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3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F809BCD-55ED-4F63-804D-5E2622D7EBD0}" type="datetimeFigureOut">
              <a:rPr lang="fr-FR" smtClean="0"/>
              <a:t>11/03/2016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52B5240-DD86-4A97-BC9A-05B2A08F266E}" type="slidenum">
              <a:rPr lang="fr-FR" smtClean="0"/>
              <a:t>‹N°›</a:t>
            </a:fld>
            <a:endParaRPr lang="fr-FR"/>
          </a:p>
        </p:txBody>
      </p:sp>
    </p:spTree>
    <p:extLst>
      <p:ext uri="{BB962C8B-B14F-4D97-AF65-F5344CB8AC3E}">
        <p14:creationId xmlns:p14="http://schemas.microsoft.com/office/powerpoint/2010/main" val="472652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F809BCD-55ED-4F63-804D-5E2622D7EBD0}" type="datetimeFigureOut">
              <a:rPr lang="fr-FR" smtClean="0"/>
              <a:t>11/03/2016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52B5240-DD86-4A97-BC9A-05B2A08F266E}" type="slidenum">
              <a:rPr lang="fr-FR" smtClean="0"/>
              <a:t>‹N°›</a:t>
            </a:fld>
            <a:endParaRPr lang="fr-FR"/>
          </a:p>
        </p:txBody>
      </p:sp>
    </p:spTree>
    <p:extLst>
      <p:ext uri="{BB962C8B-B14F-4D97-AF65-F5344CB8AC3E}">
        <p14:creationId xmlns:p14="http://schemas.microsoft.com/office/powerpoint/2010/main" val="145015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F809BCD-55ED-4F63-804D-5E2622D7EBD0}" type="datetimeFigureOut">
              <a:rPr lang="fr-FR" smtClean="0"/>
              <a:t>11/03/2016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52B5240-DD86-4A97-BC9A-05B2A08F266E}" type="slidenum">
              <a:rPr lang="fr-FR" smtClean="0"/>
              <a:t>‹N°›</a:t>
            </a:fld>
            <a:endParaRPr lang="fr-FR"/>
          </a:p>
        </p:txBody>
      </p:sp>
    </p:spTree>
    <p:extLst>
      <p:ext uri="{BB962C8B-B14F-4D97-AF65-F5344CB8AC3E}">
        <p14:creationId xmlns:p14="http://schemas.microsoft.com/office/powerpoint/2010/main" val="2056770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F809BCD-55ED-4F63-804D-5E2622D7EBD0}" type="datetimeFigureOut">
              <a:rPr lang="fr-FR" smtClean="0"/>
              <a:t>11/03/2016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52B5240-DD86-4A97-BC9A-05B2A08F266E}" type="slidenum">
              <a:rPr lang="fr-FR" smtClean="0"/>
              <a:t>‹N°›</a:t>
            </a:fld>
            <a:endParaRPr lang="fr-FR"/>
          </a:p>
        </p:txBody>
      </p:sp>
    </p:spTree>
    <p:extLst>
      <p:ext uri="{BB962C8B-B14F-4D97-AF65-F5344CB8AC3E}">
        <p14:creationId xmlns:p14="http://schemas.microsoft.com/office/powerpoint/2010/main" val="3739177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F809BCD-55ED-4F63-804D-5E2622D7EBD0}" type="datetimeFigureOut">
              <a:rPr lang="fr-FR" smtClean="0"/>
              <a:t>11/03/2016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52B5240-DD86-4A97-BC9A-05B2A08F266E}" type="slidenum">
              <a:rPr lang="fr-FR" smtClean="0"/>
              <a:t>‹N°›</a:t>
            </a:fld>
            <a:endParaRPr lang="fr-FR"/>
          </a:p>
        </p:txBody>
      </p:sp>
    </p:spTree>
    <p:extLst>
      <p:ext uri="{BB962C8B-B14F-4D97-AF65-F5344CB8AC3E}">
        <p14:creationId xmlns:p14="http://schemas.microsoft.com/office/powerpoint/2010/main" val="2051369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F809BCD-55ED-4F63-804D-5E2622D7EBD0}" type="datetimeFigureOut">
              <a:rPr lang="fr-FR" smtClean="0"/>
              <a:t>11/03/2016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52B5240-DD86-4A97-BC9A-05B2A08F266E}" type="slidenum">
              <a:rPr lang="fr-FR" smtClean="0"/>
              <a:t>‹N°›</a:t>
            </a:fld>
            <a:endParaRPr lang="fr-FR"/>
          </a:p>
        </p:txBody>
      </p:sp>
    </p:spTree>
    <p:extLst>
      <p:ext uri="{BB962C8B-B14F-4D97-AF65-F5344CB8AC3E}">
        <p14:creationId xmlns:p14="http://schemas.microsoft.com/office/powerpoint/2010/main" val="3755703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F809BCD-55ED-4F63-804D-5E2622D7EBD0}" type="datetimeFigureOut">
              <a:rPr lang="fr-FR" smtClean="0"/>
              <a:t>11/03/2016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52B5240-DD86-4A97-BC9A-05B2A08F266E}" type="slidenum">
              <a:rPr lang="fr-FR" smtClean="0"/>
              <a:t>‹N°›</a:t>
            </a:fld>
            <a:endParaRPr lang="fr-FR"/>
          </a:p>
        </p:txBody>
      </p:sp>
    </p:spTree>
    <p:extLst>
      <p:ext uri="{BB962C8B-B14F-4D97-AF65-F5344CB8AC3E}">
        <p14:creationId xmlns:p14="http://schemas.microsoft.com/office/powerpoint/2010/main" val="1742032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F809BCD-55ED-4F63-804D-5E2622D7EBD0}" type="datetimeFigureOut">
              <a:rPr lang="fr-FR" smtClean="0"/>
              <a:t>11/03/2016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52B5240-DD86-4A97-BC9A-05B2A08F266E}" type="slidenum">
              <a:rPr lang="fr-FR" smtClean="0"/>
              <a:t>‹N°›</a:t>
            </a:fld>
            <a:endParaRPr lang="fr-FR"/>
          </a:p>
        </p:txBody>
      </p:sp>
    </p:spTree>
    <p:extLst>
      <p:ext uri="{BB962C8B-B14F-4D97-AF65-F5344CB8AC3E}">
        <p14:creationId xmlns:p14="http://schemas.microsoft.com/office/powerpoint/2010/main" val="2296641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F809BCD-55ED-4F63-804D-5E2622D7EBD0}" type="datetimeFigureOut">
              <a:rPr lang="fr-FR" smtClean="0"/>
              <a:t>11/03/2016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52B5240-DD86-4A97-BC9A-05B2A08F266E}" type="slidenum">
              <a:rPr lang="fr-FR" smtClean="0"/>
              <a:t>‹N°›</a:t>
            </a:fld>
            <a:endParaRPr lang="fr-FR"/>
          </a:p>
        </p:txBody>
      </p:sp>
    </p:spTree>
    <p:extLst>
      <p:ext uri="{BB962C8B-B14F-4D97-AF65-F5344CB8AC3E}">
        <p14:creationId xmlns:p14="http://schemas.microsoft.com/office/powerpoint/2010/main" val="2612439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F809BCD-55ED-4F63-804D-5E2622D7EBD0}" type="datetimeFigureOut">
              <a:rPr lang="fr-FR" smtClean="0"/>
              <a:t>11/03/2016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52B5240-DD86-4A97-BC9A-05B2A08F266E}" type="slidenum">
              <a:rPr lang="fr-FR" smtClean="0"/>
              <a:t>‹N°›</a:t>
            </a:fld>
            <a:endParaRPr lang="fr-FR"/>
          </a:p>
        </p:txBody>
      </p:sp>
    </p:spTree>
    <p:extLst>
      <p:ext uri="{BB962C8B-B14F-4D97-AF65-F5344CB8AC3E}">
        <p14:creationId xmlns:p14="http://schemas.microsoft.com/office/powerpoint/2010/main" val="2353121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F809BCD-55ED-4F63-804D-5E2622D7EBD0}" type="datetimeFigureOut">
              <a:rPr lang="fr-FR" smtClean="0"/>
              <a:t>11/03/2016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52B5240-DD86-4A97-BC9A-05B2A08F266E}" type="slidenum">
              <a:rPr lang="fr-FR" smtClean="0"/>
              <a:t>‹N°›</a:t>
            </a:fld>
            <a:endParaRPr lang="fr-FR"/>
          </a:p>
        </p:txBody>
      </p:sp>
    </p:spTree>
    <p:extLst>
      <p:ext uri="{BB962C8B-B14F-4D97-AF65-F5344CB8AC3E}">
        <p14:creationId xmlns:p14="http://schemas.microsoft.com/office/powerpoint/2010/main" val="1018619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809BCD-55ED-4F63-804D-5E2622D7EBD0}" type="datetimeFigureOut">
              <a:rPr lang="fr-FR" smtClean="0"/>
              <a:t>11/03/2016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2B5240-DD86-4A97-BC9A-05B2A08F266E}" type="slidenum">
              <a:rPr lang="fr-FR" smtClean="0"/>
              <a:t>‹N°›</a:t>
            </a:fld>
            <a:endParaRPr lang="fr-FR"/>
          </a:p>
        </p:txBody>
      </p:sp>
    </p:spTree>
    <p:extLst>
      <p:ext uri="{BB962C8B-B14F-4D97-AF65-F5344CB8AC3E}">
        <p14:creationId xmlns:p14="http://schemas.microsoft.com/office/powerpoint/2010/main" val="31811508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55576" y="364014"/>
            <a:ext cx="2304256" cy="369332"/>
          </a:xfrm>
          <a:prstGeom prst="rect">
            <a:avLst/>
          </a:prstGeom>
          <a:noFill/>
        </p:spPr>
        <p:txBody>
          <a:bodyPr wrap="square" rtlCol="0">
            <a:spAutoFit/>
          </a:bodyPr>
          <a:lstStyle/>
          <a:p>
            <a:r>
              <a:rPr lang="fr-FR" b="1" u="sng" dirty="0" smtClean="0">
                <a:solidFill>
                  <a:srgbClr val="FF0000"/>
                </a:solidFill>
              </a:rPr>
              <a:t>Calcul du rendement :</a:t>
            </a:r>
            <a:endParaRPr lang="fr-FR" b="1" u="sng" dirty="0">
              <a:solidFill>
                <a:srgbClr val="FF0000"/>
              </a:solidFill>
            </a:endParaRPr>
          </a:p>
        </p:txBody>
      </p:sp>
      <p:sp>
        <p:nvSpPr>
          <p:cNvPr id="6" name="ZoneTexte 5"/>
          <p:cNvSpPr txBox="1"/>
          <p:nvPr/>
        </p:nvSpPr>
        <p:spPr>
          <a:xfrm>
            <a:off x="539552" y="3284984"/>
            <a:ext cx="7488832" cy="2677656"/>
          </a:xfrm>
          <a:prstGeom prst="rect">
            <a:avLst/>
          </a:prstGeom>
          <a:noFill/>
        </p:spPr>
        <p:txBody>
          <a:bodyPr wrap="square" rtlCol="0">
            <a:spAutoFit/>
          </a:bodyPr>
          <a:lstStyle/>
          <a:p>
            <a:r>
              <a:rPr lang="fr-FR" sz="1200" b="1" dirty="0" smtClean="0"/>
              <a:t>Volume consommé mesuré (en m</a:t>
            </a:r>
            <a:r>
              <a:rPr lang="fr-FR" sz="1200" b="1" baseline="30000" dirty="0" smtClean="0"/>
              <a:t>3</a:t>
            </a:r>
            <a:r>
              <a:rPr lang="fr-FR" sz="1200" b="1" dirty="0" smtClean="0"/>
              <a:t>)</a:t>
            </a:r>
            <a:r>
              <a:rPr lang="fr-FR" sz="1200" dirty="0" smtClean="0"/>
              <a:t> : Somme des volumes consommés par les usagers qui disposent d’un compteur individuel (particuliers, industriels, services municipaux, fontaines avec compteurs,…)</a:t>
            </a:r>
          </a:p>
          <a:p>
            <a:endParaRPr lang="fr-FR" sz="1200" dirty="0"/>
          </a:p>
          <a:p>
            <a:r>
              <a:rPr lang="fr-FR" sz="1200" dirty="0" smtClean="0"/>
              <a:t> </a:t>
            </a:r>
            <a:r>
              <a:rPr lang="fr-FR" sz="1200" b="1" dirty="0" smtClean="0"/>
              <a:t>Volume consommé non mesuré (en m</a:t>
            </a:r>
            <a:r>
              <a:rPr lang="fr-FR" sz="1200" b="1" baseline="30000" dirty="0" smtClean="0"/>
              <a:t>3</a:t>
            </a:r>
            <a:r>
              <a:rPr lang="fr-FR" sz="1200" b="1" dirty="0" smtClean="0"/>
              <a:t>) </a:t>
            </a:r>
            <a:r>
              <a:rPr lang="fr-FR" sz="1200" dirty="0" smtClean="0"/>
              <a:t>: Estimation des volumes consommés pour lesquels il n’y a pas de comptage (essais de poteaux incendie, fontaines sans compteurs, piquage,…)</a:t>
            </a:r>
          </a:p>
          <a:p>
            <a:endParaRPr lang="fr-FR" sz="1200" dirty="0"/>
          </a:p>
          <a:p>
            <a:r>
              <a:rPr lang="fr-FR" sz="1200" b="1" dirty="0" smtClean="0"/>
              <a:t>Volume de service (m</a:t>
            </a:r>
            <a:r>
              <a:rPr lang="fr-FR" sz="1200" b="1" baseline="30000" dirty="0" smtClean="0"/>
              <a:t>3</a:t>
            </a:r>
            <a:r>
              <a:rPr lang="fr-FR" sz="1200" b="1" dirty="0" smtClean="0"/>
              <a:t>)</a:t>
            </a:r>
            <a:r>
              <a:rPr lang="fr-FR" sz="1200" dirty="0" smtClean="0"/>
              <a:t> : Volume utilisé pour l’exploitation du réseau de distribution (nettoyage des réservoirs, purges de réseau,…)</a:t>
            </a:r>
          </a:p>
          <a:p>
            <a:endParaRPr lang="fr-FR" sz="1200" dirty="0"/>
          </a:p>
          <a:p>
            <a:r>
              <a:rPr lang="fr-FR" sz="1200" b="1" dirty="0" smtClean="0"/>
              <a:t>Volume vendu à d’autres services (en m</a:t>
            </a:r>
            <a:r>
              <a:rPr lang="fr-FR" sz="1200" b="1" baseline="30000" dirty="0" smtClean="0"/>
              <a:t>3</a:t>
            </a:r>
            <a:r>
              <a:rPr lang="fr-FR" sz="1200" b="1" dirty="0" smtClean="0"/>
              <a:t>) </a:t>
            </a:r>
            <a:r>
              <a:rPr lang="fr-FR" sz="1200" dirty="0" smtClean="0"/>
              <a:t>: Volume exporté</a:t>
            </a:r>
          </a:p>
          <a:p>
            <a:endParaRPr lang="fr-FR" sz="1200" dirty="0"/>
          </a:p>
          <a:p>
            <a:r>
              <a:rPr lang="fr-FR" sz="1200" b="1" dirty="0" smtClean="0"/>
              <a:t>Volume acheté à d’autres services (en m</a:t>
            </a:r>
            <a:r>
              <a:rPr lang="fr-FR" sz="1200" b="1" baseline="30000" dirty="0" smtClean="0"/>
              <a:t>3</a:t>
            </a:r>
            <a:r>
              <a:rPr lang="fr-FR" sz="1200" b="1" dirty="0" smtClean="0"/>
              <a:t>) </a:t>
            </a:r>
            <a:r>
              <a:rPr lang="fr-FR" sz="1200" dirty="0" smtClean="0"/>
              <a:t>: Volume importé</a:t>
            </a:r>
          </a:p>
          <a:p>
            <a:endParaRPr lang="fr-FR" sz="1200" dirty="0"/>
          </a:p>
          <a:p>
            <a:r>
              <a:rPr lang="fr-FR" sz="1200" b="1" dirty="0" smtClean="0"/>
              <a:t>Volume produit (en m</a:t>
            </a:r>
            <a:r>
              <a:rPr lang="fr-FR" sz="1200" b="1" baseline="30000" dirty="0" smtClean="0"/>
              <a:t>3</a:t>
            </a:r>
            <a:r>
              <a:rPr lang="fr-FR" sz="1200" b="1" dirty="0" smtClean="0"/>
              <a:t>) </a:t>
            </a:r>
            <a:r>
              <a:rPr lang="fr-FR" sz="1200" dirty="0" smtClean="0"/>
              <a:t>: Volume prélevé dans le milieu naturel pour alimenter le réseau de distribution</a:t>
            </a:r>
            <a:endParaRPr lang="fr-FR" sz="1200" dirty="0"/>
          </a:p>
        </p:txBody>
      </p:sp>
      <p:sp>
        <p:nvSpPr>
          <p:cNvPr id="7" name="ZoneTexte 6"/>
          <p:cNvSpPr txBox="1"/>
          <p:nvPr/>
        </p:nvSpPr>
        <p:spPr>
          <a:xfrm>
            <a:off x="539552" y="918012"/>
            <a:ext cx="8208910" cy="523220"/>
          </a:xfrm>
          <a:prstGeom prst="rect">
            <a:avLst/>
          </a:prstGeom>
          <a:noFill/>
        </p:spPr>
        <p:txBody>
          <a:bodyPr wrap="square" rtlCol="0">
            <a:spAutoFit/>
          </a:bodyPr>
          <a:lstStyle/>
          <a:p>
            <a:r>
              <a:rPr lang="fr-FR" sz="1400" dirty="0" smtClean="0"/>
              <a:t>Le rendement correspond au rapport entre le volume d’eau consommé (par les usagers et le service public) et le volume d’eau introduit dans le réseau de distribution. </a:t>
            </a:r>
            <a:r>
              <a:rPr lang="fr-FR" sz="1400" b="1" dirty="0" smtClean="0"/>
              <a:t>Il s’exprime en pourcentage.</a:t>
            </a:r>
            <a:endParaRPr lang="fr-FR" sz="1400" b="1" dirty="0"/>
          </a:p>
        </p:txBody>
      </p:sp>
      <mc:AlternateContent xmlns:mc="http://schemas.openxmlformats.org/markup-compatibility/2006">
        <mc:Choice xmlns:a14="http://schemas.microsoft.com/office/drawing/2010/main" Requires="a14">
          <p:sp>
            <p:nvSpPr>
              <p:cNvPr id="8" name="ZoneTexte 7"/>
              <p:cNvSpPr txBox="1"/>
              <p:nvPr/>
            </p:nvSpPr>
            <p:spPr>
              <a:xfrm>
                <a:off x="251519" y="1916832"/>
                <a:ext cx="8640959" cy="871329"/>
              </a:xfrm>
              <a:prstGeom prst="rect">
                <a:avLst/>
              </a:prstGeom>
              <a:noFill/>
              <a:ln w="25400">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fr-FR" b="1" i="1" smtClean="0">
                          <a:latin typeface="Cambria Math"/>
                        </a:rPr>
                        <m:t>𝑹𝒆𝒏𝒅𝒆𝒎𝒆𝒏𝒕</m:t>
                      </m:r>
                      <m:r>
                        <a:rPr lang="fr-FR" b="0" i="1" smtClean="0">
                          <a:latin typeface="Cambria Math"/>
                        </a:rPr>
                        <m:t>= </m:t>
                      </m:r>
                      <m:f>
                        <m:fPr>
                          <m:ctrlPr>
                            <a:rPr lang="fr-FR" b="0" i="1" smtClean="0">
                              <a:latin typeface="Cambria Math"/>
                            </a:rPr>
                          </m:ctrlPr>
                        </m:fPr>
                        <m:num>
                          <m:eqArr>
                            <m:eqArrPr>
                              <m:ctrlPr>
                                <a:rPr lang="fr-FR" b="0" i="1" smtClean="0">
                                  <a:latin typeface="Cambria Math"/>
                                </a:rPr>
                              </m:ctrlPr>
                            </m:eqArrPr>
                            <m:e>
                              <m:r>
                                <a:rPr lang="fr-FR" b="0" i="1" smtClean="0">
                                  <a:solidFill>
                                    <a:schemeClr val="tx2">
                                      <a:lumMod val="60000"/>
                                      <a:lumOff val="40000"/>
                                    </a:schemeClr>
                                  </a:solidFill>
                                  <a:latin typeface="Cambria Math"/>
                                </a:rPr>
                                <m:t>𝑉𝑜𝑙𝑢𝑚𝑒</m:t>
                              </m:r>
                              <m:r>
                                <a:rPr lang="fr-FR" b="0" i="1" smtClean="0">
                                  <a:solidFill>
                                    <a:schemeClr val="tx2">
                                      <a:lumMod val="60000"/>
                                      <a:lumOff val="40000"/>
                                    </a:schemeClr>
                                  </a:solidFill>
                                  <a:latin typeface="Cambria Math"/>
                                </a:rPr>
                                <m:t> </m:t>
                              </m:r>
                              <m:r>
                                <a:rPr lang="fr-FR" b="0" i="1" smtClean="0">
                                  <a:solidFill>
                                    <a:schemeClr val="tx2">
                                      <a:lumMod val="60000"/>
                                      <a:lumOff val="40000"/>
                                    </a:schemeClr>
                                  </a:solidFill>
                                  <a:latin typeface="Cambria Math"/>
                                </a:rPr>
                                <m:t>𝑐𝑜𝑛𝑠𝑜𝑚𝑚</m:t>
                              </m:r>
                              <m:r>
                                <a:rPr lang="fr-FR" b="0" i="1" smtClean="0">
                                  <a:solidFill>
                                    <a:schemeClr val="tx2">
                                      <a:lumMod val="60000"/>
                                      <a:lumOff val="40000"/>
                                    </a:schemeClr>
                                  </a:solidFill>
                                  <a:latin typeface="Cambria Math"/>
                                </a:rPr>
                                <m:t>é </m:t>
                              </m:r>
                              <m:r>
                                <a:rPr lang="fr-FR" b="0" i="1" smtClean="0">
                                  <a:solidFill>
                                    <a:schemeClr val="tx2">
                                      <a:lumMod val="60000"/>
                                      <a:lumOff val="40000"/>
                                    </a:schemeClr>
                                  </a:solidFill>
                                  <a:latin typeface="Cambria Math"/>
                                </a:rPr>
                                <m:t>𝑚𝑒𝑠𝑢𝑟</m:t>
                              </m:r>
                              <m:r>
                                <a:rPr lang="fr-FR" b="0" i="1" smtClean="0">
                                  <a:solidFill>
                                    <a:schemeClr val="tx2">
                                      <a:lumMod val="60000"/>
                                      <a:lumOff val="40000"/>
                                    </a:schemeClr>
                                  </a:solidFill>
                                  <a:latin typeface="Cambria Math"/>
                                </a:rPr>
                                <m:t>é+</m:t>
                              </m:r>
                              <m:r>
                                <a:rPr lang="fr-FR" b="0" i="1" smtClean="0">
                                  <a:solidFill>
                                    <a:schemeClr val="accent2">
                                      <a:lumMod val="75000"/>
                                    </a:schemeClr>
                                  </a:solidFill>
                                  <a:latin typeface="Cambria Math"/>
                                </a:rPr>
                                <m:t>𝑉𝑜𝑙𝑢𝑚𝑒</m:t>
                              </m:r>
                              <m:r>
                                <a:rPr lang="fr-FR" b="0" i="1" smtClean="0">
                                  <a:solidFill>
                                    <a:schemeClr val="accent2">
                                      <a:lumMod val="75000"/>
                                    </a:schemeClr>
                                  </a:solidFill>
                                  <a:latin typeface="Cambria Math"/>
                                </a:rPr>
                                <m:t> </m:t>
                              </m:r>
                              <m:r>
                                <a:rPr lang="fr-FR" b="0" i="1" smtClean="0">
                                  <a:solidFill>
                                    <a:schemeClr val="accent2">
                                      <a:lumMod val="75000"/>
                                    </a:schemeClr>
                                  </a:solidFill>
                                  <a:latin typeface="Cambria Math"/>
                                </a:rPr>
                                <m:t>𝑐𝑜𝑛𝑠𝑜𝑚𝑚</m:t>
                              </m:r>
                              <m:r>
                                <a:rPr lang="fr-FR" b="0" i="1" smtClean="0">
                                  <a:solidFill>
                                    <a:schemeClr val="accent2">
                                      <a:lumMod val="75000"/>
                                    </a:schemeClr>
                                  </a:solidFill>
                                  <a:latin typeface="Cambria Math"/>
                                </a:rPr>
                                <m:t>é </m:t>
                              </m:r>
                              <m:r>
                                <a:rPr lang="fr-FR" b="0" i="1" smtClean="0">
                                  <a:solidFill>
                                    <a:schemeClr val="accent2">
                                      <a:lumMod val="75000"/>
                                    </a:schemeClr>
                                  </a:solidFill>
                                  <a:latin typeface="Cambria Math"/>
                                </a:rPr>
                                <m:t>𝑛𝑜𝑛</m:t>
                              </m:r>
                              <m:r>
                                <a:rPr lang="fr-FR" b="0" i="1" smtClean="0">
                                  <a:solidFill>
                                    <a:schemeClr val="accent2">
                                      <a:lumMod val="75000"/>
                                    </a:schemeClr>
                                  </a:solidFill>
                                  <a:latin typeface="Cambria Math"/>
                                </a:rPr>
                                <m:t> </m:t>
                              </m:r>
                              <m:r>
                                <a:rPr lang="fr-FR" b="0" i="1" smtClean="0">
                                  <a:solidFill>
                                    <a:schemeClr val="accent2">
                                      <a:lumMod val="75000"/>
                                    </a:schemeClr>
                                  </a:solidFill>
                                  <a:latin typeface="Cambria Math"/>
                                </a:rPr>
                                <m:t>𝑚𝑒𝑠𝑢𝑟</m:t>
                              </m:r>
                              <m:r>
                                <a:rPr lang="fr-FR" b="0" i="1" smtClean="0">
                                  <a:solidFill>
                                    <a:schemeClr val="accent2">
                                      <a:lumMod val="75000"/>
                                    </a:schemeClr>
                                  </a:solidFill>
                                  <a:latin typeface="Cambria Math"/>
                                </a:rPr>
                                <m:t>é</m:t>
                              </m:r>
                            </m:e>
                            <m:e>
                              <m:r>
                                <a:rPr lang="fr-FR" b="0" i="1" smtClean="0">
                                  <a:latin typeface="Cambria Math"/>
                                </a:rPr>
                                <m:t>+ </m:t>
                              </m:r>
                              <m:r>
                                <a:rPr lang="fr-FR" b="0" i="1" smtClean="0">
                                  <a:solidFill>
                                    <a:schemeClr val="accent3">
                                      <a:lumMod val="75000"/>
                                    </a:schemeClr>
                                  </a:solidFill>
                                  <a:latin typeface="Cambria Math"/>
                                </a:rPr>
                                <m:t>𝑉𝑜𝑙𝑢𝑚𝑒</m:t>
                              </m:r>
                              <m:r>
                                <a:rPr lang="fr-FR" b="0" i="1" smtClean="0">
                                  <a:solidFill>
                                    <a:schemeClr val="accent3">
                                      <a:lumMod val="75000"/>
                                    </a:schemeClr>
                                  </a:solidFill>
                                  <a:latin typeface="Cambria Math"/>
                                </a:rPr>
                                <m:t> </m:t>
                              </m:r>
                              <m:r>
                                <a:rPr lang="fr-FR" b="0" i="1" smtClean="0">
                                  <a:solidFill>
                                    <a:schemeClr val="accent3">
                                      <a:lumMod val="75000"/>
                                    </a:schemeClr>
                                  </a:solidFill>
                                  <a:latin typeface="Cambria Math"/>
                                </a:rPr>
                                <m:t>𝑑𝑒</m:t>
                              </m:r>
                              <m:r>
                                <a:rPr lang="fr-FR" b="0" i="1" smtClean="0">
                                  <a:solidFill>
                                    <a:schemeClr val="accent3">
                                      <a:lumMod val="75000"/>
                                    </a:schemeClr>
                                  </a:solidFill>
                                  <a:latin typeface="Cambria Math"/>
                                </a:rPr>
                                <m:t> </m:t>
                              </m:r>
                              <m:r>
                                <a:rPr lang="fr-FR" b="0" i="1" smtClean="0">
                                  <a:solidFill>
                                    <a:schemeClr val="accent3">
                                      <a:lumMod val="75000"/>
                                    </a:schemeClr>
                                  </a:solidFill>
                                  <a:latin typeface="Cambria Math"/>
                                </a:rPr>
                                <m:t>𝑠𝑒𝑟𝑣𝑖𝑐𝑒</m:t>
                              </m:r>
                              <m:r>
                                <a:rPr lang="fr-FR" b="0" i="1" smtClean="0">
                                  <a:latin typeface="Cambria Math"/>
                                </a:rPr>
                                <m:t>+</m:t>
                              </m:r>
                              <m:r>
                                <a:rPr lang="fr-FR" b="0" i="1" smtClean="0">
                                  <a:solidFill>
                                    <a:schemeClr val="accent6">
                                      <a:lumMod val="75000"/>
                                    </a:schemeClr>
                                  </a:solidFill>
                                  <a:latin typeface="Cambria Math"/>
                                </a:rPr>
                                <m:t>𝑉𝑜𝑙𝑢𝑚𝑒</m:t>
                              </m:r>
                              <m:r>
                                <a:rPr lang="fr-FR" b="0" i="1" smtClean="0">
                                  <a:solidFill>
                                    <a:schemeClr val="accent6">
                                      <a:lumMod val="75000"/>
                                    </a:schemeClr>
                                  </a:solidFill>
                                  <a:latin typeface="Cambria Math"/>
                                </a:rPr>
                                <m:t> </m:t>
                              </m:r>
                              <m:r>
                                <a:rPr lang="fr-FR" b="0" i="1" smtClean="0">
                                  <a:solidFill>
                                    <a:schemeClr val="accent6">
                                      <a:lumMod val="75000"/>
                                    </a:schemeClr>
                                  </a:solidFill>
                                  <a:latin typeface="Cambria Math"/>
                                </a:rPr>
                                <m:t>𝑣𝑒𝑛𝑑𝑢</m:t>
                              </m:r>
                              <m:r>
                                <a:rPr lang="fr-FR" b="0" i="1" smtClean="0">
                                  <a:solidFill>
                                    <a:schemeClr val="accent6">
                                      <a:lumMod val="75000"/>
                                    </a:schemeClr>
                                  </a:solidFill>
                                  <a:latin typeface="Cambria Math"/>
                                </a:rPr>
                                <m:t> à </m:t>
                              </m:r>
                              <m:sSup>
                                <m:sSupPr>
                                  <m:ctrlPr>
                                    <a:rPr lang="fr-FR" b="0" i="1" smtClean="0">
                                      <a:solidFill>
                                        <a:schemeClr val="accent6">
                                          <a:lumMod val="75000"/>
                                        </a:schemeClr>
                                      </a:solidFill>
                                      <a:latin typeface="Cambria Math"/>
                                    </a:rPr>
                                  </m:ctrlPr>
                                </m:sSupPr>
                                <m:e>
                                  <m:r>
                                    <a:rPr lang="fr-FR" b="0" i="1" smtClean="0">
                                      <a:solidFill>
                                        <a:schemeClr val="accent6">
                                          <a:lumMod val="75000"/>
                                        </a:schemeClr>
                                      </a:solidFill>
                                      <a:latin typeface="Cambria Math"/>
                                    </a:rPr>
                                    <m:t>𝑑</m:t>
                                  </m:r>
                                </m:e>
                                <m:sup>
                                  <m:r>
                                    <a:rPr lang="fr-FR" b="0" i="1" smtClean="0">
                                      <a:solidFill>
                                        <a:schemeClr val="accent6">
                                          <a:lumMod val="75000"/>
                                        </a:schemeClr>
                                      </a:solidFill>
                                      <a:latin typeface="Cambria Math"/>
                                    </a:rPr>
                                    <m:t>′</m:t>
                                  </m:r>
                                </m:sup>
                              </m:sSup>
                              <m:r>
                                <a:rPr lang="fr-FR" b="0" i="1" smtClean="0">
                                  <a:solidFill>
                                    <a:schemeClr val="accent6">
                                      <a:lumMod val="75000"/>
                                    </a:schemeClr>
                                  </a:solidFill>
                                  <a:latin typeface="Cambria Math"/>
                                </a:rPr>
                                <m:t>𝑎𝑢𝑡𝑟𝑒𝑠</m:t>
                              </m:r>
                              <m:r>
                                <a:rPr lang="fr-FR" b="0" i="1" smtClean="0">
                                  <a:solidFill>
                                    <a:schemeClr val="accent6">
                                      <a:lumMod val="75000"/>
                                    </a:schemeClr>
                                  </a:solidFill>
                                  <a:latin typeface="Cambria Math"/>
                                </a:rPr>
                                <m:t> </m:t>
                              </m:r>
                              <m:r>
                                <a:rPr lang="fr-FR" b="0" i="1" smtClean="0">
                                  <a:solidFill>
                                    <a:schemeClr val="accent6">
                                      <a:lumMod val="75000"/>
                                    </a:schemeClr>
                                  </a:solidFill>
                                  <a:latin typeface="Cambria Math"/>
                                </a:rPr>
                                <m:t>𝑠𝑒𝑟𝑣𝑖𝑐𝑒𝑠</m:t>
                              </m:r>
                            </m:e>
                          </m:eqArr>
                        </m:num>
                        <m:den>
                          <m:r>
                            <a:rPr lang="fr-FR" b="0" i="1" smtClean="0">
                              <a:latin typeface="Cambria Math"/>
                            </a:rPr>
                            <m:t>𝑉𝑜𝑙𝑢𝑚𝑒</m:t>
                          </m:r>
                          <m:r>
                            <a:rPr lang="fr-FR" b="0" i="1" smtClean="0">
                              <a:latin typeface="Cambria Math"/>
                            </a:rPr>
                            <m:t> </m:t>
                          </m:r>
                          <m:r>
                            <a:rPr lang="fr-FR" b="0" i="1" smtClean="0">
                              <a:latin typeface="Cambria Math"/>
                            </a:rPr>
                            <m:t>𝑝𝑟𝑜𝑑𝑢𝑖𝑡</m:t>
                          </m:r>
                          <m:r>
                            <a:rPr lang="fr-FR" b="0" i="1" smtClean="0">
                              <a:latin typeface="Cambria Math"/>
                            </a:rPr>
                            <m:t>+</m:t>
                          </m:r>
                          <m:r>
                            <a:rPr lang="fr-FR" b="0" i="1" smtClean="0">
                              <a:latin typeface="Cambria Math"/>
                            </a:rPr>
                            <m:t>𝑉𝑜𝑙𝑢𝑚𝑒</m:t>
                          </m:r>
                          <m:r>
                            <a:rPr lang="fr-FR" b="0" i="1" smtClean="0">
                              <a:latin typeface="Cambria Math"/>
                            </a:rPr>
                            <m:t> </m:t>
                          </m:r>
                          <m:r>
                            <a:rPr lang="fr-FR" b="0" i="1" smtClean="0">
                              <a:latin typeface="Cambria Math"/>
                            </a:rPr>
                            <m:t>𝑎𝑐h𝑒𝑡</m:t>
                          </m:r>
                          <m:r>
                            <a:rPr lang="fr-FR" b="0" i="1" smtClean="0">
                              <a:latin typeface="Cambria Math"/>
                            </a:rPr>
                            <m:t>é à </m:t>
                          </m:r>
                          <m:sSup>
                            <m:sSupPr>
                              <m:ctrlPr>
                                <a:rPr lang="fr-FR" b="0" i="1" smtClean="0">
                                  <a:latin typeface="Cambria Math"/>
                                </a:rPr>
                              </m:ctrlPr>
                            </m:sSupPr>
                            <m:e>
                              <m:r>
                                <a:rPr lang="fr-FR" b="0" i="1" smtClean="0">
                                  <a:latin typeface="Cambria Math"/>
                                </a:rPr>
                                <m:t>𝑑</m:t>
                              </m:r>
                            </m:e>
                            <m:sup>
                              <m:r>
                                <a:rPr lang="fr-FR" b="0" i="1" smtClean="0">
                                  <a:latin typeface="Cambria Math"/>
                                </a:rPr>
                                <m:t>′</m:t>
                              </m:r>
                            </m:sup>
                          </m:sSup>
                          <m:r>
                            <a:rPr lang="fr-FR" b="0" i="1" smtClean="0">
                              <a:latin typeface="Cambria Math"/>
                            </a:rPr>
                            <m:t>𝑎𝑢𝑡𝑟𝑒𝑠</m:t>
                          </m:r>
                          <m:r>
                            <a:rPr lang="fr-FR" b="0" i="1" smtClean="0">
                              <a:latin typeface="Cambria Math"/>
                            </a:rPr>
                            <m:t> </m:t>
                          </m:r>
                          <m:r>
                            <a:rPr lang="fr-FR" b="0" i="1" smtClean="0">
                              <a:latin typeface="Cambria Math"/>
                            </a:rPr>
                            <m:t>𝑠𝑒𝑟𝑣𝑖𝑐𝑒𝑠</m:t>
                          </m:r>
                        </m:den>
                      </m:f>
                      <m:r>
                        <a:rPr lang="fr-FR" b="0" i="1" smtClean="0">
                          <a:latin typeface="Cambria Math"/>
                          <a:ea typeface="Cambria Math"/>
                        </a:rPr>
                        <m:t>×100</m:t>
                      </m:r>
                    </m:oMath>
                  </m:oMathPara>
                </a14:m>
                <a:endParaRPr lang="fr-FR" dirty="0"/>
              </a:p>
            </p:txBody>
          </p:sp>
        </mc:Choice>
        <mc:Fallback>
          <p:sp>
            <p:nvSpPr>
              <p:cNvPr id="8" name="ZoneTexte 7"/>
              <p:cNvSpPr txBox="1">
                <a:spLocks noRot="1" noChangeAspect="1" noMove="1" noResize="1" noEditPoints="1" noAdjustHandles="1" noChangeArrowheads="1" noChangeShapeType="1" noTextEdit="1"/>
              </p:cNvSpPr>
              <p:nvPr/>
            </p:nvSpPr>
            <p:spPr>
              <a:xfrm>
                <a:off x="251519" y="1916832"/>
                <a:ext cx="8640959" cy="871329"/>
              </a:xfrm>
              <a:prstGeom prst="rect">
                <a:avLst/>
              </a:prstGeom>
              <a:blipFill rotWithShape="1">
                <a:blip r:embed="rId2"/>
                <a:stretch>
                  <a:fillRect/>
                </a:stretch>
              </a:blipFill>
              <a:ln w="25400">
                <a:noFill/>
              </a:ln>
            </p:spPr>
            <p:txBody>
              <a:bodyPr/>
              <a:lstStyle/>
              <a:p>
                <a:r>
                  <a:rPr lang="fr-FR">
                    <a:noFill/>
                  </a:rPr>
                  <a:t> </a:t>
                </a:r>
              </a:p>
            </p:txBody>
          </p:sp>
        </mc:Fallback>
      </mc:AlternateContent>
    </p:spTree>
    <p:extLst>
      <p:ext uri="{BB962C8B-B14F-4D97-AF65-F5344CB8AC3E}">
        <p14:creationId xmlns:p14="http://schemas.microsoft.com/office/powerpoint/2010/main" val="1710373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755576" y="364014"/>
            <a:ext cx="4392488" cy="369332"/>
          </a:xfrm>
          <a:prstGeom prst="rect">
            <a:avLst/>
          </a:prstGeom>
          <a:noFill/>
        </p:spPr>
        <p:txBody>
          <a:bodyPr wrap="square" rtlCol="0">
            <a:spAutoFit/>
          </a:bodyPr>
          <a:lstStyle/>
          <a:p>
            <a:r>
              <a:rPr lang="fr-FR" b="1" u="sng" dirty="0" smtClean="0">
                <a:solidFill>
                  <a:srgbClr val="FF0000"/>
                </a:solidFill>
              </a:rPr>
              <a:t>Calcul de l’indice linéaire de consommation:</a:t>
            </a:r>
            <a:endParaRPr lang="fr-FR" b="1" u="sng" dirty="0">
              <a:solidFill>
                <a:srgbClr val="FF0000"/>
              </a:solidFill>
            </a:endParaRPr>
          </a:p>
        </p:txBody>
      </p:sp>
      <p:sp>
        <p:nvSpPr>
          <p:cNvPr id="6" name="ZoneTexte 5"/>
          <p:cNvSpPr txBox="1"/>
          <p:nvPr/>
        </p:nvSpPr>
        <p:spPr>
          <a:xfrm>
            <a:off x="539552" y="3284984"/>
            <a:ext cx="7488832" cy="2492990"/>
          </a:xfrm>
          <a:prstGeom prst="rect">
            <a:avLst/>
          </a:prstGeom>
          <a:noFill/>
        </p:spPr>
        <p:txBody>
          <a:bodyPr wrap="square" rtlCol="0">
            <a:spAutoFit/>
          </a:bodyPr>
          <a:lstStyle/>
          <a:p>
            <a:pPr algn="just"/>
            <a:r>
              <a:rPr lang="fr-FR" sz="1200" b="1" dirty="0" smtClean="0"/>
              <a:t>Volume consommé mesuré (en m</a:t>
            </a:r>
            <a:r>
              <a:rPr lang="fr-FR" sz="1200" b="1" baseline="30000" dirty="0" smtClean="0"/>
              <a:t>3</a:t>
            </a:r>
            <a:r>
              <a:rPr lang="fr-FR" sz="1200" b="1" dirty="0" smtClean="0"/>
              <a:t>)</a:t>
            </a:r>
            <a:r>
              <a:rPr lang="fr-FR" sz="1200" dirty="0" smtClean="0"/>
              <a:t> : Somme des volumes consommés par les usagers qui disposent d’un compteur individuel (particuliers, industriels, services municipaux, fontaines avec compteurs,…)</a:t>
            </a:r>
          </a:p>
          <a:p>
            <a:pPr algn="just"/>
            <a:endParaRPr lang="fr-FR" sz="1200" dirty="0"/>
          </a:p>
          <a:p>
            <a:pPr algn="just"/>
            <a:r>
              <a:rPr lang="fr-FR" sz="1200" dirty="0" smtClean="0"/>
              <a:t> </a:t>
            </a:r>
            <a:r>
              <a:rPr lang="fr-FR" sz="1200" b="1" dirty="0" smtClean="0"/>
              <a:t>Volume consommé non mesuré (en m</a:t>
            </a:r>
            <a:r>
              <a:rPr lang="fr-FR" sz="1200" b="1" baseline="30000" dirty="0" smtClean="0"/>
              <a:t>3</a:t>
            </a:r>
            <a:r>
              <a:rPr lang="fr-FR" sz="1200" b="1" dirty="0" smtClean="0"/>
              <a:t>) </a:t>
            </a:r>
            <a:r>
              <a:rPr lang="fr-FR" sz="1200" dirty="0" smtClean="0"/>
              <a:t>: Estimation des volumes consommés pour lesquels il n’y a pas de comptage (essais de poteaux incendie, fontaines sans compteurs, piquage,…)</a:t>
            </a:r>
          </a:p>
          <a:p>
            <a:pPr algn="just"/>
            <a:endParaRPr lang="fr-FR" sz="1200" dirty="0"/>
          </a:p>
          <a:p>
            <a:pPr algn="just"/>
            <a:r>
              <a:rPr lang="fr-FR" sz="1200" b="1" dirty="0" smtClean="0"/>
              <a:t>Volume de service (m</a:t>
            </a:r>
            <a:r>
              <a:rPr lang="fr-FR" sz="1200" b="1" baseline="30000" dirty="0" smtClean="0"/>
              <a:t>3</a:t>
            </a:r>
            <a:r>
              <a:rPr lang="fr-FR" sz="1200" b="1" dirty="0" smtClean="0"/>
              <a:t>)</a:t>
            </a:r>
            <a:r>
              <a:rPr lang="fr-FR" sz="1200" dirty="0" smtClean="0"/>
              <a:t> : Volume utilisé pour l’exploitation du réseau de distribution (nettoyage des réservoirs, purges de réseau,…)</a:t>
            </a:r>
          </a:p>
          <a:p>
            <a:pPr algn="just"/>
            <a:endParaRPr lang="fr-FR" sz="1200" dirty="0"/>
          </a:p>
          <a:p>
            <a:pPr algn="just"/>
            <a:r>
              <a:rPr lang="fr-FR" sz="1200" b="1" dirty="0" smtClean="0"/>
              <a:t>Volume vendu à d’autres services (en m</a:t>
            </a:r>
            <a:r>
              <a:rPr lang="fr-FR" sz="1200" b="1" baseline="30000" dirty="0" smtClean="0"/>
              <a:t>3</a:t>
            </a:r>
            <a:r>
              <a:rPr lang="fr-FR" sz="1200" b="1" dirty="0" smtClean="0"/>
              <a:t>) </a:t>
            </a:r>
            <a:r>
              <a:rPr lang="fr-FR" sz="1200" dirty="0" smtClean="0"/>
              <a:t>: Volume exporté</a:t>
            </a:r>
          </a:p>
          <a:p>
            <a:pPr algn="just"/>
            <a:endParaRPr lang="fr-FR" sz="1200" dirty="0"/>
          </a:p>
          <a:p>
            <a:pPr algn="just"/>
            <a:r>
              <a:rPr lang="fr-FR" sz="1200" b="1" dirty="0" smtClean="0"/>
              <a:t>Linéaire de réseau hors branchement (en km) </a:t>
            </a:r>
            <a:r>
              <a:rPr lang="fr-FR" sz="1200" dirty="0" smtClean="0"/>
              <a:t>: Longueur du réseau de distribution (hors branchement) exprimé en kilomètres.</a:t>
            </a:r>
            <a:endParaRPr lang="fr-FR" sz="1200" dirty="0"/>
          </a:p>
        </p:txBody>
      </p:sp>
      <p:sp>
        <p:nvSpPr>
          <p:cNvPr id="7" name="ZoneTexte 6"/>
          <p:cNvSpPr txBox="1"/>
          <p:nvPr/>
        </p:nvSpPr>
        <p:spPr>
          <a:xfrm>
            <a:off x="539552" y="918012"/>
            <a:ext cx="8208910" cy="738664"/>
          </a:xfrm>
          <a:prstGeom prst="rect">
            <a:avLst/>
          </a:prstGeom>
          <a:noFill/>
        </p:spPr>
        <p:txBody>
          <a:bodyPr wrap="square" rtlCol="0">
            <a:spAutoFit/>
          </a:bodyPr>
          <a:lstStyle/>
          <a:p>
            <a:pPr algn="just"/>
            <a:r>
              <a:rPr lang="fr-FR" sz="1400" dirty="0" smtClean="0"/>
              <a:t>L’indice linéaire de consommation correspond au rapport entre le volume moyen journalier consommé (par les usagers et pour les besoins du service) et le linéaire de réseaux hors branchement exprimé en kilomètres. </a:t>
            </a:r>
          </a:p>
          <a:p>
            <a:pPr algn="just"/>
            <a:r>
              <a:rPr lang="fr-FR" sz="1400" b="1" dirty="0" smtClean="0"/>
              <a:t>Il s’exprime en m</a:t>
            </a:r>
            <a:r>
              <a:rPr lang="fr-FR" sz="1400" b="1" baseline="30000" dirty="0" smtClean="0"/>
              <a:t>3</a:t>
            </a:r>
            <a:r>
              <a:rPr lang="fr-FR" sz="1400" b="1" dirty="0" smtClean="0"/>
              <a:t>/km/j.</a:t>
            </a:r>
            <a:endParaRPr lang="fr-FR" sz="1400" b="1" dirty="0"/>
          </a:p>
        </p:txBody>
      </p:sp>
      <mc:AlternateContent xmlns:mc="http://schemas.openxmlformats.org/markup-compatibility/2006">
        <mc:Choice xmlns:a14="http://schemas.microsoft.com/office/drawing/2010/main" Requires="a14">
          <p:sp>
            <p:nvSpPr>
              <p:cNvPr id="9" name="ZoneTexte 8"/>
              <p:cNvSpPr txBox="1"/>
              <p:nvPr/>
            </p:nvSpPr>
            <p:spPr>
              <a:xfrm>
                <a:off x="755576" y="2060848"/>
                <a:ext cx="7588308" cy="839974"/>
              </a:xfrm>
              <a:prstGeom prst="rect">
                <a:avLst/>
              </a:prstGeom>
              <a:noFill/>
              <a:ln w="25400">
                <a:noFill/>
              </a:ln>
            </p:spPr>
            <p:txBody>
              <a:bodyPr wrap="square" rtlCol="0">
                <a:spAutoFit/>
              </a:bodyPr>
              <a:lstStyle/>
              <a:p>
                <a:r>
                  <a:rPr lang="fr-FR" b="1" dirty="0" smtClean="0">
                    <a:latin typeface="Cambria Math" panose="02040503050406030204" pitchFamily="18" charset="0"/>
                    <a:ea typeface="Cambria Math" panose="02040503050406030204" pitchFamily="18" charset="0"/>
                  </a:rPr>
                  <a:t>ILC </a:t>
                </a:r>
                <a14:m>
                  <m:oMath xmlns:m="http://schemas.openxmlformats.org/officeDocument/2006/math">
                    <m:r>
                      <a:rPr lang="fr-FR" sz="2400" b="0" i="1" smtClean="0">
                        <a:latin typeface="Cambria Math" panose="02040503050406030204" pitchFamily="18" charset="0"/>
                        <a:ea typeface="Cambria Math" panose="02040503050406030204" pitchFamily="18" charset="0"/>
                      </a:rPr>
                      <m:t>= </m:t>
                    </m:r>
                    <m:f>
                      <m:fPr>
                        <m:ctrlPr>
                          <a:rPr lang="fr-FR" sz="2400" b="0" i="1" smtClean="0">
                            <a:latin typeface="Cambria Math"/>
                            <a:ea typeface="Cambria Math" panose="02040503050406030204" pitchFamily="18" charset="0"/>
                          </a:rPr>
                        </m:ctrlPr>
                      </m:fPr>
                      <m:num>
                        <m:eqArr>
                          <m:eqArrPr>
                            <m:ctrlPr>
                              <a:rPr lang="fr-FR" sz="2400" b="0" i="1" smtClean="0">
                                <a:latin typeface="Cambria Math"/>
                                <a:ea typeface="Cambria Math" panose="02040503050406030204" pitchFamily="18" charset="0"/>
                              </a:rPr>
                            </m:ctrlPr>
                          </m:eqArrPr>
                          <m:e>
                            <m:r>
                              <a:rPr lang="fr-FR" sz="2400" b="0" i="1" smtClean="0">
                                <a:solidFill>
                                  <a:schemeClr val="tx2">
                                    <a:lumMod val="60000"/>
                                    <a:lumOff val="40000"/>
                                  </a:schemeClr>
                                </a:solidFill>
                                <a:latin typeface="Cambria Math" panose="02040503050406030204" pitchFamily="18" charset="0"/>
                                <a:ea typeface="Cambria Math" panose="02040503050406030204" pitchFamily="18" charset="0"/>
                              </a:rPr>
                              <m:t>𝑉𝑜𝑙𝑢𝑚𝑒</m:t>
                            </m:r>
                            <m:r>
                              <a:rPr lang="fr-FR" sz="2400" b="0" i="1" smtClean="0">
                                <a:solidFill>
                                  <a:schemeClr val="tx2">
                                    <a:lumMod val="60000"/>
                                    <a:lumOff val="40000"/>
                                  </a:schemeClr>
                                </a:solidFill>
                                <a:latin typeface="Cambria Math" panose="02040503050406030204" pitchFamily="18" charset="0"/>
                                <a:ea typeface="Cambria Math" panose="02040503050406030204" pitchFamily="18" charset="0"/>
                              </a:rPr>
                              <m:t> </m:t>
                            </m:r>
                            <m:r>
                              <a:rPr lang="fr-FR" sz="2400" b="0" i="1" smtClean="0">
                                <a:solidFill>
                                  <a:schemeClr val="tx2">
                                    <a:lumMod val="60000"/>
                                    <a:lumOff val="40000"/>
                                  </a:schemeClr>
                                </a:solidFill>
                                <a:latin typeface="Cambria Math" panose="02040503050406030204" pitchFamily="18" charset="0"/>
                                <a:ea typeface="Cambria Math" panose="02040503050406030204" pitchFamily="18" charset="0"/>
                              </a:rPr>
                              <m:t>𝑐𝑜𝑛𝑠𝑜𝑚𝑚</m:t>
                            </m:r>
                            <m:r>
                              <a:rPr lang="fr-FR" sz="2400" b="0" i="1" smtClean="0">
                                <a:solidFill>
                                  <a:schemeClr val="tx2">
                                    <a:lumMod val="60000"/>
                                    <a:lumOff val="40000"/>
                                  </a:schemeClr>
                                </a:solidFill>
                                <a:latin typeface="Cambria Math" panose="02040503050406030204" pitchFamily="18" charset="0"/>
                                <a:ea typeface="Cambria Math" panose="02040503050406030204" pitchFamily="18" charset="0"/>
                              </a:rPr>
                              <m:t>é </m:t>
                            </m:r>
                            <m:r>
                              <a:rPr lang="fr-FR" sz="2400" b="0" i="1" smtClean="0">
                                <a:solidFill>
                                  <a:schemeClr val="tx2">
                                    <a:lumMod val="60000"/>
                                    <a:lumOff val="40000"/>
                                  </a:schemeClr>
                                </a:solidFill>
                                <a:latin typeface="Cambria Math" panose="02040503050406030204" pitchFamily="18" charset="0"/>
                                <a:ea typeface="Cambria Math" panose="02040503050406030204" pitchFamily="18" charset="0"/>
                              </a:rPr>
                              <m:t>𝑚𝑒𝑠𝑢𝑟</m:t>
                            </m:r>
                            <m:r>
                              <a:rPr lang="fr-FR" sz="2400" b="0" i="1" smtClean="0">
                                <a:solidFill>
                                  <a:schemeClr val="tx2">
                                    <a:lumMod val="60000"/>
                                    <a:lumOff val="40000"/>
                                  </a:schemeClr>
                                </a:solidFill>
                                <a:latin typeface="Cambria Math" panose="02040503050406030204" pitchFamily="18" charset="0"/>
                                <a:ea typeface="Cambria Math" panose="02040503050406030204" pitchFamily="18" charset="0"/>
                              </a:rPr>
                              <m:t>é+</m:t>
                            </m:r>
                            <m:r>
                              <a:rPr lang="fr-FR" sz="2400" b="0" i="1" smtClean="0">
                                <a:solidFill>
                                  <a:schemeClr val="accent2">
                                    <a:lumMod val="75000"/>
                                  </a:schemeClr>
                                </a:solidFill>
                                <a:latin typeface="Cambria Math" panose="02040503050406030204" pitchFamily="18" charset="0"/>
                                <a:ea typeface="Cambria Math" panose="02040503050406030204" pitchFamily="18" charset="0"/>
                              </a:rPr>
                              <m:t>𝑉𝑜𝑙𝑢𝑚𝑒</m:t>
                            </m:r>
                            <m:r>
                              <a:rPr lang="fr-FR" sz="2400" b="0" i="1" smtClean="0">
                                <a:solidFill>
                                  <a:schemeClr val="accent2">
                                    <a:lumMod val="75000"/>
                                  </a:schemeClr>
                                </a:solidFill>
                                <a:latin typeface="Cambria Math" panose="02040503050406030204" pitchFamily="18" charset="0"/>
                                <a:ea typeface="Cambria Math" panose="02040503050406030204" pitchFamily="18" charset="0"/>
                              </a:rPr>
                              <m:t> </m:t>
                            </m:r>
                            <m:r>
                              <a:rPr lang="fr-FR" sz="2400" b="0" i="1" smtClean="0">
                                <a:solidFill>
                                  <a:schemeClr val="accent2">
                                    <a:lumMod val="75000"/>
                                  </a:schemeClr>
                                </a:solidFill>
                                <a:latin typeface="Cambria Math" panose="02040503050406030204" pitchFamily="18" charset="0"/>
                                <a:ea typeface="Cambria Math" panose="02040503050406030204" pitchFamily="18" charset="0"/>
                              </a:rPr>
                              <m:t>𝑐𝑜𝑛𝑠𝑜𝑚𝑚</m:t>
                            </m:r>
                            <m:r>
                              <a:rPr lang="fr-FR" sz="2400" b="0" i="1" smtClean="0">
                                <a:solidFill>
                                  <a:schemeClr val="accent2">
                                    <a:lumMod val="75000"/>
                                  </a:schemeClr>
                                </a:solidFill>
                                <a:latin typeface="Cambria Math" panose="02040503050406030204" pitchFamily="18" charset="0"/>
                                <a:ea typeface="Cambria Math" panose="02040503050406030204" pitchFamily="18" charset="0"/>
                              </a:rPr>
                              <m:t>é </m:t>
                            </m:r>
                            <m:r>
                              <a:rPr lang="fr-FR" sz="2400" b="0" i="1" smtClean="0">
                                <a:solidFill>
                                  <a:schemeClr val="accent2">
                                    <a:lumMod val="75000"/>
                                  </a:schemeClr>
                                </a:solidFill>
                                <a:latin typeface="Cambria Math" panose="02040503050406030204" pitchFamily="18" charset="0"/>
                                <a:ea typeface="Cambria Math" panose="02040503050406030204" pitchFamily="18" charset="0"/>
                              </a:rPr>
                              <m:t>𝑛𝑜𝑛</m:t>
                            </m:r>
                            <m:r>
                              <a:rPr lang="fr-FR" sz="2400" b="0" i="1" smtClean="0">
                                <a:solidFill>
                                  <a:schemeClr val="accent2">
                                    <a:lumMod val="75000"/>
                                  </a:schemeClr>
                                </a:solidFill>
                                <a:latin typeface="Cambria Math" panose="02040503050406030204" pitchFamily="18" charset="0"/>
                                <a:ea typeface="Cambria Math" panose="02040503050406030204" pitchFamily="18" charset="0"/>
                              </a:rPr>
                              <m:t> </m:t>
                            </m:r>
                            <m:r>
                              <a:rPr lang="fr-FR" sz="2400" b="0" i="1" smtClean="0">
                                <a:solidFill>
                                  <a:schemeClr val="accent2">
                                    <a:lumMod val="75000"/>
                                  </a:schemeClr>
                                </a:solidFill>
                                <a:latin typeface="Cambria Math" panose="02040503050406030204" pitchFamily="18" charset="0"/>
                                <a:ea typeface="Cambria Math" panose="02040503050406030204" pitchFamily="18" charset="0"/>
                              </a:rPr>
                              <m:t>𝑚𝑒𝑠𝑢𝑟</m:t>
                            </m:r>
                            <m:r>
                              <a:rPr lang="fr-FR" sz="2400" b="0" i="1" smtClean="0">
                                <a:solidFill>
                                  <a:schemeClr val="accent2">
                                    <a:lumMod val="75000"/>
                                  </a:schemeClr>
                                </a:solidFill>
                                <a:latin typeface="Cambria Math" panose="02040503050406030204" pitchFamily="18" charset="0"/>
                                <a:ea typeface="Cambria Math" panose="02040503050406030204" pitchFamily="18" charset="0"/>
                              </a:rPr>
                              <m:t>é</m:t>
                            </m:r>
                          </m:e>
                          <m:e>
                            <m:r>
                              <a:rPr lang="fr-FR" sz="2400" b="0" i="1" smtClean="0">
                                <a:latin typeface="Cambria Math" panose="02040503050406030204" pitchFamily="18" charset="0"/>
                                <a:ea typeface="Cambria Math" panose="02040503050406030204" pitchFamily="18" charset="0"/>
                              </a:rPr>
                              <m:t>+ </m:t>
                            </m:r>
                            <m:r>
                              <a:rPr lang="fr-FR" sz="2400" b="0" i="1" smtClean="0">
                                <a:solidFill>
                                  <a:schemeClr val="accent3">
                                    <a:lumMod val="75000"/>
                                  </a:schemeClr>
                                </a:solidFill>
                                <a:latin typeface="Cambria Math" panose="02040503050406030204" pitchFamily="18" charset="0"/>
                                <a:ea typeface="Cambria Math" panose="02040503050406030204" pitchFamily="18" charset="0"/>
                              </a:rPr>
                              <m:t>𝑉𝑜𝑙𝑢𝑚𝑒</m:t>
                            </m:r>
                            <m:r>
                              <a:rPr lang="fr-FR" sz="2400" b="0" i="1" smtClean="0">
                                <a:solidFill>
                                  <a:schemeClr val="accent3">
                                    <a:lumMod val="75000"/>
                                  </a:schemeClr>
                                </a:solidFill>
                                <a:latin typeface="Cambria Math" panose="02040503050406030204" pitchFamily="18" charset="0"/>
                                <a:ea typeface="Cambria Math" panose="02040503050406030204" pitchFamily="18" charset="0"/>
                              </a:rPr>
                              <m:t> </m:t>
                            </m:r>
                            <m:r>
                              <a:rPr lang="fr-FR" sz="2400" b="0" i="1" smtClean="0">
                                <a:solidFill>
                                  <a:schemeClr val="accent3">
                                    <a:lumMod val="75000"/>
                                  </a:schemeClr>
                                </a:solidFill>
                                <a:latin typeface="Cambria Math" panose="02040503050406030204" pitchFamily="18" charset="0"/>
                                <a:ea typeface="Cambria Math" panose="02040503050406030204" pitchFamily="18" charset="0"/>
                              </a:rPr>
                              <m:t>𝑑𝑒</m:t>
                            </m:r>
                            <m:r>
                              <a:rPr lang="fr-FR" sz="2400" b="0" i="1" smtClean="0">
                                <a:solidFill>
                                  <a:schemeClr val="accent3">
                                    <a:lumMod val="75000"/>
                                  </a:schemeClr>
                                </a:solidFill>
                                <a:latin typeface="Cambria Math" panose="02040503050406030204" pitchFamily="18" charset="0"/>
                                <a:ea typeface="Cambria Math" panose="02040503050406030204" pitchFamily="18" charset="0"/>
                              </a:rPr>
                              <m:t> </m:t>
                            </m:r>
                            <m:r>
                              <a:rPr lang="fr-FR" sz="2400" b="0" i="1" smtClean="0">
                                <a:solidFill>
                                  <a:schemeClr val="accent3">
                                    <a:lumMod val="75000"/>
                                  </a:schemeClr>
                                </a:solidFill>
                                <a:latin typeface="Cambria Math" panose="02040503050406030204" pitchFamily="18" charset="0"/>
                                <a:ea typeface="Cambria Math" panose="02040503050406030204" pitchFamily="18" charset="0"/>
                              </a:rPr>
                              <m:t>𝑠𝑒𝑟𝑣𝑖𝑐𝑒</m:t>
                            </m:r>
                            <m:r>
                              <a:rPr lang="fr-FR" sz="2400" b="0" i="1" smtClean="0">
                                <a:latin typeface="Cambria Math" panose="02040503050406030204" pitchFamily="18" charset="0"/>
                                <a:ea typeface="Cambria Math" panose="02040503050406030204" pitchFamily="18" charset="0"/>
                              </a:rPr>
                              <m:t> + </m:t>
                            </m:r>
                            <m:r>
                              <a:rPr lang="fr-FR" sz="2400" b="0" i="1" smtClean="0">
                                <a:solidFill>
                                  <a:schemeClr val="accent6">
                                    <a:lumMod val="75000"/>
                                  </a:schemeClr>
                                </a:solidFill>
                                <a:latin typeface="Cambria Math" panose="02040503050406030204" pitchFamily="18" charset="0"/>
                                <a:ea typeface="Cambria Math" panose="02040503050406030204" pitchFamily="18" charset="0"/>
                              </a:rPr>
                              <m:t>𝑉𝑜𝑙𝑢𝑚𝑒</m:t>
                            </m:r>
                            <m:r>
                              <a:rPr lang="fr-FR" sz="2400" b="0" i="1" smtClean="0">
                                <a:solidFill>
                                  <a:schemeClr val="accent6">
                                    <a:lumMod val="75000"/>
                                  </a:schemeClr>
                                </a:solidFill>
                                <a:latin typeface="Cambria Math" panose="02040503050406030204" pitchFamily="18" charset="0"/>
                                <a:ea typeface="Cambria Math" panose="02040503050406030204" pitchFamily="18" charset="0"/>
                              </a:rPr>
                              <m:t> </m:t>
                            </m:r>
                            <m:r>
                              <a:rPr lang="fr-FR" sz="2400" b="0" i="1" smtClean="0">
                                <a:solidFill>
                                  <a:schemeClr val="accent6">
                                    <a:lumMod val="75000"/>
                                  </a:schemeClr>
                                </a:solidFill>
                                <a:latin typeface="Cambria Math" panose="02040503050406030204" pitchFamily="18" charset="0"/>
                                <a:ea typeface="Cambria Math" panose="02040503050406030204" pitchFamily="18" charset="0"/>
                              </a:rPr>
                              <m:t>𝑣𝑒𝑛𝑑𝑢</m:t>
                            </m:r>
                            <m:r>
                              <a:rPr lang="fr-FR" sz="2400" b="0" i="1" smtClean="0">
                                <a:solidFill>
                                  <a:schemeClr val="accent6">
                                    <a:lumMod val="75000"/>
                                  </a:schemeClr>
                                </a:solidFill>
                                <a:latin typeface="Cambria Math" panose="02040503050406030204" pitchFamily="18" charset="0"/>
                                <a:ea typeface="Cambria Math" panose="02040503050406030204" pitchFamily="18" charset="0"/>
                              </a:rPr>
                              <m:t> à </m:t>
                            </m:r>
                            <m:sSup>
                              <m:sSupPr>
                                <m:ctrlPr>
                                  <a:rPr lang="fr-FR" sz="2400" b="0" i="1" smtClean="0">
                                    <a:solidFill>
                                      <a:schemeClr val="accent6">
                                        <a:lumMod val="75000"/>
                                      </a:schemeClr>
                                    </a:solidFill>
                                    <a:latin typeface="Cambria Math"/>
                                    <a:ea typeface="Cambria Math" panose="02040503050406030204" pitchFamily="18" charset="0"/>
                                  </a:rPr>
                                </m:ctrlPr>
                              </m:sSupPr>
                              <m:e>
                                <m:r>
                                  <a:rPr lang="fr-FR" sz="2400" b="0" i="1" smtClean="0">
                                    <a:solidFill>
                                      <a:schemeClr val="accent6">
                                        <a:lumMod val="75000"/>
                                      </a:schemeClr>
                                    </a:solidFill>
                                    <a:latin typeface="Cambria Math" panose="02040503050406030204" pitchFamily="18" charset="0"/>
                                    <a:ea typeface="Cambria Math" panose="02040503050406030204" pitchFamily="18" charset="0"/>
                                  </a:rPr>
                                  <m:t>𝑑</m:t>
                                </m:r>
                              </m:e>
                              <m:sup>
                                <m:r>
                                  <a:rPr lang="fr-FR" sz="2400" b="0" i="1" smtClean="0">
                                    <a:solidFill>
                                      <a:schemeClr val="accent6">
                                        <a:lumMod val="75000"/>
                                      </a:schemeClr>
                                    </a:solidFill>
                                    <a:latin typeface="Cambria Math" panose="02040503050406030204" pitchFamily="18" charset="0"/>
                                    <a:ea typeface="Cambria Math" panose="02040503050406030204" pitchFamily="18" charset="0"/>
                                  </a:rPr>
                                  <m:t>′</m:t>
                                </m:r>
                              </m:sup>
                            </m:sSup>
                            <m:r>
                              <a:rPr lang="fr-FR" sz="2400" b="0" i="1" smtClean="0">
                                <a:solidFill>
                                  <a:schemeClr val="accent6">
                                    <a:lumMod val="75000"/>
                                  </a:schemeClr>
                                </a:solidFill>
                                <a:latin typeface="Cambria Math" panose="02040503050406030204" pitchFamily="18" charset="0"/>
                                <a:ea typeface="Cambria Math" panose="02040503050406030204" pitchFamily="18" charset="0"/>
                              </a:rPr>
                              <m:t>𝑎𝑢𝑡𝑟𝑒𝑠</m:t>
                            </m:r>
                            <m:r>
                              <a:rPr lang="fr-FR" sz="2400" b="0" i="1" smtClean="0">
                                <a:solidFill>
                                  <a:schemeClr val="accent6">
                                    <a:lumMod val="75000"/>
                                  </a:schemeClr>
                                </a:solidFill>
                                <a:latin typeface="Cambria Math" panose="02040503050406030204" pitchFamily="18" charset="0"/>
                                <a:ea typeface="Cambria Math" panose="02040503050406030204" pitchFamily="18" charset="0"/>
                              </a:rPr>
                              <m:t> </m:t>
                            </m:r>
                            <m:r>
                              <a:rPr lang="fr-FR" sz="2400" b="0" i="1" smtClean="0">
                                <a:solidFill>
                                  <a:schemeClr val="accent6">
                                    <a:lumMod val="75000"/>
                                  </a:schemeClr>
                                </a:solidFill>
                                <a:latin typeface="Cambria Math" panose="02040503050406030204" pitchFamily="18" charset="0"/>
                                <a:ea typeface="Cambria Math" panose="02040503050406030204" pitchFamily="18" charset="0"/>
                              </a:rPr>
                              <m:t>𝑠𝑒𝑟𝑣𝑖𝑐𝑒𝑠</m:t>
                            </m:r>
                          </m:e>
                        </m:eqArr>
                      </m:num>
                      <m:den>
                        <m:r>
                          <a:rPr lang="fr-FR" sz="2400" b="0" i="1" smtClean="0">
                            <a:latin typeface="Cambria Math" panose="02040503050406030204" pitchFamily="18" charset="0"/>
                            <a:ea typeface="Cambria Math" panose="02040503050406030204" pitchFamily="18" charset="0"/>
                          </a:rPr>
                          <m:t>𝐿𝑖𝑛</m:t>
                        </m:r>
                        <m:r>
                          <a:rPr lang="fr-FR" sz="2400" b="0" i="1" smtClean="0">
                            <a:latin typeface="Cambria Math" panose="02040503050406030204" pitchFamily="18" charset="0"/>
                            <a:ea typeface="Cambria Math" panose="02040503050406030204" pitchFamily="18" charset="0"/>
                          </a:rPr>
                          <m:t>é</m:t>
                        </m:r>
                        <m:r>
                          <a:rPr lang="fr-FR" sz="2400" b="0" i="1" smtClean="0">
                            <a:latin typeface="Cambria Math" panose="02040503050406030204" pitchFamily="18" charset="0"/>
                            <a:ea typeface="Cambria Math" panose="02040503050406030204" pitchFamily="18" charset="0"/>
                          </a:rPr>
                          <m:t>𝑎𝑖𝑟𝑒</m:t>
                        </m:r>
                        <m:r>
                          <a:rPr lang="fr-FR" sz="2400" b="0" i="1" smtClean="0">
                            <a:latin typeface="Cambria Math" panose="02040503050406030204" pitchFamily="18" charset="0"/>
                            <a:ea typeface="Cambria Math" panose="02040503050406030204" pitchFamily="18" charset="0"/>
                          </a:rPr>
                          <m:t> </m:t>
                        </m:r>
                        <m:r>
                          <a:rPr lang="fr-FR" sz="2400" b="0" i="1" smtClean="0">
                            <a:latin typeface="Cambria Math" panose="02040503050406030204" pitchFamily="18" charset="0"/>
                            <a:ea typeface="Cambria Math" panose="02040503050406030204" pitchFamily="18" charset="0"/>
                          </a:rPr>
                          <m:t>𝑑𝑒</m:t>
                        </m:r>
                        <m:r>
                          <a:rPr lang="fr-FR" sz="2400" b="0" i="1" smtClean="0">
                            <a:latin typeface="Cambria Math" panose="02040503050406030204" pitchFamily="18" charset="0"/>
                            <a:ea typeface="Cambria Math" panose="02040503050406030204" pitchFamily="18" charset="0"/>
                          </a:rPr>
                          <m:t> </m:t>
                        </m:r>
                        <m:r>
                          <a:rPr lang="fr-FR" sz="2400" b="0" i="1" smtClean="0">
                            <a:latin typeface="Cambria Math" panose="02040503050406030204" pitchFamily="18" charset="0"/>
                            <a:ea typeface="Cambria Math" panose="02040503050406030204" pitchFamily="18" charset="0"/>
                          </a:rPr>
                          <m:t>𝑟</m:t>
                        </m:r>
                        <m:r>
                          <a:rPr lang="fr-FR" sz="2400" b="0" i="1" smtClean="0">
                            <a:latin typeface="Cambria Math" panose="02040503050406030204" pitchFamily="18" charset="0"/>
                            <a:ea typeface="Cambria Math" panose="02040503050406030204" pitchFamily="18" charset="0"/>
                          </a:rPr>
                          <m:t>é</m:t>
                        </m:r>
                        <m:r>
                          <a:rPr lang="fr-FR" sz="2400" b="0" i="1" smtClean="0">
                            <a:latin typeface="Cambria Math" panose="02040503050406030204" pitchFamily="18" charset="0"/>
                            <a:ea typeface="Cambria Math" panose="02040503050406030204" pitchFamily="18" charset="0"/>
                          </a:rPr>
                          <m:t>𝑠𝑒𝑎𝑢</m:t>
                        </m:r>
                        <m:r>
                          <a:rPr lang="fr-FR" sz="2400" b="0" i="1" smtClean="0">
                            <a:latin typeface="Cambria Math" panose="02040503050406030204" pitchFamily="18" charset="0"/>
                            <a:ea typeface="Cambria Math" panose="02040503050406030204" pitchFamily="18" charset="0"/>
                          </a:rPr>
                          <m:t> </m:t>
                        </m:r>
                        <m:r>
                          <a:rPr lang="fr-FR" sz="2400" b="0" i="1" smtClean="0">
                            <a:latin typeface="Cambria Math" panose="02040503050406030204" pitchFamily="18" charset="0"/>
                            <a:ea typeface="Cambria Math" panose="02040503050406030204" pitchFamily="18" charset="0"/>
                          </a:rPr>
                          <m:t>h𝑜𝑟𝑠</m:t>
                        </m:r>
                        <m:r>
                          <a:rPr lang="fr-FR" sz="2400" b="0" i="1" smtClean="0">
                            <a:latin typeface="Cambria Math" panose="02040503050406030204" pitchFamily="18" charset="0"/>
                            <a:ea typeface="Cambria Math" panose="02040503050406030204" pitchFamily="18" charset="0"/>
                          </a:rPr>
                          <m:t> </m:t>
                        </m:r>
                        <m:r>
                          <a:rPr lang="fr-FR" sz="2400" b="0" i="1" smtClean="0">
                            <a:latin typeface="Cambria Math" panose="02040503050406030204" pitchFamily="18" charset="0"/>
                            <a:ea typeface="Cambria Math" panose="02040503050406030204" pitchFamily="18" charset="0"/>
                          </a:rPr>
                          <m:t>𝑏𝑟𝑎𝑛𝑐h𝑒𝑚𝑒𝑛𝑡</m:t>
                        </m:r>
                        <m:r>
                          <a:rPr lang="fr-FR" sz="2400" b="0" i="1" smtClean="0">
                            <a:latin typeface="Cambria Math" panose="02040503050406030204" pitchFamily="18" charset="0"/>
                            <a:ea typeface="Cambria Math" panose="02040503050406030204" pitchFamily="18" charset="0"/>
                          </a:rPr>
                          <m:t> × 365</m:t>
                        </m:r>
                      </m:den>
                    </m:f>
                  </m:oMath>
                </a14:m>
                <a:endParaRPr lang="fr-FR" sz="2400" dirty="0">
                  <a:latin typeface="Cambria Math" panose="02040503050406030204" pitchFamily="18" charset="0"/>
                  <a:ea typeface="Cambria Math" panose="02040503050406030204" pitchFamily="18" charset="0"/>
                </a:endParaRPr>
              </a:p>
            </p:txBody>
          </p:sp>
        </mc:Choice>
        <mc:Fallback>
          <p:sp>
            <p:nvSpPr>
              <p:cNvPr id="9" name="ZoneTexte 8"/>
              <p:cNvSpPr txBox="1">
                <a:spLocks noRot="1" noChangeAspect="1" noMove="1" noResize="1" noEditPoints="1" noAdjustHandles="1" noChangeArrowheads="1" noChangeShapeType="1" noTextEdit="1"/>
              </p:cNvSpPr>
              <p:nvPr/>
            </p:nvSpPr>
            <p:spPr>
              <a:xfrm>
                <a:off x="755576" y="2060848"/>
                <a:ext cx="7588308" cy="839974"/>
              </a:xfrm>
              <a:prstGeom prst="rect">
                <a:avLst/>
              </a:prstGeom>
              <a:blipFill rotWithShape="1">
                <a:blip r:embed="rId2"/>
                <a:stretch>
                  <a:fillRect l="-723"/>
                </a:stretch>
              </a:blipFill>
              <a:ln w="25400">
                <a:noFill/>
              </a:ln>
            </p:spPr>
            <p:txBody>
              <a:bodyPr/>
              <a:lstStyle/>
              <a:p>
                <a:r>
                  <a:rPr lang="fr-FR">
                    <a:noFill/>
                  </a:rPr>
                  <a:t> </a:t>
                </a:r>
              </a:p>
            </p:txBody>
          </p:sp>
        </mc:Fallback>
      </mc:AlternateContent>
    </p:spTree>
    <p:extLst>
      <p:ext uri="{BB962C8B-B14F-4D97-AF65-F5344CB8AC3E}">
        <p14:creationId xmlns:p14="http://schemas.microsoft.com/office/powerpoint/2010/main" val="98299484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433</Words>
  <Application>Microsoft Office PowerPoint</Application>
  <PresentationFormat>Affichage à l'écran (4:3)</PresentationFormat>
  <Paragraphs>27</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CLAVEL Nicolas</dc:creator>
  <cp:lastModifiedBy>CLAVEL Nicolas</cp:lastModifiedBy>
  <cp:revision>5</cp:revision>
  <dcterms:created xsi:type="dcterms:W3CDTF">2016-02-09T09:16:20Z</dcterms:created>
  <dcterms:modified xsi:type="dcterms:W3CDTF">2016-03-11T10:26:58Z</dcterms:modified>
</cp:coreProperties>
</file>