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400"/>
    <a:srgbClr val="F5A000"/>
    <a:srgbClr val="68BD9E"/>
    <a:srgbClr val="82D0F4"/>
    <a:srgbClr val="003A75"/>
    <a:srgbClr val="D7413B"/>
    <a:srgbClr val="0052A2"/>
    <a:srgbClr val="005C73"/>
    <a:srgbClr val="63C4D3"/>
    <a:srgbClr val="EB2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2010</c:v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Feuil1!$A$3:$A$5</c:f>
              <c:strCache>
                <c:ptCount val="3"/>
                <c:pt idx="0">
                  <c:v>Etude de l'aire d'alimentation terminée</c:v>
                </c:pt>
                <c:pt idx="1">
                  <c:v>Diagnostic territorial multi-pressions terminé</c:v>
                </c:pt>
                <c:pt idx="2">
                  <c:v>Plan d'action validé</c:v>
                </c:pt>
              </c:strCache>
            </c:strRef>
          </c:cat>
          <c:val>
            <c:numRef>
              <c:f>Feuil1!$C$3:$C$5</c:f>
              <c:numCache>
                <c:formatCode>0%</c:formatCode>
                <c:ptCount val="3"/>
                <c:pt idx="0">
                  <c:v>0.38</c:v>
                </c:pt>
                <c:pt idx="1">
                  <c:v>0.19</c:v>
                </c:pt>
                <c:pt idx="2">
                  <c:v>0.02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Feuil1!$A$3:$A$5</c:f>
              <c:strCache>
                <c:ptCount val="3"/>
                <c:pt idx="0">
                  <c:v>Etude de l'aire d'alimentation terminée</c:v>
                </c:pt>
                <c:pt idx="1">
                  <c:v>Diagnostic territorial multi-pressions terminé</c:v>
                </c:pt>
                <c:pt idx="2">
                  <c:v>Plan d'action validé</c:v>
                </c:pt>
              </c:strCache>
            </c:strRef>
          </c:cat>
          <c:val>
            <c:numRef>
              <c:f>Feuil1!$E$3:$E$5</c:f>
              <c:numCache>
                <c:formatCode>0%</c:formatCode>
                <c:ptCount val="3"/>
                <c:pt idx="0">
                  <c:v>0.62</c:v>
                </c:pt>
                <c:pt idx="1">
                  <c:v>0.46</c:v>
                </c:pt>
                <c:pt idx="2">
                  <c:v>0.26</c:v>
                </c:pt>
              </c:numCache>
            </c:numRef>
          </c:val>
        </c:ser>
        <c:ser>
          <c:idx val="2"/>
          <c:order val="2"/>
          <c:tx>
            <c:v>2015</c:v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Feuil1!$A$3:$A$5</c:f>
              <c:strCache>
                <c:ptCount val="3"/>
                <c:pt idx="0">
                  <c:v>Etude de l'aire d'alimentation terminée</c:v>
                </c:pt>
                <c:pt idx="1">
                  <c:v>Diagnostic territorial multi-pressions terminé</c:v>
                </c:pt>
                <c:pt idx="2">
                  <c:v>Plan d'action validé</c:v>
                </c:pt>
              </c:strCache>
            </c:strRef>
          </c:cat>
          <c:val>
            <c:numRef>
              <c:f>Feuil1!$G$3:$G$5</c:f>
              <c:numCache>
                <c:formatCode>0%</c:formatCode>
                <c:ptCount val="3"/>
                <c:pt idx="0">
                  <c:v>0.81</c:v>
                </c:pt>
                <c:pt idx="1">
                  <c:v>0.71</c:v>
                </c:pt>
                <c:pt idx="2">
                  <c:v>0.56000000000000005</c:v>
                </c:pt>
              </c:numCache>
            </c:numRef>
          </c:val>
        </c:ser>
        <c:ser>
          <c:idx val="3"/>
          <c:order val="3"/>
          <c:tx>
            <c:v>2018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Feuil1!$A$3:$A$5</c:f>
              <c:strCache>
                <c:ptCount val="3"/>
                <c:pt idx="0">
                  <c:v>Etude de l'aire d'alimentation terminée</c:v>
                </c:pt>
                <c:pt idx="1">
                  <c:v>Diagnostic territorial multi-pressions terminé</c:v>
                </c:pt>
                <c:pt idx="2">
                  <c:v>Plan d'action validé</c:v>
                </c:pt>
              </c:strCache>
            </c:strRef>
          </c:cat>
          <c:val>
            <c:numRef>
              <c:f>Feuil1!$I$3:$I$5</c:f>
              <c:numCache>
                <c:formatCode>0%</c:formatCode>
                <c:ptCount val="3"/>
                <c:pt idx="0">
                  <c:v>0.8</c:v>
                </c:pt>
                <c:pt idx="1">
                  <c:v>0.74</c:v>
                </c:pt>
                <c:pt idx="2">
                  <c:v>0.6</c:v>
                </c:pt>
              </c:numCache>
            </c:numRef>
          </c:val>
        </c:ser>
        <c:ser>
          <c:idx val="4"/>
          <c:order val="4"/>
          <c:tx>
            <c:v>2020</c:v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Feuil1!$A$3:$A$5</c:f>
              <c:strCache>
                <c:ptCount val="3"/>
                <c:pt idx="0">
                  <c:v>Etude de l'aire d'alimentation terminée</c:v>
                </c:pt>
                <c:pt idx="1">
                  <c:v>Diagnostic territorial multi-pressions terminé</c:v>
                </c:pt>
                <c:pt idx="2">
                  <c:v>Plan d'action validé</c:v>
                </c:pt>
              </c:strCache>
            </c:strRef>
          </c:cat>
          <c:val>
            <c:numRef>
              <c:f>Feuil1!$K$3:$K$5</c:f>
              <c:numCache>
                <c:formatCode>0%</c:formatCode>
                <c:ptCount val="3"/>
                <c:pt idx="0">
                  <c:v>0.83</c:v>
                </c:pt>
                <c:pt idx="1">
                  <c:v>0.78</c:v>
                </c:pt>
                <c:pt idx="2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07424"/>
        <c:axId val="122808960"/>
      </c:barChart>
      <c:catAx>
        <c:axId val="12280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2808960"/>
        <c:crosses val="autoZero"/>
        <c:auto val="1"/>
        <c:lblAlgn val="ctr"/>
        <c:lblOffset val="100"/>
        <c:noMultiLvlLbl val="0"/>
      </c:catAx>
      <c:valAx>
        <c:axId val="1228089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807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92D050">
                  <a:alpha val="56000"/>
                </a:srgbClr>
              </a:solidFill>
            </c:spPr>
          </c:dPt>
          <c:dLbls>
            <c:dLbl>
              <c:idx val="1"/>
              <c:layout>
                <c:manualLayout>
                  <c:x val="-3.7703630796150481E-2"/>
                  <c:y val="-0.3067789442986293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'BASSIN SUD'!$A$12:$A$14</c:f>
              <c:strCache>
                <c:ptCount val="3"/>
                <c:pt idx="0">
                  <c:v>&lt;=15 ans</c:v>
                </c:pt>
                <c:pt idx="1">
                  <c:v>15 à 30 ans</c:v>
                </c:pt>
                <c:pt idx="2">
                  <c:v>&gt; 30 ans</c:v>
                </c:pt>
              </c:strCache>
            </c:strRef>
          </c:cat>
          <c:val>
            <c:numRef>
              <c:f>'BASSIN SUD'!$B$12:$B$14</c:f>
              <c:numCache>
                <c:formatCode>0%</c:formatCode>
                <c:ptCount val="3"/>
                <c:pt idx="0">
                  <c:v>0.23</c:v>
                </c:pt>
                <c:pt idx="1">
                  <c:v>0.51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7623766135689E-2"/>
          <c:y val="0.10218305529140675"/>
          <c:w val="0.71783050828388972"/>
          <c:h val="0.70304004310630652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MTP!$A$12:$A$14</c:f>
              <c:strCache>
                <c:ptCount val="3"/>
                <c:pt idx="0">
                  <c:v>&lt;=15 ans</c:v>
                </c:pt>
                <c:pt idx="1">
                  <c:v>15 à 30 ans</c:v>
                </c:pt>
                <c:pt idx="2">
                  <c:v>&gt; 30 ans</c:v>
                </c:pt>
              </c:strCache>
            </c:strRef>
          </c:cat>
          <c:val>
            <c:numRef>
              <c:f>MTP!$B$12:$B$14</c:f>
              <c:numCache>
                <c:formatCode>0%</c:formatCode>
                <c:ptCount val="3"/>
                <c:pt idx="0">
                  <c:v>0.31999999999999995</c:v>
                </c:pt>
                <c:pt idx="1">
                  <c:v>0.39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MRS!$A$12:$A$14</c:f>
              <c:strCache>
                <c:ptCount val="3"/>
                <c:pt idx="0">
                  <c:v>&lt;=15 ans</c:v>
                </c:pt>
                <c:pt idx="1">
                  <c:v>15 à 30 ans</c:v>
                </c:pt>
                <c:pt idx="2">
                  <c:v>&gt; 30 ans</c:v>
                </c:pt>
              </c:strCache>
            </c:strRef>
          </c:cat>
          <c:val>
            <c:numRef>
              <c:f>MRS!$B$12:$B$14</c:f>
              <c:numCache>
                <c:formatCode>0%</c:formatCode>
                <c:ptCount val="3"/>
                <c:pt idx="0">
                  <c:v>0.18</c:v>
                </c:pt>
                <c:pt idx="1">
                  <c:v>0.59000000000000008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9586760371906102E-2"/>
          <c:y val="0.74966518069132793"/>
          <c:w val="0.94813503398069265"/>
          <c:h val="0.22302603544909511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593954676870529E-2"/>
          <c:y val="0.11793015061818528"/>
          <c:w val="0.68468568091917437"/>
          <c:h val="0.653279000745948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LYON!$A$12:$A$14</c:f>
              <c:strCache>
                <c:ptCount val="3"/>
                <c:pt idx="0">
                  <c:v>&lt;=15 ans</c:v>
                </c:pt>
                <c:pt idx="1">
                  <c:v>15 à 30 ans</c:v>
                </c:pt>
                <c:pt idx="2">
                  <c:v>&gt; 30 ans</c:v>
                </c:pt>
              </c:strCache>
            </c:strRef>
          </c:cat>
          <c:val>
            <c:numRef>
              <c:f>LYON!$B$12:$B$14</c:f>
              <c:numCache>
                <c:formatCode>0%</c:formatCode>
                <c:ptCount val="3"/>
                <c:pt idx="0">
                  <c:v>0.15</c:v>
                </c:pt>
                <c:pt idx="1">
                  <c:v>0.63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5A896-2A9E-42E5-8396-E267B77F060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55093C-D4ED-4251-864F-B89A1B114F21}">
      <dgm:prSet phldrT="[Texte]"/>
      <dgm:spPr>
        <a:xfrm>
          <a:off x="2106942" y="136635"/>
          <a:ext cx="607567" cy="607567"/>
        </a:xfrm>
        <a:prstGeom prst="ellipse">
          <a:avLst/>
        </a:prstGeom>
        <a:solidFill>
          <a:srgbClr val="005C6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61962475-DA33-42CD-B78C-86D3714241ED}" type="parTrans" cxnId="{57C94AEF-C18A-4287-88E8-413707197094}">
      <dgm:prSet/>
      <dgm:spPr/>
      <dgm:t>
        <a:bodyPr/>
        <a:lstStyle/>
        <a:p>
          <a:endParaRPr lang="fr-FR"/>
        </a:p>
      </dgm:t>
    </dgm:pt>
    <dgm:pt modelId="{CBD1E038-8367-48FF-B3F1-FD2894BBB3F3}" type="sibTrans" cxnId="{57C94AEF-C18A-4287-88E8-413707197094}">
      <dgm:prSet/>
      <dgm:spPr/>
      <dgm:t>
        <a:bodyPr/>
        <a:lstStyle/>
        <a:p>
          <a:endParaRPr lang="fr-FR"/>
        </a:p>
      </dgm:t>
    </dgm:pt>
    <dgm:pt modelId="{1A601E32-AC15-476D-AD99-EC1D7C550BCC}">
      <dgm:prSet phldrT="[Texte]" custT="1"/>
      <dgm:spPr>
        <a:xfrm>
          <a:off x="1350858" y="1741693"/>
          <a:ext cx="1620180" cy="4050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FR" sz="1100" b="1" dirty="0" smtClean="0">
              <a:solidFill>
                <a:srgbClr val="68BD9E"/>
              </a:solidFill>
              <a:latin typeface="Verdana"/>
              <a:ea typeface="+mn-ea"/>
              <a:cs typeface="+mn-cs"/>
            </a:rPr>
            <a:t>ARBRE DE DECISION</a:t>
          </a:r>
          <a:endParaRPr lang="fr-FR" sz="1100" b="1" dirty="0">
            <a:solidFill>
              <a:srgbClr val="68BD9E"/>
            </a:solidFill>
            <a:latin typeface="Verdana"/>
            <a:ea typeface="+mn-ea"/>
            <a:cs typeface="+mn-cs"/>
          </a:endParaRPr>
        </a:p>
      </dgm:t>
    </dgm:pt>
    <dgm:pt modelId="{7E67FC62-DEF8-40D7-9F48-936E7B4FA747}" type="sibTrans" cxnId="{CEE4A952-8804-45D1-AAAA-83D0078A9385}">
      <dgm:prSet/>
      <dgm:spPr/>
      <dgm:t>
        <a:bodyPr/>
        <a:lstStyle/>
        <a:p>
          <a:endParaRPr lang="fr-FR"/>
        </a:p>
      </dgm:t>
    </dgm:pt>
    <dgm:pt modelId="{41465317-82C8-4E04-AA14-08774B62F516}" type="parTrans" cxnId="{CEE4A952-8804-45D1-AAAA-83D0078A9385}">
      <dgm:prSet/>
      <dgm:spPr/>
      <dgm:t>
        <a:bodyPr/>
        <a:lstStyle/>
        <a:p>
          <a:endParaRPr lang="fr-FR"/>
        </a:p>
      </dgm:t>
    </dgm:pt>
    <dgm:pt modelId="{B04E23AB-4EDE-4691-A9FA-55873243D144}">
      <dgm:prSet phldrT="[Texte]"/>
      <dgm:spPr>
        <a:xfrm>
          <a:off x="1485873" y="283531"/>
          <a:ext cx="607567" cy="607567"/>
        </a:xfrm>
        <a:prstGeom prst="ellipse">
          <a:avLst/>
        </a:prstGeom>
        <a:solidFill>
          <a:srgbClr val="005C6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4635F96B-D7B4-46E1-AE37-19BC6C044502}" type="parTrans" cxnId="{BC83FAB3-1D09-4702-A186-9825EE2D3730}">
      <dgm:prSet/>
      <dgm:spPr/>
      <dgm:t>
        <a:bodyPr/>
        <a:lstStyle/>
        <a:p>
          <a:endParaRPr lang="fr-FR"/>
        </a:p>
      </dgm:t>
    </dgm:pt>
    <dgm:pt modelId="{0A10770D-CF0A-41DA-8734-9CFF39AD9880}" type="sibTrans" cxnId="{BC83FAB3-1D09-4702-A186-9825EE2D3730}">
      <dgm:prSet/>
      <dgm:spPr/>
      <dgm:t>
        <a:bodyPr/>
        <a:lstStyle/>
        <a:p>
          <a:endParaRPr lang="fr-FR"/>
        </a:p>
      </dgm:t>
    </dgm:pt>
    <dgm:pt modelId="{6BDE438F-ABC4-4DD8-8BE2-434421BC014A}">
      <dgm:prSet phldrT="[Texte]"/>
      <dgm:spPr>
        <a:xfrm>
          <a:off x="1920621" y="739342"/>
          <a:ext cx="607567" cy="607567"/>
        </a:xfrm>
        <a:prstGeom prst="ellipse">
          <a:avLst/>
        </a:prstGeom>
        <a:solidFill>
          <a:srgbClr val="005C6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4DD4FED6-89A1-4A5D-8BDB-A4FEFB2F954B}" type="parTrans" cxnId="{02D88DA6-91DE-4635-895B-1DE3E885C5A8}">
      <dgm:prSet/>
      <dgm:spPr/>
      <dgm:t>
        <a:bodyPr/>
        <a:lstStyle/>
        <a:p>
          <a:endParaRPr lang="fr-FR"/>
        </a:p>
      </dgm:t>
    </dgm:pt>
    <dgm:pt modelId="{D839A742-B7B4-4A9B-A133-8DD58147B2AB}" type="sibTrans" cxnId="{02D88DA6-91DE-4635-895B-1DE3E885C5A8}">
      <dgm:prSet/>
      <dgm:spPr/>
      <dgm:t>
        <a:bodyPr/>
        <a:lstStyle/>
        <a:p>
          <a:endParaRPr lang="fr-FR"/>
        </a:p>
      </dgm:t>
    </dgm:pt>
    <dgm:pt modelId="{09A19527-60DA-4718-BC48-1516BC4F4F53}" type="pres">
      <dgm:prSet presAssocID="{8DB5A896-2A9E-42E5-8396-E267B77F060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148080-3168-4C23-80CA-1CEFA6BC6135}" type="pres">
      <dgm:prSet presAssocID="{8DB5A896-2A9E-42E5-8396-E267B77F0604}" presName="ellipse" presStyleLbl="trBgShp" presStyleIdx="0" presStyleCnt="1"/>
      <dgm:spPr>
        <a:xfrm>
          <a:off x="1287401" y="87759"/>
          <a:ext cx="1741693" cy="604867"/>
        </a:xfrm>
        <a:prstGeom prst="ellipse">
          <a:avLst/>
        </a:prstGeom>
        <a:solidFill>
          <a:srgbClr val="005C6D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AA9BD0E5-2F31-4AA4-B5C5-7BF7EC3236E3}" type="pres">
      <dgm:prSet presAssocID="{8DB5A896-2A9E-42E5-8396-E267B77F0604}" presName="arrow1" presStyleLbl="fgShp" presStyleIdx="0" presStyleCnt="1" custLinFactNeighborX="4877" custLinFactNeighborY="15417"/>
      <dgm:spPr>
        <a:xfrm>
          <a:off x="1992179" y="1568874"/>
          <a:ext cx="337537" cy="216024"/>
        </a:xfrm>
        <a:prstGeom prst="downArrow">
          <a:avLst/>
        </a:prstGeom>
        <a:solidFill>
          <a:srgbClr val="68BD9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A11E7E1E-0D01-481A-9655-0D6C94FE14C2}" type="pres">
      <dgm:prSet presAssocID="{8DB5A896-2A9E-42E5-8396-E267B77F0604}" presName="rectangle" presStyleLbl="revTx" presStyleIdx="0" presStyleCnt="1" custScaleX="123421" custLinFactNeighborX="1016" custLinFactNeighborY="255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80B834-0374-41B6-8947-4A970571DF1E}" type="pres">
      <dgm:prSet presAssocID="{B04E23AB-4EDE-4691-A9FA-55873243D14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2128B7-DA8C-4704-817E-89CBBD901C77}" type="pres">
      <dgm:prSet presAssocID="{6BDE438F-ABC4-4DD8-8BE2-434421BC014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D37CCE-7D9B-4797-8087-B150E154A78F}" type="pres">
      <dgm:prSet presAssocID="{1A601E32-AC15-476D-AD99-EC1D7C550BC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D0FFF9-9CDF-47C2-BF09-44B8EDE6DE7F}" type="pres">
      <dgm:prSet presAssocID="{8DB5A896-2A9E-42E5-8396-E267B77F0604}" presName="funnel" presStyleLbl="trAlignAcc1" presStyleIdx="0" presStyleCnt="1"/>
      <dgm:spPr>
        <a:xfrm>
          <a:off x="1215843" y="13501"/>
          <a:ext cx="1890210" cy="1512168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5C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</dgm:ptLst>
  <dgm:cxnLst>
    <dgm:cxn modelId="{02D88DA6-91DE-4635-895B-1DE3E885C5A8}" srcId="{8DB5A896-2A9E-42E5-8396-E267B77F0604}" destId="{6BDE438F-ABC4-4DD8-8BE2-434421BC014A}" srcOrd="2" destOrd="0" parTransId="{4DD4FED6-89A1-4A5D-8BDB-A4FEFB2F954B}" sibTransId="{D839A742-B7B4-4A9B-A133-8DD58147B2AB}"/>
    <dgm:cxn modelId="{86C12073-16D6-4927-B81E-D67F10E5DD30}" type="presOf" srcId="{6BDE438F-ABC4-4DD8-8BE2-434421BC014A}" destId="{9480B834-0374-41B6-8947-4A970571DF1E}" srcOrd="0" destOrd="0" presId="urn:microsoft.com/office/officeart/2005/8/layout/funnel1"/>
    <dgm:cxn modelId="{20C12CC6-603B-4A99-B077-787FD6DFDFE1}" type="presOf" srcId="{1A601E32-AC15-476D-AD99-EC1D7C550BCC}" destId="{A11E7E1E-0D01-481A-9655-0D6C94FE14C2}" srcOrd="0" destOrd="0" presId="urn:microsoft.com/office/officeart/2005/8/layout/funnel1"/>
    <dgm:cxn modelId="{99D4FFDF-3F3D-4921-85E2-3DBC413F604B}" type="presOf" srcId="{8DB5A896-2A9E-42E5-8396-E267B77F0604}" destId="{09A19527-60DA-4718-BC48-1516BC4F4F53}" srcOrd="0" destOrd="0" presId="urn:microsoft.com/office/officeart/2005/8/layout/funnel1"/>
    <dgm:cxn modelId="{C57B0934-89E5-4E14-AFAA-501BF2D1C268}" type="presOf" srcId="{B04E23AB-4EDE-4691-A9FA-55873243D144}" destId="{E52128B7-DA8C-4704-817E-89CBBD901C77}" srcOrd="0" destOrd="0" presId="urn:microsoft.com/office/officeart/2005/8/layout/funnel1"/>
    <dgm:cxn modelId="{57C94AEF-C18A-4287-88E8-413707197094}" srcId="{8DB5A896-2A9E-42E5-8396-E267B77F0604}" destId="{CA55093C-D4ED-4251-864F-B89A1B114F21}" srcOrd="0" destOrd="0" parTransId="{61962475-DA33-42CD-B78C-86D3714241ED}" sibTransId="{CBD1E038-8367-48FF-B3F1-FD2894BBB3F3}"/>
    <dgm:cxn modelId="{BC83FAB3-1D09-4702-A186-9825EE2D3730}" srcId="{8DB5A896-2A9E-42E5-8396-E267B77F0604}" destId="{B04E23AB-4EDE-4691-A9FA-55873243D144}" srcOrd="1" destOrd="0" parTransId="{4635F96B-D7B4-46E1-AE37-19BC6C044502}" sibTransId="{0A10770D-CF0A-41DA-8734-9CFF39AD9880}"/>
    <dgm:cxn modelId="{31F62727-DF9D-480F-A9F3-C2679888ADC0}" type="presOf" srcId="{CA55093C-D4ED-4251-864F-B89A1B114F21}" destId="{BBD37CCE-7D9B-4797-8087-B150E154A78F}" srcOrd="0" destOrd="0" presId="urn:microsoft.com/office/officeart/2005/8/layout/funnel1"/>
    <dgm:cxn modelId="{CEE4A952-8804-45D1-AAAA-83D0078A9385}" srcId="{8DB5A896-2A9E-42E5-8396-E267B77F0604}" destId="{1A601E32-AC15-476D-AD99-EC1D7C550BCC}" srcOrd="3" destOrd="0" parTransId="{41465317-82C8-4E04-AA14-08774B62F516}" sibTransId="{7E67FC62-DEF8-40D7-9F48-936E7B4FA747}"/>
    <dgm:cxn modelId="{9E003C47-CAF7-406E-8591-8113E0799D30}" type="presParOf" srcId="{09A19527-60DA-4718-BC48-1516BC4F4F53}" destId="{AC148080-3168-4C23-80CA-1CEFA6BC6135}" srcOrd="0" destOrd="0" presId="urn:microsoft.com/office/officeart/2005/8/layout/funnel1"/>
    <dgm:cxn modelId="{B4D691C3-ED34-41BA-A37C-F8A502256FCE}" type="presParOf" srcId="{09A19527-60DA-4718-BC48-1516BC4F4F53}" destId="{AA9BD0E5-2F31-4AA4-B5C5-7BF7EC3236E3}" srcOrd="1" destOrd="0" presId="urn:microsoft.com/office/officeart/2005/8/layout/funnel1"/>
    <dgm:cxn modelId="{7EB05522-FF23-4DED-920F-04860F7F327D}" type="presParOf" srcId="{09A19527-60DA-4718-BC48-1516BC4F4F53}" destId="{A11E7E1E-0D01-481A-9655-0D6C94FE14C2}" srcOrd="2" destOrd="0" presId="urn:microsoft.com/office/officeart/2005/8/layout/funnel1"/>
    <dgm:cxn modelId="{311E1A04-0D9E-41CD-8F6B-288D8F097547}" type="presParOf" srcId="{09A19527-60DA-4718-BC48-1516BC4F4F53}" destId="{9480B834-0374-41B6-8947-4A970571DF1E}" srcOrd="3" destOrd="0" presId="urn:microsoft.com/office/officeart/2005/8/layout/funnel1"/>
    <dgm:cxn modelId="{D2EEA42B-ECA6-4276-9173-AF084E9CFCFE}" type="presParOf" srcId="{09A19527-60DA-4718-BC48-1516BC4F4F53}" destId="{E52128B7-DA8C-4704-817E-89CBBD901C77}" srcOrd="4" destOrd="0" presId="urn:microsoft.com/office/officeart/2005/8/layout/funnel1"/>
    <dgm:cxn modelId="{010229AE-0581-4FD2-BFA7-F8575BC57BA2}" type="presParOf" srcId="{09A19527-60DA-4718-BC48-1516BC4F4F53}" destId="{BBD37CCE-7D9B-4797-8087-B150E154A78F}" srcOrd="5" destOrd="0" presId="urn:microsoft.com/office/officeart/2005/8/layout/funnel1"/>
    <dgm:cxn modelId="{8B8113A0-4C74-41BE-B1BF-EE71F49A1476}" type="presParOf" srcId="{09A19527-60DA-4718-BC48-1516BC4F4F53}" destId="{5ED0FFF9-9CDF-47C2-BF09-44B8EDE6DE7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0.20591</cdr:x>
      <cdr:y>0.01637</cdr:y>
    </cdr:from>
    <cdr:to>
      <cdr:x>0.20591</cdr:x>
      <cdr:y>0.73606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260140" y="47092"/>
          <a:ext cx="0" cy="20702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0.52213</cdr:x>
      <cdr:y>0.01637</cdr:y>
    </cdr:from>
    <cdr:to>
      <cdr:x>0.52308</cdr:x>
      <cdr:y>0.73808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3195355" y="47092"/>
          <a:ext cx="5795" cy="20760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0.84571</cdr:x>
      <cdr:y>0.01637</cdr:y>
    </cdr:from>
    <cdr:to>
      <cdr:x>0.84571</cdr:x>
      <cdr:y>0.73606</cdr:y>
    </cdr:to>
    <cdr:cxnSp macro="">
      <cdr:nvCxnSpPr>
        <cdr:cNvPr id="6" name="Connecteur droit 5"/>
        <cdr:cNvCxnSpPr/>
      </cdr:nvCxnSpPr>
      <cdr:spPr>
        <a:xfrm xmlns:a="http://schemas.openxmlformats.org/drawingml/2006/main">
          <a:off x="5175575" y="47092"/>
          <a:ext cx="0" cy="20702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0.02532</cdr:x>
      <cdr:y>0.01562</cdr:y>
    </cdr:from>
    <cdr:to>
      <cdr:x>0.90731</cdr:x>
      <cdr:y>0.19938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0011" y="45005"/>
          <a:ext cx="3135823" cy="529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rgbClr val="EF8400"/>
              </a:solidFill>
            </a:rPr>
            <a:t>OCCITANIE</a:t>
          </a:r>
          <a:endParaRPr lang="fr-FR" sz="1400" b="1" dirty="0">
            <a:solidFill>
              <a:srgbClr val="EF84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0.77419</cdr:x>
      <cdr:y>0.07813</cdr:y>
    </cdr:from>
    <cdr:to>
      <cdr:x>0.99071</cdr:x>
      <cdr:y>0.26188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240360" y="193393"/>
          <a:ext cx="906222" cy="454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rgbClr val="EF8400"/>
              </a:solidFill>
            </a:rPr>
            <a:t>PACA</a:t>
          </a:r>
          <a:endParaRPr lang="fr-FR" sz="1400" b="1" dirty="0">
            <a:solidFill>
              <a:srgbClr val="EF84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0.66977</cdr:x>
      <cdr:y>0.05714</cdr:y>
    </cdr:from>
    <cdr:to>
      <cdr:x>0.94137</cdr:x>
      <cdr:y>0.21606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92288" y="144016"/>
          <a:ext cx="1051209" cy="400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rgbClr val="EF8400"/>
              </a:solidFill>
            </a:rPr>
            <a:t>AURA</a:t>
          </a:r>
          <a:endParaRPr lang="fr-FR" sz="1400" b="1" dirty="0">
            <a:solidFill>
              <a:srgbClr val="EF84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5" name="Image 4" descr="Une image contenant chemise&#10;&#10;Description générée automatiquement">
            <a:extLst>
              <a:ext uri="{FF2B5EF4-FFF2-40B4-BE49-F238E27FC236}">
                <a16:creationId xmlns="" xmlns:a16="http://schemas.microsoft.com/office/drawing/2014/main" id="{4B91F4A3-13CF-934F-8B46-E68102016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7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09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999" y="273600"/>
            <a:ext cx="7138800" cy="1144800"/>
          </a:xfrm>
        </p:spPr>
        <p:txBody>
          <a:bodyPr anchor="ctr" anchorCtr="0">
            <a:normAutofit/>
          </a:bodyPr>
          <a:lstStyle>
            <a:lvl1pPr algn="l">
              <a:defRPr sz="3200" b="0" i="0" cap="none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348880"/>
            <a:ext cx="7848600" cy="576064"/>
          </a:xfrm>
        </p:spPr>
        <p:txBody>
          <a:bodyPr/>
          <a:lstStyle>
            <a:lvl1pPr>
              <a:defRPr cap="all" baseline="0">
                <a:solidFill>
                  <a:srgbClr val="68BD9E"/>
                </a:solidFill>
              </a:defRPr>
            </a:lvl1pPr>
            <a:lvl2pPr marL="7938" indent="-7938">
              <a:buNone/>
              <a:defRPr sz="2800" b="1"/>
            </a:lvl2pPr>
          </a:lstStyle>
          <a:p>
            <a:pPr lvl="0"/>
            <a:r>
              <a:rPr lang="fr-FR" dirty="0" smtClean="0"/>
              <a:t>Titre du chapitre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684213" y="2997200"/>
            <a:ext cx="7920037" cy="2952750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</a:lstStyle>
          <a:p>
            <a:pPr lvl="0"/>
            <a:r>
              <a:rPr lang="fr-FR" dirty="0" smtClean="0"/>
              <a:t>Sous-chapitre</a:t>
            </a:r>
          </a:p>
        </p:txBody>
      </p:sp>
    </p:spTree>
    <p:extLst>
      <p:ext uri="{BB962C8B-B14F-4D97-AF65-F5344CB8AC3E}">
        <p14:creationId xmlns:p14="http://schemas.microsoft.com/office/powerpoint/2010/main" val="22283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547813" y="1412777"/>
            <a:ext cx="7127875" cy="1008112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Sous-titre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2781300"/>
            <a:ext cx="8281169" cy="503684"/>
          </a:xfrm>
        </p:spPr>
        <p:txBody>
          <a:bodyPr>
            <a:normAutofit/>
          </a:bodyPr>
          <a:lstStyle>
            <a:lvl1pPr marL="457200" indent="-457200">
              <a:buClr>
                <a:srgbClr val="68BD9E"/>
              </a:buClr>
              <a:buSzPct val="130000"/>
              <a:buFont typeface="Verdana" panose="020B0604030504040204" pitchFamily="34" charset="0"/>
              <a:buChar char="│"/>
              <a:defRPr sz="2800" b="0" u="none">
                <a:solidFill>
                  <a:srgbClr val="231F20"/>
                </a:solidFill>
              </a:defRPr>
            </a:lvl1pPr>
          </a:lstStyle>
          <a:p>
            <a:pPr lvl="0"/>
            <a:r>
              <a:rPr lang="fr-FR" dirty="0" smtClean="0"/>
              <a:t>Titre de la section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468313" y="3357563"/>
            <a:ext cx="8280400" cy="2663825"/>
          </a:xfrm>
        </p:spPr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300" b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100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47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F5A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F5A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77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3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75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89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1C38114-6A05-A34E-A1F9-97BAC804716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32846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19672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3E2F-1C95-4E9C-8ECF-0D0E7465DFDD}" type="datetimeFigureOut">
              <a:rPr lang="fr-FR" smtClean="0"/>
              <a:pPr/>
              <a:t>14/12/2020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6EE8-3889-44D4-AB89-DAAC5DBDCD3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187032"/>
            <a:ext cx="640722" cy="5284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b="-1"/>
          <a:stretch/>
        </p:blipFill>
        <p:spPr>
          <a:xfrm>
            <a:off x="7235946" y="6187032"/>
            <a:ext cx="1856457" cy="6670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093296"/>
            <a:ext cx="1691680" cy="7433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8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8BD9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8BD9E"/>
        </a:buClr>
        <a:buFont typeface="Wingdings" panose="05000000000000000000" pitchFamily="2" charset="2"/>
        <a:buChar char="l"/>
        <a:defRPr sz="2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8BD9E"/>
        </a:buClr>
        <a:buFont typeface="Courier New" panose="02070309020205020404" pitchFamily="49" charset="0"/>
        <a:buChar char="o"/>
        <a:defRPr sz="2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8BD9E"/>
        </a:buClr>
        <a:buFont typeface="Verdana" panose="020B0604030504040204" pitchFamily="34" charset="0"/>
        <a:buChar char="‒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cobat.heig-vd.ch/img/graphiques_big.jpg" TargetMode="External"/><Relationship Id="rId3" Type="http://schemas.openxmlformats.org/officeDocument/2006/relationships/hyperlink" Target="http://www.chambre-agri63.com/images/apprenti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6.wmf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4910259-4497-DA41-84CF-E21B4DAD3B2F}"/>
              </a:ext>
            </a:extLst>
          </p:cNvPr>
          <p:cNvSpPr txBox="1">
            <a:spLocks/>
          </p:cNvSpPr>
          <p:nvPr/>
        </p:nvSpPr>
        <p:spPr bwMode="white">
          <a:xfrm>
            <a:off x="971600" y="2564904"/>
            <a:ext cx="7650850" cy="1520399"/>
          </a:xfrm>
          <a:prstGeom prst="rect">
            <a:avLst/>
          </a:prstGeom>
          <a:noFill/>
          <a:effectLst/>
        </p:spPr>
        <p:txBody>
          <a:bodyPr anchor="ctr"/>
          <a:lstStyle>
            <a:lvl1pPr marL="0" indent="0" algn="r" defTabSz="685800" rtl="0" eaLnBrk="1" latinLnBrk="0" hangingPunct="1">
              <a:buFont typeface="Arial" panose="020B0604020202020204" pitchFamily="34" charset="0"/>
              <a:buNone/>
              <a:defRPr lang="fr-FR" sz="2700" b="0" i="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panose="020B0604020202020204" pitchFamily="34" charset="0"/>
              </a:rPr>
              <a:t>Renforcer l’efficacité des plans</a:t>
            </a:r>
            <a:r>
              <a:rPr lang="fr-FR" sz="2500" b="1" dirty="0">
                <a:solidFill>
                  <a:sysClr val="window" lastClr="FFFFFF"/>
                </a:solidFill>
                <a:cs typeface="Arial" panose="020B0604020202020204" pitchFamily="34" charset="0"/>
              </a:rPr>
              <a:t>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panose="020B0604020202020204" pitchFamily="34" charset="0"/>
              </a:rPr>
              <a:t>d’actions 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panose="020B0604020202020204" pitchFamily="34" charset="0"/>
              </a:rPr>
              <a:t>sur les captages prioritaires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4074457"/>
            <a:ext cx="52745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3300"/>
                </a:solidFill>
                <a:latin typeface="Verdana"/>
                <a:cs typeface="Arial" panose="020B0604020202020204" pitchFamily="34" charset="0"/>
              </a:rPr>
              <a:t>Objectif, méthodologie et perspectives</a:t>
            </a:r>
            <a:endParaRPr lang="fr-FR" sz="2200" b="1" dirty="0" smtClean="0">
              <a:solidFill>
                <a:srgbClr val="003300"/>
              </a:solidFill>
              <a:latin typeface="Verdana"/>
              <a:cs typeface="Arial" panose="020B0604020202020204" pitchFamily="34" charset="0"/>
            </a:endParaRPr>
          </a:p>
          <a:p>
            <a:pPr algn="r"/>
            <a:r>
              <a:rPr lang="fr-FR" sz="1500" i="1" dirty="0" smtClean="0">
                <a:solidFill>
                  <a:srgbClr val="003300"/>
                </a:solidFill>
                <a:latin typeface="Verdana"/>
                <a:cs typeface="Arial" panose="020B0604020202020204" pitchFamily="34" charset="0"/>
              </a:rPr>
              <a:t>Fabien ABAD – Chef </a:t>
            </a:r>
            <a:r>
              <a:rPr lang="fr-FR" sz="1500" i="1" dirty="0" smtClean="0">
                <a:solidFill>
                  <a:srgbClr val="003300"/>
                </a:solidFill>
                <a:latin typeface="Verdana"/>
                <a:cs typeface="Arial" panose="020B0604020202020204" pitchFamily="34" charset="0"/>
              </a:rPr>
              <a:t>service P.S.P </a:t>
            </a:r>
            <a:r>
              <a:rPr lang="fr-FR" sz="1500" i="1" dirty="0" smtClean="0">
                <a:solidFill>
                  <a:srgbClr val="003300"/>
                </a:solidFill>
                <a:latin typeface="Verdana"/>
                <a:cs typeface="Arial" panose="020B0604020202020204" pitchFamily="34" charset="0"/>
              </a:rPr>
              <a:t>- Agence de l’eau</a:t>
            </a:r>
            <a:endParaRPr lang="fr-FR" sz="1500" i="1" dirty="0">
              <a:solidFill>
                <a:srgbClr val="003300"/>
              </a:solidFill>
              <a:latin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Zoom : âge moyen d’une nappe </a:t>
            </a:r>
            <a:r>
              <a:rPr lang="fr-FR" sz="2800" b="1" dirty="0" smtClean="0"/>
              <a:t>?</a:t>
            </a:r>
            <a:endParaRPr lang="fr-FR" sz="2800" dirty="0"/>
          </a:p>
        </p:txBody>
      </p:sp>
      <p:sp>
        <p:nvSpPr>
          <p:cNvPr id="4" name="Espace réservé du contenu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6964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25" tIns="40063" rIns="80125" bIns="40063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Calibri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i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indent="0" algn="just" defTabSz="801257">
              <a:spcBef>
                <a:spcPct val="0"/>
              </a:spcBef>
              <a:buClr>
                <a:srgbClr val="68BD9E"/>
              </a:buClr>
              <a:buNone/>
            </a:pPr>
            <a:r>
              <a:rPr lang="fr-FR" altLang="fr-FR" sz="2000" b="1" dirty="0">
                <a:solidFill>
                  <a:srgbClr val="EF8400"/>
                </a:solidFill>
                <a:latin typeface="Verdana"/>
              </a:rPr>
              <a:t>D</a:t>
            </a:r>
            <a:r>
              <a:rPr lang="fr-FR" altLang="fr-FR" sz="2000" b="1" dirty="0" smtClean="0">
                <a:solidFill>
                  <a:srgbClr val="EF8400"/>
                </a:solidFill>
                <a:latin typeface="Verdana"/>
              </a:rPr>
              <a:t>urée de migration de l’eau de </a:t>
            </a:r>
            <a:r>
              <a:rPr lang="fr-FR" altLang="fr-FR" sz="2000" b="1" dirty="0">
                <a:solidFill>
                  <a:srgbClr val="EF8400"/>
                </a:solidFill>
                <a:latin typeface="Verdana"/>
              </a:rPr>
              <a:t>son point d’infiltration jusqu’au point où elle est </a:t>
            </a:r>
            <a:r>
              <a:rPr lang="fr-FR" altLang="fr-FR" sz="2000" b="1" dirty="0" smtClean="0">
                <a:solidFill>
                  <a:srgbClr val="EF8400"/>
                </a:solidFill>
                <a:latin typeface="Verdana"/>
              </a:rPr>
              <a:t>prélevée</a:t>
            </a:r>
            <a:endParaRPr lang="fr-FR" altLang="fr-FR" sz="2000" dirty="0">
              <a:solidFill>
                <a:srgbClr val="EF8400"/>
              </a:solidFill>
              <a:latin typeface="Verdana"/>
            </a:endParaRPr>
          </a:p>
        </p:txBody>
      </p:sp>
      <p:pic>
        <p:nvPicPr>
          <p:cNvPr id="5" name="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13760" r="4881" b="30606"/>
          <a:stretch>
            <a:fillRect/>
          </a:stretch>
        </p:blipFill>
        <p:spPr bwMode="auto">
          <a:xfrm>
            <a:off x="1701554" y="2446514"/>
            <a:ext cx="5530916" cy="256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31024" y="5184195"/>
            <a:ext cx="3600400" cy="9020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F8400"/>
            </a:solidFill>
            <a:prstDash val="solid"/>
          </a:ln>
          <a:effectLst/>
        </p:spPr>
        <p:txBody>
          <a:bodyPr wrap="square" lIns="80125" tIns="40063" rIns="80125" bIns="40063">
            <a:spAutoFit/>
          </a:bodyPr>
          <a:lstStyle/>
          <a:p>
            <a:pPr marL="0" marR="0" lvl="0" indent="0" algn="ctr" defTabSz="80125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F8400"/>
                </a:solidFill>
                <a:effectLst/>
                <a:uLnTx/>
                <a:uFillTx/>
                <a:latin typeface="Verdana"/>
              </a:rPr>
              <a:t>Age moyen =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8400"/>
                </a:solidFill>
                <a:effectLst/>
                <a:uLnTx/>
                <a:uFillTx/>
                <a:latin typeface="Verdana"/>
              </a:rPr>
              <a:t>moyenne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EF8400"/>
                </a:solidFill>
                <a:effectLst/>
                <a:uLnTx/>
                <a:uFillTx/>
                <a:latin typeface="Verdana"/>
              </a:rPr>
              <a:t>(âge t1, âge t2, âge t3 …)</a:t>
            </a:r>
          </a:p>
        </p:txBody>
      </p:sp>
    </p:spTree>
    <p:extLst>
      <p:ext uri="{BB962C8B-B14F-4D97-AF65-F5344CB8AC3E}">
        <p14:creationId xmlns:p14="http://schemas.microsoft.com/office/powerpoint/2010/main" val="20078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/>
              <a:t>Zoom </a:t>
            </a:r>
            <a:r>
              <a:rPr lang="fr-FR" sz="2800" b="1" smtClean="0"/>
              <a:t>: </a:t>
            </a:r>
            <a:r>
              <a:rPr lang="fr-FR" sz="2800" b="1" kern="0" smtClean="0"/>
              <a:t>principe </a:t>
            </a:r>
            <a:r>
              <a:rPr lang="fr-FR" sz="2800" b="1" kern="0" dirty="0"/>
              <a:t>de la méthode de </a:t>
            </a:r>
            <a:r>
              <a:rPr lang="fr-FR" sz="2800" b="1" kern="0" dirty="0" smtClean="0"/>
              <a:t>datation</a:t>
            </a:r>
            <a:endParaRPr lang="fr-FR" sz="2800" dirty="0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206515" y="1403775"/>
            <a:ext cx="8685965" cy="585065"/>
          </a:xfrm>
          <a:prstGeom prst="roundRect">
            <a:avLst>
              <a:gd name="adj" fmla="val 16667"/>
            </a:avLst>
          </a:prstGeom>
          <a:solidFill>
            <a:srgbClr val="68BD9E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80125" tIns="40063" rIns="80125" bIns="40063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defTabSz="801257">
              <a:defRPr/>
            </a:pPr>
            <a:r>
              <a:rPr lang="fr-FR" altLang="fr-FR" sz="1500" dirty="0">
                <a:solidFill>
                  <a:srgbClr val="000000"/>
                </a:solidFill>
                <a:latin typeface="Verdana"/>
              </a:rPr>
              <a:t>La méthode est basée sur </a:t>
            </a:r>
            <a:r>
              <a:rPr lang="fr-FR" altLang="fr-FR" sz="1500" dirty="0" smtClean="0">
                <a:solidFill>
                  <a:srgbClr val="000000"/>
                </a:solidFill>
                <a:latin typeface="Verdana"/>
              </a:rPr>
              <a:t>les concentrations dans l’atmosphère de </a:t>
            </a:r>
            <a:r>
              <a:rPr lang="fr-FR" altLang="fr-FR" sz="1500" dirty="0">
                <a:solidFill>
                  <a:srgbClr val="000000"/>
                </a:solidFill>
                <a:latin typeface="Verdana"/>
              </a:rPr>
              <a:t>deux gaz polluants </a:t>
            </a:r>
            <a:r>
              <a:rPr lang="fr-FR" altLang="fr-FR" sz="150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fr-FR" altLang="fr-FR" sz="1500" dirty="0">
                <a:solidFill>
                  <a:srgbClr val="000000"/>
                </a:solidFill>
                <a:latin typeface="Verdana"/>
              </a:rPr>
              <a:t>les chlorofluorocarbures (CFC ou fréons) et l’hexafluorure de soufre (SF6)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4800" y="2286000"/>
            <a:ext cx="3462671" cy="634906"/>
          </a:xfrm>
          <a:prstGeom prst="rect">
            <a:avLst/>
          </a:prstGeom>
          <a:noFill/>
        </p:spPr>
        <p:txBody>
          <a:bodyPr wrap="square" lIns="80125" tIns="40063" rIns="80125" bIns="40063" rtlCol="0">
            <a:spAutoFit/>
          </a:bodyPr>
          <a:lstStyle/>
          <a:p>
            <a:pPr defTabSz="801257"/>
            <a:r>
              <a:rPr lang="fr-FR" b="1" dirty="0">
                <a:solidFill>
                  <a:srgbClr val="68BD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concentrations dans </a:t>
            </a:r>
            <a:r>
              <a:rPr lang="fr-FR" b="1" dirty="0" smtClean="0">
                <a:solidFill>
                  <a:srgbClr val="68BD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l’eau…</a:t>
            </a:r>
            <a:endParaRPr lang="fr-FR" b="1" dirty="0">
              <a:solidFill>
                <a:srgbClr val="68BD9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11228" y="2260694"/>
            <a:ext cx="3171262" cy="634906"/>
          </a:xfrm>
          <a:prstGeom prst="rect">
            <a:avLst/>
          </a:prstGeom>
          <a:noFill/>
        </p:spPr>
        <p:txBody>
          <a:bodyPr wrap="square" lIns="80125" tIns="40063" rIns="80125" bIns="40063" rtlCol="0">
            <a:spAutoFit/>
          </a:bodyPr>
          <a:lstStyle/>
          <a:p>
            <a:pPr defTabSz="801257"/>
            <a:r>
              <a:rPr lang="fr-FR" b="1" dirty="0" smtClean="0">
                <a:solidFill>
                  <a:srgbClr val="68BD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…aux </a:t>
            </a:r>
            <a:r>
              <a:rPr lang="fr-FR" b="1" dirty="0">
                <a:solidFill>
                  <a:srgbClr val="68BD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concentrations dans l’air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6" y="2962855"/>
            <a:ext cx="1539613" cy="20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432300" y="2978146"/>
            <a:ext cx="1673100" cy="1696735"/>
          </a:xfrm>
          <a:prstGeom prst="rect">
            <a:avLst/>
          </a:prstGeom>
          <a:noFill/>
        </p:spPr>
        <p:txBody>
          <a:bodyPr wrap="square" lIns="80125" tIns="40063" rIns="80125" bIns="40063" rtlCol="0">
            <a:spAutoFit/>
          </a:bodyPr>
          <a:lstStyle/>
          <a:p>
            <a:pPr defTabSz="801257"/>
            <a:endParaRPr lang="fr-FR" sz="1500" dirty="0">
              <a:solidFill>
                <a:prstClr val="black"/>
              </a:solidFill>
            </a:endParaRPr>
          </a:p>
          <a:p>
            <a:pPr defTabSz="801257"/>
            <a:r>
              <a:rPr lang="fr-F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fr-F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aractérisation </a:t>
            </a:r>
            <a:r>
              <a:rPr lang="fr-F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points (</a:t>
            </a:r>
            <a:r>
              <a:rPr lang="fr-F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t°, </a:t>
            </a:r>
            <a:r>
              <a:rPr lang="fr-F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altitude) et </a:t>
            </a:r>
            <a:r>
              <a:rPr lang="fr-F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modèles </a:t>
            </a:r>
            <a:r>
              <a:rPr lang="fr-FR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d’écoulement </a:t>
            </a:r>
            <a:r>
              <a:rPr lang="fr-FR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simplifiés</a:t>
            </a:r>
            <a:endParaRPr lang="fr-FR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3" t="8081" r="21689" b="3220"/>
          <a:stretch>
            <a:fillRect/>
          </a:stretch>
        </p:blipFill>
        <p:spPr bwMode="auto">
          <a:xfrm>
            <a:off x="5671965" y="2888133"/>
            <a:ext cx="3066258" cy="321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22"/>
          <p:cNvSpPr txBox="1">
            <a:spLocks noChangeArrowheads="1"/>
          </p:cNvSpPr>
          <p:nvPr/>
        </p:nvSpPr>
        <p:spPr bwMode="auto">
          <a:xfrm>
            <a:off x="1018346" y="5229200"/>
            <a:ext cx="4544254" cy="819572"/>
          </a:xfrm>
          <a:prstGeom prst="rect">
            <a:avLst/>
          </a:prstGeom>
          <a:ln>
            <a:solidFill>
              <a:srgbClr val="68BD9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0125" tIns="40063" rIns="80125" bIns="40063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Calibri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i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just" defTabSz="801257">
              <a:spcBef>
                <a:spcPct val="0"/>
              </a:spcBef>
            </a:pPr>
            <a:r>
              <a:rPr lang="fr-FR" altLang="fr-FR" sz="1600" dirty="0">
                <a:solidFill>
                  <a:prstClr val="black"/>
                </a:solidFill>
                <a:latin typeface="Verdana"/>
              </a:rPr>
              <a:t>Principe : les gaz, une fois dissous dans la nappe, s’isolent de l’atmosphère et conservent leur signature atmosphérique</a:t>
            </a:r>
          </a:p>
        </p:txBody>
      </p:sp>
      <p:sp>
        <p:nvSpPr>
          <p:cNvPr id="14" name="Flèche droite 13"/>
          <p:cNvSpPr>
            <a:spLocks noChangeAspect="1"/>
          </p:cNvSpPr>
          <p:nvPr/>
        </p:nvSpPr>
        <p:spPr>
          <a:xfrm>
            <a:off x="2699792" y="3717033"/>
            <a:ext cx="648072" cy="436169"/>
          </a:xfrm>
          <a:prstGeom prst="rightArrow">
            <a:avLst/>
          </a:prstGeom>
          <a:solidFill>
            <a:srgbClr val="E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>
            <a:spLocks noChangeAspect="1"/>
          </p:cNvSpPr>
          <p:nvPr/>
        </p:nvSpPr>
        <p:spPr>
          <a:xfrm>
            <a:off x="5076056" y="3717033"/>
            <a:ext cx="648072" cy="436169"/>
          </a:xfrm>
          <a:prstGeom prst="rightArrow">
            <a:avLst/>
          </a:prstGeom>
          <a:solidFill>
            <a:srgbClr val="E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156176" y="6019800"/>
            <a:ext cx="1606431" cy="250186"/>
          </a:xfrm>
          <a:prstGeom prst="rect">
            <a:avLst/>
          </a:prstGeom>
          <a:noFill/>
        </p:spPr>
        <p:txBody>
          <a:bodyPr vert="horz" wrap="square" lIns="80125" tIns="40063" rIns="80125" bIns="40063" rtlCol="0">
            <a:spAutoFit/>
          </a:bodyPr>
          <a:lstStyle/>
          <a:p>
            <a:pPr algn="ctr" defTabSz="801257"/>
            <a:r>
              <a:rPr lang="fr-FR" sz="1100" b="1" dirty="0">
                <a:solidFill>
                  <a:prstClr val="black"/>
                </a:solidFill>
              </a:rPr>
              <a:t>Années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506419" y="4172542"/>
            <a:ext cx="331092" cy="840634"/>
          </a:xfrm>
          <a:prstGeom prst="rect">
            <a:avLst/>
          </a:prstGeom>
          <a:noFill/>
        </p:spPr>
        <p:txBody>
          <a:bodyPr vert="vert270" wrap="square" lIns="80125" tIns="40063" rIns="80125" bIns="40063" rtlCol="0">
            <a:spAutoFit/>
          </a:bodyPr>
          <a:lstStyle/>
          <a:p>
            <a:pPr defTabSz="801257"/>
            <a:r>
              <a:rPr lang="fr-FR" sz="1100" b="1" dirty="0" err="1">
                <a:solidFill>
                  <a:prstClr val="black"/>
                </a:solidFill>
              </a:rPr>
              <a:t>CFCs</a:t>
            </a:r>
            <a:r>
              <a:rPr lang="fr-FR" sz="1100" b="1" dirty="0">
                <a:solidFill>
                  <a:prstClr val="black"/>
                </a:solidFill>
              </a:rPr>
              <a:t> [</a:t>
            </a:r>
            <a:r>
              <a:rPr lang="fr-FR" sz="1100" b="1" dirty="0" err="1">
                <a:solidFill>
                  <a:prstClr val="black"/>
                </a:solidFill>
              </a:rPr>
              <a:t>pptv</a:t>
            </a:r>
            <a:r>
              <a:rPr lang="fr-FR" sz="1100" b="1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633396" y="4130544"/>
            <a:ext cx="331092" cy="840634"/>
          </a:xfrm>
          <a:prstGeom prst="rect">
            <a:avLst/>
          </a:prstGeom>
          <a:noFill/>
        </p:spPr>
        <p:txBody>
          <a:bodyPr vert="vert270" wrap="square" lIns="80125" tIns="40063" rIns="80125" bIns="40063" rtlCol="0">
            <a:spAutoFit/>
          </a:bodyPr>
          <a:lstStyle/>
          <a:p>
            <a:pPr defTabSz="801257"/>
            <a:r>
              <a:rPr lang="fr-FR" sz="1100" b="1" dirty="0">
                <a:solidFill>
                  <a:prstClr val="black"/>
                </a:solidFill>
              </a:rPr>
              <a:t>SF6 [</a:t>
            </a:r>
            <a:r>
              <a:rPr lang="fr-FR" sz="1100" b="1" dirty="0" err="1">
                <a:solidFill>
                  <a:prstClr val="black"/>
                </a:solidFill>
              </a:rPr>
              <a:t>pptv</a:t>
            </a:r>
            <a:r>
              <a:rPr lang="fr-FR" sz="1100" b="1" dirty="0">
                <a:solidFill>
                  <a:prstClr val="black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544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Zoom : résultats des campagnes de datation </a:t>
            </a:r>
            <a:r>
              <a:rPr lang="fr-FR" b="1" dirty="0" smtClean="0"/>
              <a:t>2017-2018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1" indent="0">
              <a:buNone/>
            </a:pPr>
            <a:r>
              <a:rPr lang="fr-FR" altLang="fr-FR" sz="1800" b="1" dirty="0">
                <a:solidFill>
                  <a:srgbClr val="EF8400"/>
                </a:solidFill>
                <a:latin typeface="Verdana"/>
                <a:ea typeface="ＭＳ Ｐゴシック" charset="-128"/>
              </a:rPr>
              <a:t>L’âge moyen apparent des eaux au droit des captages prioritaires du </a:t>
            </a:r>
            <a:r>
              <a:rPr lang="fr-FR" altLang="fr-FR" sz="1800" b="1">
                <a:solidFill>
                  <a:srgbClr val="EF8400"/>
                </a:solidFill>
                <a:latin typeface="Verdana"/>
                <a:ea typeface="ＭＳ Ｐゴシック" charset="-128"/>
              </a:rPr>
              <a:t>bassin </a:t>
            </a:r>
            <a:r>
              <a:rPr lang="fr-FR" altLang="fr-FR" sz="1800" b="1" smtClean="0">
                <a:solidFill>
                  <a:srgbClr val="EF8400"/>
                </a:solidFill>
                <a:latin typeface="Verdana"/>
                <a:ea typeface="ＭＳ Ｐゴシック" charset="-128"/>
              </a:rPr>
              <a:t>Rhône-Méditerranée </a:t>
            </a:r>
            <a:r>
              <a:rPr lang="fr-FR" altLang="fr-FR" sz="1800" b="1" dirty="0">
                <a:solidFill>
                  <a:srgbClr val="EF8400"/>
                </a:solidFill>
                <a:latin typeface="Verdana"/>
                <a:ea typeface="ＭＳ Ｐゴシック" charset="-128"/>
              </a:rPr>
              <a:t>est </a:t>
            </a:r>
            <a:r>
              <a:rPr lang="fr-FR" altLang="fr-FR" sz="1800" b="1" dirty="0" smtClean="0">
                <a:solidFill>
                  <a:srgbClr val="EF8400"/>
                </a:solidFill>
                <a:latin typeface="Verdana"/>
                <a:ea typeface="ＭＳ Ｐゴシック" charset="-128"/>
              </a:rPr>
              <a:t>relativement </a:t>
            </a:r>
            <a:r>
              <a:rPr lang="fr-FR" altLang="fr-FR" sz="1800" b="1" dirty="0">
                <a:solidFill>
                  <a:srgbClr val="EF8400"/>
                </a:solidFill>
                <a:latin typeface="Verdana"/>
                <a:ea typeface="ＭＳ Ｐゴシック" charset="-128"/>
              </a:rPr>
              <a:t>élevé</a:t>
            </a:r>
          </a:p>
          <a:p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232534"/>
              </p:ext>
            </p:extLst>
          </p:nvPr>
        </p:nvGraphicFramePr>
        <p:xfrm>
          <a:off x="1619672" y="2636912"/>
          <a:ext cx="513057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Zoom : résultats des campagnes de datation </a:t>
            </a:r>
            <a:r>
              <a:rPr lang="fr-FR" b="1" dirty="0" smtClean="0"/>
              <a:t>2017-2018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245880"/>
              </p:ext>
            </p:extLst>
          </p:nvPr>
        </p:nvGraphicFramePr>
        <p:xfrm>
          <a:off x="323528" y="1772816"/>
          <a:ext cx="3555395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602842"/>
              </p:ext>
            </p:extLst>
          </p:nvPr>
        </p:nvGraphicFramePr>
        <p:xfrm>
          <a:off x="2816805" y="3789040"/>
          <a:ext cx="4185465" cy="279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221051"/>
              </p:ext>
            </p:extLst>
          </p:nvPr>
        </p:nvGraphicFramePr>
        <p:xfrm>
          <a:off x="5076056" y="1484784"/>
          <a:ext cx="387043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2" y="5013176"/>
            <a:ext cx="1200918" cy="89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8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r-FR" sz="2400" b="1" kern="0" spc="-4" dirty="0"/>
              <a:t>Constituer des groupes de captages par typologie (caractéristiques physiques)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767584063"/>
              </p:ext>
            </p:extLst>
          </p:nvPr>
        </p:nvGraphicFramePr>
        <p:xfrm>
          <a:off x="2291787" y="1628800"/>
          <a:ext cx="432189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\\domntade.eaurmc.fr\aermc\_DIAB\Public\PSP\05 Collectivités\AEP - AAC\DEMARCHES AAC\Stratégie différenciée\StratDiff_Outils-et-documentation\3_Schemas\Types_Adaptations_GroupesCapt_Orientations\1-QualiteEa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49" y="4194085"/>
            <a:ext cx="5904656" cy="133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vers le bas 11"/>
          <p:cNvSpPr/>
          <p:nvPr/>
        </p:nvSpPr>
        <p:spPr>
          <a:xfrm>
            <a:off x="4283968" y="3789040"/>
            <a:ext cx="337537" cy="216024"/>
          </a:xfrm>
          <a:prstGeom prst="downArrow">
            <a:avLst/>
          </a:prstGeom>
          <a:solidFill>
            <a:srgbClr val="68BD9E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5503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400" b="1" kern="0" dirty="0"/>
              <a:t>Constituer des groupes de captages </a:t>
            </a:r>
            <a:r>
              <a:rPr lang="fr-FR" sz="2400" b="1" kern="0" dirty="0" smtClean="0"/>
              <a:t/>
            </a:r>
            <a:br>
              <a:rPr lang="fr-FR" sz="2400" b="1" kern="0" dirty="0" smtClean="0"/>
            </a:br>
            <a:r>
              <a:rPr lang="fr-FR" sz="2400" b="1" kern="0" dirty="0" smtClean="0"/>
              <a:t>aux </a:t>
            </a:r>
            <a:r>
              <a:rPr lang="fr-FR" sz="2400" b="1" kern="0" dirty="0"/>
              <a:t>orientations de gestion </a:t>
            </a:r>
            <a:r>
              <a:rPr lang="fr-FR" sz="2400" b="1" kern="0" dirty="0" smtClean="0"/>
              <a:t>adaptées</a:t>
            </a:r>
            <a:endParaRPr lang="fr-FR" sz="2400" b="1" kern="0" spc="-4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1611922"/>
            <a:ext cx="5825111" cy="4337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70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400" b="1" kern="0" dirty="0"/>
              <a:t>Constituer des groupes de captages </a:t>
            </a:r>
            <a:r>
              <a:rPr lang="fr-FR" sz="2400" b="1" kern="0" dirty="0" smtClean="0"/>
              <a:t/>
            </a:r>
            <a:br>
              <a:rPr lang="fr-FR" sz="2400" b="1" kern="0" dirty="0" smtClean="0"/>
            </a:br>
            <a:r>
              <a:rPr lang="fr-FR" sz="2400" b="1" kern="0" dirty="0" smtClean="0"/>
              <a:t>aux </a:t>
            </a:r>
            <a:r>
              <a:rPr lang="fr-FR" sz="2400" b="1" kern="0" dirty="0"/>
              <a:t>orientations de gestion </a:t>
            </a:r>
            <a:r>
              <a:rPr lang="fr-FR" sz="2400" b="1" kern="0" dirty="0" smtClean="0"/>
              <a:t>adaptées</a:t>
            </a:r>
            <a:endParaRPr lang="fr-FR" sz="2400" b="1" kern="0" spc="-4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431540" y="1673805"/>
            <a:ext cx="7605845" cy="9451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8BD9E"/>
              </a:buClr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8BD9E"/>
              </a:buClr>
              <a:buFont typeface="Courier New" panose="02070309020205020404" pitchFamily="49" charset="0"/>
              <a:buChar char="o"/>
              <a:defRPr sz="2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8BD9E"/>
              </a:buClr>
              <a:buFont typeface="Verdana" panose="020B0604030504040204" pitchFamily="34" charset="0"/>
              <a:buChar char="‒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84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 groupes de captages distincts définis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6415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84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6B7A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Groupe A : actions de préservation  </a:t>
            </a:r>
          </a:p>
          <a:p>
            <a:pPr marL="0" marR="0" lvl="0" indent="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8400"/>
              </a:buClr>
              <a:buSz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415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Garantir la non dégradation de ces captages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8400"/>
              </a:buClr>
              <a:buSzTx/>
              <a:buNone/>
              <a:tabLst/>
              <a:defRPr/>
            </a:pPr>
            <a:endParaRPr kumimoji="0" lang="fr-FR" sz="1600" b="1" i="1" u="none" strike="noStrike" kern="1200" cap="none" spc="0" normalizeH="0" baseline="0" noProof="0" dirty="0" smtClean="0">
              <a:ln>
                <a:noFill/>
              </a:ln>
              <a:solidFill>
                <a:srgbClr val="06415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84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Groupe B : large panel d’actions </a:t>
            </a:r>
          </a:p>
          <a:p>
            <a:pPr marL="36036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8400"/>
              </a:buClr>
              <a:buSz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415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Engager des programmes d’actions ambitieux avec un panel d’action efficaces et pérennes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84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600" b="1" i="1" u="none" strike="noStrike" kern="1200" cap="none" spc="0" normalizeH="0" baseline="0" noProof="0" dirty="0" smtClean="0">
              <a:ln>
                <a:noFill/>
              </a:ln>
              <a:solidFill>
                <a:srgbClr val="06415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84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Groupe C : actions de temps long</a:t>
            </a:r>
          </a:p>
          <a:p>
            <a:pPr marL="36036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F8400"/>
              </a:buClr>
              <a:buSz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415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Cibler des actions efficaces et pérennes de temps long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6415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6415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6415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4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341784"/>
            <a:ext cx="5976664" cy="1143000"/>
          </a:xfrm>
        </p:spPr>
        <p:txBody>
          <a:bodyPr>
            <a:normAutofit/>
          </a:bodyPr>
          <a:lstStyle/>
          <a:p>
            <a:r>
              <a:rPr lang="fr-FR" sz="2800" b="1" dirty="0"/>
              <a:t>Résultat du classement </a:t>
            </a:r>
            <a:r>
              <a:rPr lang="fr-FR" sz="2800" b="1" dirty="0" smtClean="0"/>
              <a:t>en PACA </a:t>
            </a:r>
            <a:r>
              <a:rPr lang="fr-FR" sz="2800" b="1" dirty="0"/>
              <a:t>et </a:t>
            </a:r>
            <a:r>
              <a:rPr lang="fr-FR" sz="2800" b="1" dirty="0" smtClean="0"/>
              <a:t>Occitanie</a:t>
            </a:r>
            <a:endParaRPr lang="fr-FR" sz="2800" b="1" dirty="0"/>
          </a:p>
        </p:txBody>
      </p:sp>
      <p:sp>
        <p:nvSpPr>
          <p:cNvPr id="6" name="Flèche droite 5"/>
          <p:cNvSpPr/>
          <p:nvPr/>
        </p:nvSpPr>
        <p:spPr>
          <a:xfrm>
            <a:off x="1360845" y="188640"/>
            <a:ext cx="1554971" cy="1440160"/>
          </a:xfrm>
          <a:prstGeom prst="rightArrow">
            <a:avLst>
              <a:gd name="adj1" fmla="val 63614"/>
              <a:gd name="adj2" fmla="val 41753"/>
            </a:avLst>
          </a:prstGeom>
          <a:solidFill>
            <a:srgbClr val="71D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47385" y="476672"/>
            <a:ext cx="1496423" cy="1080120"/>
          </a:xfrm>
          <a:prstGeom prst="rect">
            <a:avLst/>
          </a:prstGeom>
          <a:noFill/>
        </p:spPr>
        <p:txBody>
          <a:bodyPr wrap="square" lIns="36000" tIns="0" rIns="0" bIns="0" rtlCol="0" anchor="t" anchorCtr="0">
            <a:noAutofit/>
          </a:bodyPr>
          <a:lstStyle/>
          <a:p>
            <a:r>
              <a:rPr lang="fr-FR" sz="110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Phase 2 </a:t>
            </a:r>
          </a:p>
          <a:p>
            <a:r>
              <a:rPr lang="fr-FR" sz="900" b="1" cap="small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[Agence &amp; DREAL &amp; </a:t>
            </a:r>
            <a:r>
              <a:rPr lang="fr-FR" sz="90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DDT &amp; ARS &amp; DRAAF]</a:t>
            </a:r>
          </a:p>
          <a:p>
            <a:endParaRPr lang="fr-FR" sz="800" b="1" cap="small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05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Consolidation </a:t>
            </a:r>
          </a:p>
          <a:p>
            <a:r>
              <a:rPr lang="fr-FR" sz="105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régionale</a:t>
            </a:r>
            <a:endParaRPr lang="fr-FR" sz="1050" b="1" cap="small" baseline="30000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96033"/>
              </p:ext>
            </p:extLst>
          </p:nvPr>
        </p:nvGraphicFramePr>
        <p:xfrm>
          <a:off x="107504" y="1700809"/>
          <a:ext cx="8866674" cy="4392485"/>
        </p:xfrm>
        <a:graphic>
          <a:graphicData uri="http://schemas.openxmlformats.org/drawingml/2006/table">
            <a:tbl>
              <a:tblPr firstRow="1" firstCol="1" bandRow="1"/>
              <a:tblGrid>
                <a:gridCol w="2564830"/>
                <a:gridCol w="1575630"/>
                <a:gridCol w="1620180"/>
                <a:gridCol w="1575175"/>
                <a:gridCol w="1530859"/>
              </a:tblGrid>
              <a:tr h="99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cap="small" dirty="0">
                          <a:solidFill>
                            <a:schemeClr val="tx1"/>
                          </a:solidFill>
                          <a:effectLst/>
                        </a:rPr>
                        <a:t>Groupes de captages aux orientations de gestion spécifiques</a:t>
                      </a:r>
                      <a:endParaRPr lang="fr-FR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tx1"/>
                          </a:solidFill>
                          <a:effectLst/>
                        </a:rPr>
                        <a:t>Gestion groupe A</a:t>
                      </a:r>
                      <a:endParaRPr lang="fr-FR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4151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tx1"/>
                          </a:solidFill>
                          <a:effectLst/>
                        </a:rPr>
                        <a:t>Gestion groupe B</a:t>
                      </a:r>
                      <a:endParaRPr lang="fr-FR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tx1"/>
                          </a:solidFill>
                          <a:effectLst/>
                        </a:rPr>
                        <a:t>Gestion groupe C</a:t>
                      </a:r>
                      <a:endParaRPr lang="fr-FR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49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all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Rhône Méditerranée</a:t>
                      </a:r>
                      <a:endParaRPr lang="fr-FR" sz="1100" b="1" cap="all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 captages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206 </a:t>
                      </a:r>
                      <a:r>
                        <a:rPr lang="fr-FR" sz="1100" b="1" cap="sm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captages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76 </a:t>
                      </a:r>
                      <a:r>
                        <a:rPr lang="fr-FR" sz="1100" b="1" cap="sm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42 </a:t>
                      </a:r>
                      <a:r>
                        <a:rPr lang="fr-FR" sz="1100" b="1" cap="sm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captages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16 </a:t>
                      </a:r>
                      <a:r>
                        <a:rPr lang="fr-FR" sz="1100" b="1" cap="sm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269 captages prioritaires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cap="small" dirty="0" smtClean="0">
                          <a:solidFill>
                            <a:schemeClr val="tx1"/>
                          </a:solidFill>
                          <a:effectLst/>
                        </a:rPr>
                        <a:t>OCCITANIE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6 captages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</a:rPr>
                        <a:t>9 %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50 captages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</a:rPr>
                        <a:t>76 %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10 captages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</a:rPr>
                        <a:t>15 %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66 captages 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</a:rPr>
                        <a:t>dont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5 en ESU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cap="small" dirty="0" smtClean="0">
                          <a:solidFill>
                            <a:schemeClr val="tx1"/>
                          </a:solidFill>
                          <a:effectLst/>
                        </a:rPr>
                        <a:t>PACA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3 captages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</a:rPr>
                        <a:t>12,5 %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18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captages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 smtClean="0">
                          <a:solidFill>
                            <a:schemeClr val="tx1"/>
                          </a:solidFill>
                          <a:effectLst/>
                        </a:rPr>
                        <a:t>75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captages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 smtClean="0">
                          <a:solidFill>
                            <a:schemeClr val="tx1"/>
                          </a:solidFill>
                          <a:effectLst/>
                        </a:rPr>
                        <a:t>12,5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24 captages 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</a:rPr>
                        <a:t>dont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1 en ESU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cap="small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AURA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 captages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51 captages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 captages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22 %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68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captages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4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7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848" y="413792"/>
            <a:ext cx="5832648" cy="1143000"/>
          </a:xfrm>
        </p:spPr>
        <p:txBody>
          <a:bodyPr>
            <a:normAutofit/>
          </a:bodyPr>
          <a:lstStyle/>
          <a:p>
            <a:r>
              <a:rPr lang="fr-FR" sz="2800" b="1" kern="0" dirty="0"/>
              <a:t>Recommandations de mise en </a:t>
            </a:r>
            <a:r>
              <a:rPr lang="fr-FR" sz="2800" b="1" kern="0" dirty="0" smtClean="0"/>
              <a:t>œuvre</a:t>
            </a:r>
            <a:endParaRPr lang="fr-FR" sz="2800" b="1" dirty="0"/>
          </a:p>
        </p:txBody>
      </p:sp>
      <p:sp>
        <p:nvSpPr>
          <p:cNvPr id="9" name="Flèche droite 8"/>
          <p:cNvSpPr/>
          <p:nvPr/>
        </p:nvSpPr>
        <p:spPr>
          <a:xfrm>
            <a:off x="1556665" y="122359"/>
            <a:ext cx="1575175" cy="1578449"/>
          </a:xfrm>
          <a:prstGeom prst="rightArrow">
            <a:avLst>
              <a:gd name="adj1" fmla="val 63614"/>
              <a:gd name="adj2" fmla="val 41753"/>
            </a:avLst>
          </a:prstGeom>
          <a:solidFill>
            <a:srgbClr val="CA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56665" y="448123"/>
            <a:ext cx="1575175" cy="1180677"/>
          </a:xfrm>
          <a:prstGeom prst="rect">
            <a:avLst/>
          </a:prstGeom>
          <a:noFill/>
        </p:spPr>
        <p:txBody>
          <a:bodyPr wrap="none" lIns="36000" tIns="0" rIns="0" bIns="0" rtlCol="0" anchor="t" anchorCtr="0">
            <a:noAutofit/>
          </a:bodyPr>
          <a:lstStyle/>
          <a:p>
            <a:r>
              <a:rPr lang="fr-FR" sz="120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Phase 3 </a:t>
            </a:r>
          </a:p>
          <a:p>
            <a:r>
              <a:rPr lang="fr-FR" sz="90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900" b="1" cap="small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Acteurs de terrain</a:t>
            </a:r>
            <a:r>
              <a:rPr lang="fr-FR" sz="90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endParaRPr lang="fr-FR" sz="700" b="1" cap="small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10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Concertation </a:t>
            </a:r>
          </a:p>
          <a:p>
            <a:r>
              <a:rPr lang="fr-FR" sz="110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locale</a:t>
            </a:r>
          </a:p>
          <a:p>
            <a:r>
              <a:rPr lang="fr-FR" sz="1100" b="1" cap="small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fr-FR" sz="1100" b="1" cap="small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déploiement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471582" y="1956236"/>
            <a:ext cx="5396562" cy="420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8BD9E"/>
              </a:buClr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8BD9E"/>
              </a:buClr>
              <a:buFont typeface="Courier New" panose="02070309020205020404" pitchFamily="49" charset="0"/>
              <a:buChar char="o"/>
              <a:defRPr sz="2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8BD9E"/>
              </a:buClr>
              <a:buFont typeface="Verdana" panose="020B0604030504040204" pitchFamily="34" charset="0"/>
              <a:buChar char="‒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Partage avec le COPIL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Situation / état des lieux, </a:t>
            </a:r>
            <a:r>
              <a:rPr lang="fr-FR" sz="2000" dirty="0"/>
              <a:t> </a:t>
            </a:r>
            <a:r>
              <a:rPr lang="fr-FR" sz="2000" dirty="0" smtClean="0"/>
              <a:t>           au regard notamment du diagnostic des pressions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Réorientation de l’opérationnel    au besoin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Mise en place d’un suivi et d’une évaluation</a:t>
            </a:r>
          </a:p>
        </p:txBody>
      </p:sp>
      <p:sp>
        <p:nvSpPr>
          <p:cNvPr id="12" name="Flèche courbée vers la gauche 11"/>
          <p:cNvSpPr/>
          <p:nvPr/>
        </p:nvSpPr>
        <p:spPr>
          <a:xfrm>
            <a:off x="6816184" y="1088739"/>
            <a:ext cx="1266206" cy="5535615"/>
          </a:xfrm>
          <a:prstGeom prst="curvedLeftArrow">
            <a:avLst/>
          </a:prstGeom>
          <a:solidFill>
            <a:srgbClr val="E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Picture 4" descr="j0233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08" y="1400996"/>
            <a:ext cx="740618" cy="7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apprent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60" y="2554044"/>
            <a:ext cx="902937" cy="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MCj040413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97" y="2537686"/>
            <a:ext cx="709822" cy="6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658409" y="3694952"/>
            <a:ext cx="1528019" cy="1048778"/>
            <a:chOff x="3570" y="2576"/>
            <a:chExt cx="1732" cy="1102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2761"/>
              <a:ext cx="1444" cy="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 descr="DSC_017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" y="2576"/>
              <a:ext cx="115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6784734" y="5094185"/>
            <a:ext cx="1297656" cy="742954"/>
            <a:chOff x="4578" y="890"/>
            <a:chExt cx="773" cy="755"/>
          </a:xfrm>
        </p:grpSpPr>
        <p:pic>
          <p:nvPicPr>
            <p:cNvPr id="20" name="Picture 20" descr="graphiques_bi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1093"/>
              <a:ext cx="71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890"/>
              <a:ext cx="438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2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39136" cy="1143000"/>
          </a:xfrm>
        </p:spPr>
        <p:txBody>
          <a:bodyPr/>
          <a:lstStyle/>
          <a:p>
            <a:r>
              <a:rPr lang="fr-FR" b="1" dirty="0"/>
              <a:t>Guide </a:t>
            </a:r>
            <a:r>
              <a:rPr lang="fr-FR" b="1" dirty="0" smtClean="0"/>
              <a:t>SDAGE</a:t>
            </a:r>
            <a:endParaRPr lang="fr-FR" dirty="0"/>
          </a:p>
        </p:txBody>
      </p:sp>
      <p:sp>
        <p:nvSpPr>
          <p:cNvPr id="4" name="Espace réservé du texte 5"/>
          <p:cNvSpPr>
            <a:spLocks noGrp="1"/>
          </p:cNvSpPr>
          <p:nvPr>
            <p:ph idx="1"/>
          </p:nvPr>
        </p:nvSpPr>
        <p:spPr>
          <a:xfrm>
            <a:off x="467544" y="1628800"/>
            <a:ext cx="526692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fr-FR" sz="100" dirty="0" smtClean="0"/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EF8400"/>
                </a:solidFill>
              </a:rPr>
              <a:t>Destiné aux collectivités maître d’ouvrage de captages prioritaires :</a:t>
            </a:r>
          </a:p>
          <a:p>
            <a:pPr marL="720725" indent="-277813">
              <a:lnSpc>
                <a:spcPct val="120000"/>
              </a:lnSpc>
              <a:spcAft>
                <a:spcPts val="1200"/>
              </a:spcAft>
              <a:buClr>
                <a:srgbClr val="EF8400"/>
              </a:buClr>
              <a:buFont typeface="Arial" panose="020B0604020202020204" pitchFamily="34" charset="0"/>
              <a:buChar char="•"/>
            </a:pPr>
            <a:r>
              <a:rPr lang="fr-FR" sz="1800" b="1" dirty="0"/>
              <a:t>p</a:t>
            </a:r>
            <a:r>
              <a:rPr lang="fr-FR" sz="1800" b="1" dirty="0" smtClean="0"/>
              <a:t>our les aider à renforcer l’efficacité des programmes d’actions</a:t>
            </a:r>
          </a:p>
          <a:p>
            <a:pPr marL="720725" indent="-277813">
              <a:lnSpc>
                <a:spcPct val="120000"/>
              </a:lnSpc>
              <a:spcAft>
                <a:spcPts val="1200"/>
              </a:spcAft>
              <a:buClr>
                <a:srgbClr val="EF8400"/>
              </a:buClr>
              <a:buFont typeface="Arial" panose="020B0604020202020204" pitchFamily="34" charset="0"/>
              <a:buChar char="•"/>
            </a:pPr>
            <a:r>
              <a:rPr lang="fr-FR" sz="1800" b="1" dirty="0"/>
              <a:t>p</a:t>
            </a:r>
            <a:r>
              <a:rPr lang="fr-FR" sz="1800" b="1" dirty="0" smtClean="0"/>
              <a:t>réconisant les modalités d’association des acteurs à la lueur des retours d’expérience</a:t>
            </a:r>
            <a:endParaRPr lang="fr-FR" sz="21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88" y="2060848"/>
            <a:ext cx="2008220" cy="28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0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Constat</a:t>
            </a:r>
            <a:endParaRPr lang="fr-FR" b="1" dirty="0"/>
          </a:p>
        </p:txBody>
      </p:sp>
      <p:pic>
        <p:nvPicPr>
          <p:cNvPr id="4" name="Picture 3" descr="Résultats de recherche d'images pour « susciter de l'intérêt »">
            <a:extLst>
              <a:ext uri="{FF2B5EF4-FFF2-40B4-BE49-F238E27FC236}">
                <a16:creationId xmlns="" xmlns:a16="http://schemas.microsoft.com/office/drawing/2014/main" id="{D8F3876B-D8AA-458B-BE9C-39DA2762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5" y="2132856"/>
            <a:ext cx="3150350" cy="26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7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  <a:endParaRPr lang="fr-FR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67544" y="1985352"/>
            <a:ext cx="80648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00"/>
                </a:solidFill>
              </a:rPr>
              <a:t>Démarche partenariale, au service de l’efficacité dans la durée</a:t>
            </a:r>
          </a:p>
          <a:p>
            <a:pPr>
              <a:lnSpc>
                <a:spcPct val="120000"/>
              </a:lnSpc>
              <a:spcAft>
                <a:spcPts val="18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00"/>
                </a:solidFill>
              </a:rPr>
              <a:t>Fondement d’une stratégie de bassin plus ciblée et opérationnelle, en appui du SDAGE</a:t>
            </a:r>
          </a:p>
          <a:p>
            <a:pPr>
              <a:lnSpc>
                <a:spcPct val="120000"/>
              </a:lnSpc>
              <a:spcAft>
                <a:spcPts val="18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00"/>
                </a:solidFill>
              </a:rPr>
              <a:t>En cohérence avec l’ambition nationale captages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1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B778B16-FAC6-2749-9012-6404B906C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2"/>
          <a:stretch/>
        </p:blipFill>
        <p:spPr>
          <a:xfrm>
            <a:off x="0" y="0"/>
            <a:ext cx="9144000" cy="43780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11760" y="34290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5A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pour votre attention</a:t>
            </a:r>
            <a:endParaRPr lang="fr-FR" dirty="0">
              <a:solidFill>
                <a:srgbClr val="F5A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r-FR" sz="2500" b="1" kern="0" spc="-4" dirty="0"/>
              <a:t>Une bonne dynamique d’engagement     des programmes </a:t>
            </a:r>
            <a:r>
              <a:rPr lang="fr-FR" sz="2500" b="1" kern="0" spc="-4" dirty="0" smtClean="0"/>
              <a:t>d’actions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314042"/>
              </p:ext>
            </p:extLst>
          </p:nvPr>
        </p:nvGraphicFramePr>
        <p:xfrm>
          <a:off x="827584" y="2132856"/>
          <a:ext cx="7200799" cy="39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1"/>
          <p:cNvSpPr txBox="1"/>
          <p:nvPr/>
        </p:nvSpPr>
        <p:spPr>
          <a:xfrm>
            <a:off x="1304637" y="1655803"/>
            <a:ext cx="675075" cy="4050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>
                <a:solidFill>
                  <a:srgbClr val="000000"/>
                </a:solidFill>
                <a:latin typeface="Verdana"/>
              </a:rPr>
              <a:t>210 captages</a:t>
            </a:r>
            <a:endParaRPr lang="fr-FR" sz="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2411760" y="1655803"/>
            <a:ext cx="675075" cy="3270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269 captages</a:t>
            </a:r>
            <a:endParaRPr lang="fr-FR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3824917" y="1655803"/>
            <a:ext cx="675075" cy="4050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>
                <a:solidFill>
                  <a:srgbClr val="000000"/>
                </a:solidFill>
                <a:latin typeface="Verdana"/>
              </a:rPr>
              <a:t>210 captages</a:t>
            </a:r>
            <a:endParaRPr lang="fr-FR" sz="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6129173" y="1655803"/>
            <a:ext cx="675075" cy="4050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>
                <a:solidFill>
                  <a:srgbClr val="000000"/>
                </a:solidFill>
                <a:latin typeface="Verdana"/>
              </a:rPr>
              <a:t>210 captages</a:t>
            </a:r>
            <a:endParaRPr lang="fr-FR" sz="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4689013" y="1661753"/>
            <a:ext cx="675075" cy="3270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269 captages</a:t>
            </a:r>
            <a:endParaRPr lang="fr-FR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ZoneTexte 1"/>
          <p:cNvSpPr txBox="1"/>
          <p:nvPr/>
        </p:nvSpPr>
        <p:spPr>
          <a:xfrm>
            <a:off x="7065277" y="1661753"/>
            <a:ext cx="675075" cy="3270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269 captages</a:t>
            </a:r>
            <a:endParaRPr lang="fr-FR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1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r-FR" sz="2500" b="1" kern="0" spc="-4" dirty="0"/>
              <a:t>Un début d’amélioration de la qualité de </a:t>
            </a:r>
            <a:r>
              <a:rPr lang="fr-FR" sz="2500" b="1" kern="0" spc="-4" dirty="0" smtClean="0"/>
              <a:t>l’eau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96752"/>
            <a:ext cx="7786601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3" y="5441060"/>
            <a:ext cx="4231927" cy="37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55" y="5373216"/>
            <a:ext cx="491252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kern="0" dirty="0"/>
              <a:t>Des questions </a:t>
            </a:r>
            <a:r>
              <a:rPr lang="fr-FR" b="1" kern="0" dirty="0" smtClean="0"/>
              <a:t>subsistent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Partager la situation de chaque captage avec les acteurs concernés</a:t>
            </a:r>
          </a:p>
          <a:p>
            <a:pPr>
              <a:spcBef>
                <a:spcPts val="2400"/>
              </a:spcBef>
              <a:spcAft>
                <a:spcPts val="18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S’assurer de l’efficacité des plans d’actions</a:t>
            </a:r>
          </a:p>
          <a:p>
            <a:pPr>
              <a:spcBef>
                <a:spcPts val="2400"/>
              </a:spcBef>
              <a:spcAft>
                <a:spcPts val="2400"/>
              </a:spcAft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Mobiliser l’ensemble des acteurs à une étape charnière de la politique captage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4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kern="0" spc="-4" dirty="0"/>
              <a:t>Une stratégie </a:t>
            </a:r>
            <a:r>
              <a:rPr lang="fr-FR" b="1" kern="0" spc="-4" dirty="0" smtClean="0"/>
              <a:t>intégratrice</a:t>
            </a:r>
            <a:endParaRPr lang="fr-FR" dirty="0"/>
          </a:p>
        </p:txBody>
      </p:sp>
      <p:pic>
        <p:nvPicPr>
          <p:cNvPr id="4" name="Picture 2" descr="Résultat de recherche d'images pour &quot;partag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06" y="1456411"/>
            <a:ext cx="3070921" cy="20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77702" y="1695435"/>
            <a:ext cx="166610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500"/>
              </a:spcAft>
              <a:buClr>
                <a:srgbClr val="F5A000"/>
              </a:buClr>
            </a:pPr>
            <a:r>
              <a:rPr lang="fr-FR" sz="2000" b="1" spc="-5" dirty="0" smtClean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Efficacité</a:t>
            </a:r>
            <a:endParaRPr lang="fr-FR" sz="2000" b="1" spc="-5" dirty="0">
              <a:solidFill>
                <a:srgbClr val="EF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064151"/>
              </a:solidFill>
              <a:latin typeface="Verdana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611560" y="2836687"/>
            <a:ext cx="2160240" cy="69524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1500"/>
              </a:spcAft>
              <a:buClr>
                <a:srgbClr val="F5A000"/>
              </a:buClr>
              <a:buFont typeface="Lucida Grande" panose="020B0600040502020204" pitchFamily="34" charset="0"/>
              <a:buChar char="●"/>
              <a:defRPr lang="fr-FR" sz="2600" b="1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500"/>
              </a:spcAft>
              <a:buClr>
                <a:srgbClr val="F5A000"/>
              </a:buClr>
              <a:buFont typeface="Courier New" panose="02070309020205020404" pitchFamily="49" charset="0"/>
              <a:buChar char="o"/>
              <a:defRPr sz="2300">
                <a:latin typeface="+mn-lt"/>
                <a:ea typeface="+mn-ea"/>
                <a:cs typeface="+mn-cs"/>
              </a:defRPr>
            </a:lvl2pPr>
            <a:lvl3pPr marL="971550" indent="-285750">
              <a:lnSpc>
                <a:spcPct val="100000"/>
              </a:lnSpc>
              <a:spcAft>
                <a:spcPts val="1200"/>
              </a:spcAft>
              <a:buClr>
                <a:srgbClr val="F5A000"/>
              </a:buClr>
              <a:buFont typeface="Lucida Grande" panose="020B0600040502020204" pitchFamily="34" charset="0"/>
              <a:buChar char="-"/>
              <a:defRPr sz="1800"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500"/>
              </a:spcAft>
              <a:buClr>
                <a:srgbClr val="F5A000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EF84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Pérennité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7185" y="2098677"/>
            <a:ext cx="2715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500"/>
              </a:spcAft>
              <a:buClr>
                <a:srgbClr val="F5A000"/>
              </a:buClr>
            </a:pPr>
            <a:r>
              <a:rPr lang="fr-FR" sz="2000" b="1" spc="-5" dirty="0" smtClean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Meilleur </a:t>
            </a:r>
            <a:r>
              <a:rPr lang="fr-FR" sz="2000" b="1" spc="-5" dirty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coût/bénéfices</a:t>
            </a:r>
          </a:p>
        </p:txBody>
      </p:sp>
      <p:pic>
        <p:nvPicPr>
          <p:cNvPr id="8" name="Picture 4" descr="Résultat de recherche d'images pour &quot;picto bon endroi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9"/>
          <a:stretch/>
        </p:blipFill>
        <p:spPr bwMode="auto">
          <a:xfrm>
            <a:off x="2595687" y="3789040"/>
            <a:ext cx="3718745" cy="6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869585" y="5013176"/>
            <a:ext cx="6413748" cy="11079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E7F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EF8400"/>
                </a:solidFill>
                <a:effectLst/>
                <a:uLnTx/>
                <a:uFillTx/>
                <a:latin typeface="Verdana"/>
              </a:rPr>
              <a:t>Fondements de l’élaboration d’une stratégie d’actions différenciées à l’échelle du bassin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5" y="4869160"/>
            <a:ext cx="1030828" cy="1226186"/>
          </a:xfrm>
          <a:prstGeom prst="rect">
            <a:avLst/>
          </a:prstGeom>
        </p:spPr>
      </p:pic>
      <p:sp>
        <p:nvSpPr>
          <p:cNvPr id="14" name="Flèche vers le bas 13"/>
          <p:cNvSpPr/>
          <p:nvPr/>
        </p:nvSpPr>
        <p:spPr>
          <a:xfrm>
            <a:off x="4572000" y="4581128"/>
            <a:ext cx="216024" cy="357990"/>
          </a:xfrm>
          <a:prstGeom prst="downArrow">
            <a:avLst/>
          </a:prstGeom>
          <a:ln>
            <a:solidFill>
              <a:srgbClr val="F5A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25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Méthodologie </a:t>
            </a:r>
            <a:r>
              <a:rPr lang="fr-FR" b="1" dirty="0" smtClean="0"/>
              <a:t>employée</a:t>
            </a:r>
            <a:endParaRPr lang="fr-FR" b="1" dirty="0"/>
          </a:p>
        </p:txBody>
      </p:sp>
      <p:pic>
        <p:nvPicPr>
          <p:cNvPr id="5" name="Picture 4" descr="Résultat de recherche d'images pour &quot;méthodolog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75" y="2492896"/>
            <a:ext cx="3777450" cy="22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9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kern="0" dirty="0"/>
              <a:t>Une construction en trois </a:t>
            </a:r>
            <a:r>
              <a:rPr lang="fr-FR" sz="2800" b="1" kern="0" dirty="0" smtClean="0"/>
              <a:t>étapes</a:t>
            </a:r>
            <a:endParaRPr lang="fr-FR" sz="2800" b="1" dirty="0"/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1691680" y="1311965"/>
            <a:ext cx="5167621" cy="4925347"/>
            <a:chOff x="1691680" y="1268760"/>
            <a:chExt cx="5741801" cy="5472608"/>
          </a:xfrm>
        </p:grpSpPr>
        <p:grpSp>
          <p:nvGrpSpPr>
            <p:cNvPr id="6" name="Groupe 5"/>
            <p:cNvGrpSpPr/>
            <p:nvPr/>
          </p:nvGrpSpPr>
          <p:grpSpPr>
            <a:xfrm>
              <a:off x="1691680" y="1268760"/>
              <a:ext cx="5741801" cy="5472608"/>
              <a:chOff x="3150679" y="692696"/>
              <a:chExt cx="5741801" cy="5472608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3150679" y="692696"/>
                <a:ext cx="2016000" cy="2268000"/>
                <a:chOff x="5690945" y="3716952"/>
                <a:chExt cx="2016000" cy="2268000"/>
              </a:xfrm>
            </p:grpSpPr>
            <p:sp>
              <p:nvSpPr>
                <p:cNvPr id="13" name="Flèche droite 12"/>
                <p:cNvSpPr/>
                <p:nvPr/>
              </p:nvSpPr>
              <p:spPr>
                <a:xfrm>
                  <a:off x="5690945" y="3716952"/>
                  <a:ext cx="2016000" cy="2268000"/>
                </a:xfrm>
                <a:prstGeom prst="rightArrow">
                  <a:avLst>
                    <a:gd name="adj1" fmla="val 63614"/>
                    <a:gd name="adj2" fmla="val 41753"/>
                  </a:avLst>
                </a:prstGeom>
                <a:solidFill>
                  <a:srgbClr val="26A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5690945" y="4286024"/>
                  <a:ext cx="1617359" cy="583056"/>
                </a:xfrm>
                <a:prstGeom prst="rect">
                  <a:avLst/>
                </a:prstGeom>
                <a:noFill/>
              </p:spPr>
              <p:txBody>
                <a:bodyPr wrap="none" lIns="36000" tIns="0" rIns="0" bIns="0" rtlCol="0" anchor="t" anchorCtr="0">
                  <a:noAutofit/>
                </a:bodyPr>
                <a:lstStyle/>
                <a:p>
                  <a:pPr>
                    <a:spcAft>
                      <a:spcPts val="300"/>
                    </a:spcAft>
                  </a:pPr>
                  <a:r>
                    <a:rPr lang="fr-FR" b="1" cap="small" dirty="0" smtClean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Phase 1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fr-FR" sz="1100" b="1" cap="small" dirty="0" smtClean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[Agence de l’eau]</a:t>
                  </a:r>
                  <a:endParaRPr lang="fr-FR" sz="1100" b="1" cap="small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  <a:p>
                  <a:r>
                    <a:rPr lang="fr-FR" sz="1400" b="1" cap="small" dirty="0" smtClean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Classement des</a:t>
                  </a:r>
                </a:p>
                <a:p>
                  <a:r>
                    <a:rPr lang="fr-FR" sz="1400" b="1" cap="small" dirty="0" smtClean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captages</a:t>
                  </a:r>
                </a:p>
              </p:txBody>
            </p:sp>
          </p:grpSp>
          <p:sp>
            <p:nvSpPr>
              <p:cNvPr id="9" name="Flèche droite 8"/>
              <p:cNvSpPr/>
              <p:nvPr/>
            </p:nvSpPr>
            <p:spPr>
              <a:xfrm>
                <a:off x="5013580" y="2295000"/>
                <a:ext cx="2016000" cy="2268000"/>
              </a:xfrm>
              <a:prstGeom prst="rightArrow">
                <a:avLst>
                  <a:gd name="adj1" fmla="val 63614"/>
                  <a:gd name="adj2" fmla="val 41753"/>
                </a:avLst>
              </a:prstGeom>
              <a:solidFill>
                <a:srgbClr val="71D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6876480" y="3897304"/>
                <a:ext cx="2016000" cy="2268000"/>
                <a:chOff x="6422357" y="4293096"/>
                <a:chExt cx="2016000" cy="2268000"/>
              </a:xfrm>
            </p:grpSpPr>
            <p:sp>
              <p:nvSpPr>
                <p:cNvPr id="11" name="Flèche droite 10"/>
                <p:cNvSpPr/>
                <p:nvPr/>
              </p:nvSpPr>
              <p:spPr>
                <a:xfrm>
                  <a:off x="6422357" y="4293096"/>
                  <a:ext cx="2016000" cy="2268000"/>
                </a:xfrm>
                <a:prstGeom prst="rightArrow">
                  <a:avLst>
                    <a:gd name="adj1" fmla="val 63614"/>
                    <a:gd name="adj2" fmla="val 41753"/>
                  </a:avLst>
                </a:prstGeom>
                <a:solidFill>
                  <a:srgbClr val="CAF2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6422357" y="4711703"/>
                  <a:ext cx="1584789" cy="1168121"/>
                </a:xfrm>
                <a:prstGeom prst="rect">
                  <a:avLst/>
                </a:prstGeom>
                <a:noFill/>
              </p:spPr>
              <p:txBody>
                <a:bodyPr wrap="none" lIns="36000" tIns="0" rIns="0" bIns="0" rtlCol="0" anchor="t" anchorCtr="0">
                  <a:noAutofit/>
                </a:bodyPr>
                <a:lstStyle/>
                <a:p>
                  <a:pPr>
                    <a:spcAft>
                      <a:spcPts val="300"/>
                    </a:spcAft>
                  </a:pPr>
                  <a:r>
                    <a:rPr lang="fr-FR" b="1" cap="small" dirty="0" smtClean="0">
                      <a:solidFill>
                        <a:srgbClr val="0033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Phase 3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fr-FR" sz="1100" b="1" cap="small" dirty="0" smtClean="0">
                      <a:solidFill>
                        <a:srgbClr val="0033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[</a:t>
                  </a:r>
                  <a:r>
                    <a:rPr lang="fr-FR" sz="1100" b="1" cap="small" dirty="0">
                      <a:solidFill>
                        <a:srgbClr val="0033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Acteurs de terrain</a:t>
                  </a:r>
                  <a:r>
                    <a:rPr lang="fr-FR" sz="1100" b="1" cap="small" dirty="0" smtClean="0">
                      <a:solidFill>
                        <a:srgbClr val="0033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]</a:t>
                  </a:r>
                </a:p>
                <a:p>
                  <a:r>
                    <a:rPr lang="fr-FR" sz="1400" b="1" cap="small" dirty="0" smtClean="0">
                      <a:solidFill>
                        <a:srgbClr val="0033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Concertation </a:t>
                  </a:r>
                </a:p>
                <a:p>
                  <a:r>
                    <a:rPr lang="fr-FR" sz="1400" b="1" cap="small" dirty="0" smtClean="0">
                      <a:solidFill>
                        <a:srgbClr val="0033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locale </a:t>
                  </a:r>
                </a:p>
                <a:p>
                  <a:r>
                    <a:rPr lang="fr-FR" sz="1400" b="1" cap="small" dirty="0" smtClean="0">
                      <a:solidFill>
                        <a:srgbClr val="0033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et déploiement</a:t>
                  </a:r>
                  <a:endParaRPr lang="fr-FR" sz="1200" b="1" cap="small" dirty="0">
                    <a:solidFill>
                      <a:srgbClr val="003300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7" name="ZoneTexte 6"/>
            <p:cNvSpPr txBox="1"/>
            <p:nvPr/>
          </p:nvSpPr>
          <p:spPr>
            <a:xfrm>
              <a:off x="3536886" y="3292985"/>
              <a:ext cx="1901401" cy="1368152"/>
            </a:xfrm>
            <a:prstGeom prst="rect">
              <a:avLst/>
            </a:prstGeom>
            <a:noFill/>
          </p:spPr>
          <p:txBody>
            <a:bodyPr wrap="square" lIns="36000" tIns="0" rIns="0" bIns="0" rtlCol="0" anchor="t" anchorCtr="0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fr-FR" b="1" cap="small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Phase 2 </a:t>
              </a:r>
            </a:p>
            <a:p>
              <a:r>
                <a:rPr lang="fr-FR" sz="1100" b="1" cap="small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[Agence &amp; DREAL &amp; </a:t>
              </a:r>
              <a:r>
                <a:rPr lang="fr-FR" sz="1100" b="1" cap="small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DDT &amp; ARS </a:t>
              </a:r>
            </a:p>
            <a:p>
              <a:pPr>
                <a:spcAft>
                  <a:spcPts val="600"/>
                </a:spcAft>
              </a:pPr>
              <a:r>
                <a:rPr lang="fr-FR" sz="1100" b="1" cap="small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&amp; DRAAF]</a:t>
              </a:r>
              <a:endParaRPr lang="fr-FR" sz="1100" b="1" cap="small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fr-FR" sz="1400" b="1" cap="small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Consolidation </a:t>
              </a:r>
            </a:p>
            <a:p>
              <a:r>
                <a:rPr lang="fr-FR" sz="1400" b="1" cap="small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régionale</a:t>
              </a:r>
              <a:endParaRPr lang="fr-FR" sz="1400" b="1" cap="small" baseline="300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61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6794" y="341784"/>
            <a:ext cx="6309702" cy="1143000"/>
          </a:xfrm>
        </p:spPr>
        <p:txBody>
          <a:bodyPr>
            <a:normAutofit/>
          </a:bodyPr>
          <a:lstStyle/>
          <a:p>
            <a:r>
              <a:rPr lang="fr-FR" sz="2800" b="1" kern="0" dirty="0"/>
              <a:t>Définir et partager la situation de chaque </a:t>
            </a:r>
            <a:r>
              <a:rPr lang="fr-FR" sz="2800" b="1" kern="0" dirty="0" smtClean="0"/>
              <a:t>captage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43608" y="2470824"/>
            <a:ext cx="7200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ts val="1200"/>
              </a:spcBef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Constituer des groupes de captages par typologie de caractéristiques physiques</a:t>
            </a:r>
          </a:p>
          <a:p>
            <a:pPr marL="285750" lvl="0" indent="-285750">
              <a:spcBef>
                <a:spcPts val="1200"/>
              </a:spcBef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fr-FR" sz="2000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Clr>
                <a:srgbClr val="EF8400"/>
              </a:buClr>
              <a:buFont typeface="Wingdings" panose="05000000000000000000" pitchFamily="2" charset="2"/>
              <a:buChar char="§"/>
            </a:pPr>
            <a:r>
              <a:rPr lang="fr-FR" sz="20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Données robustes </a:t>
            </a:r>
            <a:r>
              <a:rPr lang="fr-FR" sz="2000" b="1" kern="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utilisées :</a:t>
            </a:r>
            <a:endParaRPr lang="fr-FR" sz="2000" b="1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23900" lvl="0" indent="-192088">
              <a:spcBef>
                <a:spcPts val="600"/>
              </a:spcBef>
              <a:buClr>
                <a:srgbClr val="EF8400"/>
              </a:buClr>
              <a:buFont typeface="Wingdings" panose="05000000000000000000" pitchFamily="2" charset="2"/>
              <a:buChar char="ü"/>
            </a:pPr>
            <a:r>
              <a:rPr lang="fr-FR" sz="16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qualité des eaux brutes (NO3/PEST</a:t>
            </a:r>
            <a:r>
              <a:rPr lang="fr-FR" sz="16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fr-FR" sz="1600" i="1" kern="0" dirty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 2011-2017</a:t>
            </a:r>
          </a:p>
          <a:p>
            <a:pPr marL="723900" lvl="0" indent="-192088">
              <a:spcBef>
                <a:spcPts val="600"/>
              </a:spcBef>
              <a:buClr>
                <a:srgbClr val="EF8400"/>
              </a:buClr>
              <a:buFont typeface="Wingdings" panose="05000000000000000000" pitchFamily="2" charset="2"/>
              <a:buChar char="ü"/>
            </a:pPr>
            <a:r>
              <a:rPr lang="fr-FR" sz="16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tendance d’évolution des pollutions (NO3/PEST)</a:t>
            </a:r>
            <a:r>
              <a:rPr lang="fr-FR" sz="16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kern="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  <a:r>
              <a:rPr lang="fr-FR" sz="1600" i="1" kern="0" dirty="0" smtClean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 </a:t>
            </a:r>
            <a:r>
              <a:rPr lang="fr-FR" sz="1600" i="1" kern="0" dirty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1998-2017</a:t>
            </a:r>
          </a:p>
          <a:p>
            <a:pPr marL="723900" lvl="0" indent="-192088">
              <a:spcBef>
                <a:spcPts val="600"/>
              </a:spcBef>
              <a:buClr>
                <a:srgbClr val="EF8400"/>
              </a:buClr>
              <a:buFont typeface="Wingdings" panose="05000000000000000000" pitchFamily="2" charset="2"/>
              <a:buChar char="ü"/>
            </a:pPr>
            <a:r>
              <a:rPr lang="fr-FR" sz="16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temps moyen de renouvellement de l’eau </a:t>
            </a:r>
            <a:r>
              <a:rPr lang="fr-FR" sz="1600" i="1" kern="0" dirty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 datation 2017-2018 ANTEA</a:t>
            </a:r>
            <a:r>
              <a:rPr lang="fr-FR" sz="1600" kern="0" dirty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- zoom</a:t>
            </a:r>
          </a:p>
          <a:p>
            <a:pPr marL="723900" lvl="0" indent="-192088">
              <a:spcBef>
                <a:spcPts val="600"/>
              </a:spcBef>
              <a:buClr>
                <a:srgbClr val="EF8400"/>
              </a:buClr>
              <a:buFont typeface="Wingdings" panose="05000000000000000000" pitchFamily="2" charset="2"/>
              <a:buChar char="ü"/>
            </a:pPr>
            <a:r>
              <a:rPr lang="fr-FR" sz="16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réactivité des eaux</a:t>
            </a:r>
            <a:r>
              <a:rPr lang="fr-FR" sz="16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i="1" kern="0" dirty="0">
                <a:solidFill>
                  <a:srgbClr val="EF8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 dire d’expert ANTEA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1421649" y="188640"/>
            <a:ext cx="1305145" cy="1529499"/>
          </a:xfrm>
          <a:prstGeom prst="rightArrow">
            <a:avLst>
              <a:gd name="adj1" fmla="val 63614"/>
              <a:gd name="adj2" fmla="val 41753"/>
            </a:avLst>
          </a:prstGeom>
          <a:solidFill>
            <a:srgbClr val="26A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94648" y="404664"/>
            <a:ext cx="1305144" cy="936103"/>
          </a:xfrm>
          <a:prstGeom prst="rect">
            <a:avLst/>
          </a:prstGeom>
          <a:noFill/>
        </p:spPr>
        <p:txBody>
          <a:bodyPr wrap="none" lIns="36000" tIns="0" rIns="0" bIns="0" rtlCol="0" anchor="t" anchorCtr="0">
            <a:noAutofit/>
          </a:bodyPr>
          <a:lstStyle/>
          <a:p>
            <a:r>
              <a:rPr lang="fr-FR" sz="1400" b="1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Phase 1</a:t>
            </a:r>
            <a:r>
              <a:rPr lang="fr-FR" b="1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fr-FR" sz="900" b="1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[Agence de l’eau]</a:t>
            </a:r>
          </a:p>
          <a:p>
            <a:endParaRPr lang="fr-FR" sz="1000" b="1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000" b="1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Classement des</a:t>
            </a:r>
          </a:p>
          <a:p>
            <a:r>
              <a:rPr lang="fr-FR" sz="1000" b="1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captages</a:t>
            </a:r>
          </a:p>
        </p:txBody>
      </p:sp>
    </p:spTree>
    <p:extLst>
      <p:ext uri="{BB962C8B-B14F-4D97-AF65-F5344CB8AC3E}">
        <p14:creationId xmlns:p14="http://schemas.microsoft.com/office/powerpoint/2010/main" val="462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11ème P agricul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lors Agence Eau">
    <a:dk1>
      <a:srgbClr val="064151"/>
    </a:dk1>
    <a:lt1>
      <a:sysClr val="window" lastClr="FFFFFF"/>
    </a:lt1>
    <a:dk2>
      <a:srgbClr val="226B7A"/>
    </a:dk2>
    <a:lt2>
      <a:srgbClr val="EEECE1"/>
    </a:lt2>
    <a:accent1>
      <a:srgbClr val="005C6D"/>
    </a:accent1>
    <a:accent2>
      <a:srgbClr val="EE7F00"/>
    </a:accent2>
    <a:accent3>
      <a:srgbClr val="C9D200"/>
    </a:accent3>
    <a:accent4>
      <a:srgbClr val="66C2CC"/>
    </a:accent4>
    <a:accent5>
      <a:srgbClr val="2B929B"/>
    </a:accent5>
    <a:accent6>
      <a:srgbClr val="F79646"/>
    </a:accent6>
    <a:hlink>
      <a:srgbClr val="5FD7F3"/>
    </a:hlink>
    <a:folHlink>
      <a:srgbClr val="196067"/>
    </a:folHlink>
  </a:clrScheme>
  <a:fontScheme name="Consolas-Verdana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lors Agence Eau">
    <a:dk1>
      <a:srgbClr val="064151"/>
    </a:dk1>
    <a:lt1>
      <a:sysClr val="window" lastClr="FFFFFF"/>
    </a:lt1>
    <a:dk2>
      <a:srgbClr val="226B7A"/>
    </a:dk2>
    <a:lt2>
      <a:srgbClr val="EEECE1"/>
    </a:lt2>
    <a:accent1>
      <a:srgbClr val="005C6D"/>
    </a:accent1>
    <a:accent2>
      <a:srgbClr val="EE7F00"/>
    </a:accent2>
    <a:accent3>
      <a:srgbClr val="C9D200"/>
    </a:accent3>
    <a:accent4>
      <a:srgbClr val="66C2CC"/>
    </a:accent4>
    <a:accent5>
      <a:srgbClr val="2B929B"/>
    </a:accent5>
    <a:accent6>
      <a:srgbClr val="F79646"/>
    </a:accent6>
    <a:hlink>
      <a:srgbClr val="5FD7F3"/>
    </a:hlink>
    <a:folHlink>
      <a:srgbClr val="196067"/>
    </a:folHlink>
  </a:clrScheme>
  <a:fontScheme name="Consolas-Verdana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ors Agence Eau">
    <a:dk1>
      <a:srgbClr val="064151"/>
    </a:dk1>
    <a:lt1>
      <a:sysClr val="window" lastClr="FFFFFF"/>
    </a:lt1>
    <a:dk2>
      <a:srgbClr val="226B7A"/>
    </a:dk2>
    <a:lt2>
      <a:srgbClr val="EEECE1"/>
    </a:lt2>
    <a:accent1>
      <a:srgbClr val="005C6D"/>
    </a:accent1>
    <a:accent2>
      <a:srgbClr val="EE7F00"/>
    </a:accent2>
    <a:accent3>
      <a:srgbClr val="C9D200"/>
    </a:accent3>
    <a:accent4>
      <a:srgbClr val="66C2CC"/>
    </a:accent4>
    <a:accent5>
      <a:srgbClr val="2B929B"/>
    </a:accent5>
    <a:accent6>
      <a:srgbClr val="F79646"/>
    </a:accent6>
    <a:hlink>
      <a:srgbClr val="5FD7F3"/>
    </a:hlink>
    <a:folHlink>
      <a:srgbClr val="196067"/>
    </a:folHlink>
  </a:clrScheme>
  <a:fontScheme name="Consolas-Verdana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s Agence Eau">
    <a:dk1>
      <a:srgbClr val="064151"/>
    </a:dk1>
    <a:lt1>
      <a:sysClr val="window" lastClr="FFFFFF"/>
    </a:lt1>
    <a:dk2>
      <a:srgbClr val="226B7A"/>
    </a:dk2>
    <a:lt2>
      <a:srgbClr val="EEECE1"/>
    </a:lt2>
    <a:accent1>
      <a:srgbClr val="005C6D"/>
    </a:accent1>
    <a:accent2>
      <a:srgbClr val="EE7F00"/>
    </a:accent2>
    <a:accent3>
      <a:srgbClr val="C9D200"/>
    </a:accent3>
    <a:accent4>
      <a:srgbClr val="66C2CC"/>
    </a:accent4>
    <a:accent5>
      <a:srgbClr val="2B929B"/>
    </a:accent5>
    <a:accent6>
      <a:srgbClr val="F79646"/>
    </a:accent6>
    <a:hlink>
      <a:srgbClr val="5FD7F3"/>
    </a:hlink>
    <a:folHlink>
      <a:srgbClr val="196067"/>
    </a:folHlink>
  </a:clrScheme>
  <a:fontScheme name="Consolas-Verdana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11ème P agriculture</Template>
  <TotalTime>241</TotalTime>
  <Words>665</Words>
  <Application>Microsoft Office PowerPoint</Application>
  <PresentationFormat>Affichage à l'écran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Modèle 11ème P agriculture</vt:lpstr>
      <vt:lpstr>Présentation PowerPoint</vt:lpstr>
      <vt:lpstr>Constat</vt:lpstr>
      <vt:lpstr>Une bonne dynamique d’engagement     des programmes d’actions</vt:lpstr>
      <vt:lpstr>Un début d’amélioration de la qualité de l’eau</vt:lpstr>
      <vt:lpstr>Des questions subsistent</vt:lpstr>
      <vt:lpstr>Une stratégie intégratrice</vt:lpstr>
      <vt:lpstr>Méthodologie employée</vt:lpstr>
      <vt:lpstr>Une construction en trois étapes</vt:lpstr>
      <vt:lpstr>Définir et partager la situation de chaque captage</vt:lpstr>
      <vt:lpstr>Zoom : âge moyen d’une nappe ?</vt:lpstr>
      <vt:lpstr>Zoom : principe de la méthode de datation</vt:lpstr>
      <vt:lpstr>Zoom : résultats des campagnes de datation 2017-2018</vt:lpstr>
      <vt:lpstr>Zoom : résultats des campagnes de datation 2017-2018</vt:lpstr>
      <vt:lpstr>Constituer des groupes de captages par typologie (caractéristiques physiques)</vt:lpstr>
      <vt:lpstr>Constituer des groupes de captages  aux orientations de gestion adaptées</vt:lpstr>
      <vt:lpstr>Constituer des groupes de captages  aux orientations de gestion adaptées</vt:lpstr>
      <vt:lpstr>Résultat du classement en PACA et Occitanie</vt:lpstr>
      <vt:lpstr>Recommandations de mise en œuvre</vt:lpstr>
      <vt:lpstr>Guide SDAGE</vt:lpstr>
      <vt:lpstr>Conclusion</vt:lpstr>
      <vt:lpstr>Présentation PowerPoint</vt:lpstr>
    </vt:vector>
  </TitlesOfParts>
  <Company>AERMC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LUNVEN Marie-claire</dc:creator>
  <cp:lastModifiedBy>ABAD Fabien</cp:lastModifiedBy>
  <cp:revision>50</cp:revision>
  <dcterms:created xsi:type="dcterms:W3CDTF">2020-12-03T15:32:48Z</dcterms:created>
  <dcterms:modified xsi:type="dcterms:W3CDTF">2020-12-14T14:29:53Z</dcterms:modified>
</cp:coreProperties>
</file>