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5" r:id="rId7"/>
    <p:sldId id="264" r:id="rId8"/>
    <p:sldId id="266" r:id="rId9"/>
    <p:sldId id="257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  <a:srgbClr val="00CC00"/>
    <a:srgbClr val="008000"/>
    <a:srgbClr val="FF9900"/>
    <a:srgbClr val="00FF00"/>
    <a:srgbClr val="33CC33"/>
    <a:srgbClr val="EB297F"/>
    <a:srgbClr val="06BE92"/>
    <a:srgbClr val="07E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626" autoAdjust="0"/>
  </p:normalViewPr>
  <p:slideViewPr>
    <p:cSldViewPr>
      <p:cViewPr>
        <p:scale>
          <a:sx n="70" d="100"/>
          <a:sy n="70" d="100"/>
        </p:scale>
        <p:origin x="-20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15A9C-BF20-4F29-91E4-41FFC49D246F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81C50-0A65-471C-A92B-1EDD5354C7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67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10 minutes </a:t>
            </a:r>
            <a:r>
              <a:rPr lang="fr-FR" dirty="0" smtClean="0">
                <a:sym typeface="Wingdings" panose="05000000000000000000" pitchFamily="2" charset="2"/>
              </a:rPr>
              <a:t> ê</a:t>
            </a:r>
            <a:r>
              <a:rPr lang="fr-FR" dirty="0" smtClean="0"/>
              <a:t>tre dans le concret.</a:t>
            </a:r>
          </a:p>
          <a:p>
            <a:endParaRPr lang="fr-FR" dirty="0" smtClean="0"/>
          </a:p>
          <a:p>
            <a:r>
              <a:rPr lang="fr-FR" dirty="0" smtClean="0"/>
              <a:t>Messages :</a:t>
            </a:r>
          </a:p>
          <a:p>
            <a:pPr marL="150533" indent="-150533">
              <a:buFontTx/>
              <a:buChar char="-"/>
            </a:pPr>
            <a:r>
              <a:rPr lang="fr-FR" dirty="0" smtClean="0"/>
              <a:t>On est en place</a:t>
            </a:r>
          </a:p>
          <a:p>
            <a:pPr marL="150533" indent="-150533">
              <a:buFontTx/>
              <a:buChar char="-"/>
            </a:pPr>
            <a:r>
              <a:rPr lang="fr-FR" dirty="0" smtClean="0"/>
              <a:t>Très forte dynamique </a:t>
            </a:r>
          </a:p>
          <a:p>
            <a:pPr marL="150533" indent="-150533">
              <a:buFontTx/>
              <a:buChar char="-"/>
            </a:pPr>
            <a:r>
              <a:rPr lang="fr-FR" dirty="0" smtClean="0"/>
              <a:t>[Des résultats difficiles à observer</a:t>
            </a:r>
            <a:r>
              <a:rPr lang="fr-FR" baseline="0" dirty="0" smtClean="0"/>
              <a:t>]</a:t>
            </a:r>
          </a:p>
          <a:p>
            <a:pPr marL="150533" indent="-150533">
              <a:buFontTx/>
              <a:buChar char="-"/>
            </a:pPr>
            <a:r>
              <a:rPr lang="fr-FR" baseline="0" dirty="0" smtClean="0"/>
              <a:t>On peut quand même valoriser des progrès (actions, voire de résultats sur les volumes prélevés ou de la connaissance par ex)</a:t>
            </a:r>
          </a:p>
          <a:p>
            <a:pPr marL="150533" indent="-150533">
              <a:buFontTx/>
              <a:buChar char="-"/>
            </a:pPr>
            <a:r>
              <a:rPr lang="fr-FR" baseline="0" dirty="0" smtClean="0"/>
              <a:t>On reste mobilisés pour garder le cap</a:t>
            </a:r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PGRE = outil de résorption des déficits… qui ne bloque pas le développement du territoire (ex : substitution ou redéploiement d’une partie des économies)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81C50-0A65-471C-A92B-1EDD5354C75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596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</a:t>
            </a:r>
            <a:r>
              <a:rPr lang="fr-FR" dirty="0" smtClean="0"/>
              <a:t> : avant la démarche, ce qui nous a mis en chemin.</a:t>
            </a:r>
          </a:p>
          <a:p>
            <a:r>
              <a:rPr lang="fr-FR" dirty="0" smtClean="0"/>
              <a:t>Observation de situations d’inadéquation</a:t>
            </a:r>
            <a:r>
              <a:rPr lang="fr-FR" baseline="0" dirty="0" smtClean="0"/>
              <a:t> entre :</a:t>
            </a:r>
          </a:p>
          <a:p>
            <a:pPr marL="228600" indent="-228600">
              <a:buFont typeface="+mj-lt"/>
              <a:buAutoNum type="arabicPeriod"/>
            </a:pPr>
            <a:r>
              <a:rPr lang="fr-FR" baseline="0" dirty="0" smtClean="0"/>
              <a:t>les ressources disponibles ;</a:t>
            </a:r>
          </a:p>
          <a:p>
            <a:pPr marL="228600" indent="-228600">
              <a:buFont typeface="+mj-lt"/>
              <a:buAutoNum type="arabicPeriod"/>
            </a:pPr>
            <a:r>
              <a:rPr lang="fr-FR" baseline="0" dirty="0" smtClean="0"/>
              <a:t>les besoins des milieux </a:t>
            </a:r>
            <a:r>
              <a:rPr lang="fr-FR" u="sng" baseline="0" dirty="0" smtClean="0"/>
              <a:t>et</a:t>
            </a:r>
            <a:r>
              <a:rPr lang="fr-FR" baseline="0" dirty="0" smtClean="0"/>
              <a:t> la satisfaction des usages.</a:t>
            </a:r>
          </a:p>
          <a:p>
            <a:pPr marL="0" indent="0">
              <a:buFont typeface="+mj-lt"/>
              <a:buNone/>
            </a:pPr>
            <a:endParaRPr lang="fr-FR" baseline="0" dirty="0" smtClean="0"/>
          </a:p>
          <a:p>
            <a:r>
              <a:rPr lang="fr-FR" baseline="0" dirty="0" smtClean="0"/>
              <a:t>Le contexte méditerranéen (étiages sévères naturels) seul ne peut expliquer cette situation </a:t>
            </a:r>
            <a:r>
              <a:rPr lang="fr-FR" baseline="0" dirty="0" smtClean="0">
                <a:sym typeface="Wingdings" panose="05000000000000000000" pitchFamily="2" charset="2"/>
              </a:rPr>
              <a:t> questionner les pressions.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Circulaire de 2008 relative à la résorption des déficits </a:t>
            </a:r>
            <a:r>
              <a:rPr lang="fr-FR" baseline="0" dirty="0" smtClean="0">
                <a:sym typeface="Wingdings" panose="05000000000000000000" pitchFamily="2" charset="2"/>
              </a:rPr>
              <a:t> affirme le b</a:t>
            </a:r>
            <a:r>
              <a:rPr lang="fr-FR" dirty="0" smtClean="0"/>
              <a:t>esoin de caractériser les déficits : première</a:t>
            </a:r>
            <a:r>
              <a:rPr lang="fr-FR" baseline="0" dirty="0" smtClean="0"/>
              <a:t> phase de diagnostic sur les ressources et les besoins en eau.</a:t>
            </a:r>
          </a:p>
          <a:p>
            <a:endParaRPr lang="fr-FR" baseline="0" dirty="0" smtClean="0"/>
          </a:p>
          <a:p>
            <a:r>
              <a:rPr lang="fr-FR" baseline="0" dirty="0" smtClean="0"/>
              <a:t>Le SDAGE 2010-2015 identifie les territoires où conduire ces études de diagnostic </a:t>
            </a:r>
            <a:r>
              <a:rPr lang="fr-FR" baseline="0" dirty="0" smtClean="0">
                <a:sym typeface="Wingdings" panose="05000000000000000000" pitchFamily="2" charset="2"/>
              </a:rPr>
              <a:t> diapo suivante EVP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81C50-0A65-471C-A92B-1EDD5354C75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37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baseline="0" dirty="0" smtClean="0"/>
              <a:t>Diapo</a:t>
            </a:r>
            <a:r>
              <a:rPr lang="fr-FR" baseline="0" dirty="0" smtClean="0"/>
              <a:t> : synthèse régionale des Etudes Volumes Prélevables.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Chiffres de la diapo = volumes de déficit nets en année quinquennale sèche. Attention : en </a:t>
            </a:r>
            <a:r>
              <a:rPr lang="fr-FR" b="0" baseline="0" dirty="0" smtClean="0"/>
              <a:t>PACA </a:t>
            </a:r>
            <a:r>
              <a:rPr lang="fr-FR" b="0" u="none" baseline="0" dirty="0" smtClean="0"/>
              <a:t>il y a aussi des déficit en bruts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Nombre d’EVP : 35 (14 MTP + 21 MRS), conduites entre 2009 et 2015.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Portées par : structures de gestion (syndicats de rivière, EPTB), syndicat AEP (PACA), BRGM (Castries-Sommières).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 défaut : Agence/DDTM (MOA Agence MTP : Sègre, Têt, Agly, Vidourle, </a:t>
            </a:r>
            <a:r>
              <a:rPr lang="fr-FR" b="0" u="none" baseline="0" dirty="0" smtClean="0"/>
              <a:t>MRS : Sasse, </a:t>
            </a:r>
            <a:r>
              <a:rPr lang="fr-FR" b="0" u="none" baseline="0" dirty="0" err="1" smtClean="0"/>
              <a:t>Jabron</a:t>
            </a:r>
            <a:r>
              <a:rPr lang="fr-FR" b="0" u="none" baseline="0" dirty="0" smtClean="0"/>
              <a:t>, </a:t>
            </a:r>
            <a:r>
              <a:rPr lang="fr-FR" b="0" u="none" baseline="0" dirty="0" err="1" smtClean="0"/>
              <a:t>Vançon</a:t>
            </a:r>
            <a:r>
              <a:rPr lang="fr-FR" b="0" u="none" baseline="0" dirty="0" smtClean="0"/>
              <a:t>, Lauzon, Asse, Sud Ouest Mont </a:t>
            </a:r>
            <a:r>
              <a:rPr lang="fr-FR" b="0" u="none" baseline="0" dirty="0" err="1" smtClean="0"/>
              <a:t>ventoux</a:t>
            </a:r>
            <a:r>
              <a:rPr lang="fr-FR" b="0" u="none" baseline="0" dirty="0" smtClean="0"/>
              <a:t>, </a:t>
            </a:r>
            <a:r>
              <a:rPr lang="fr-FR" b="0" u="none" baseline="0" dirty="0" err="1" smtClean="0"/>
              <a:t>Ouvèze</a:t>
            </a:r>
            <a:r>
              <a:rPr lang="fr-FR" b="0" u="none" baseline="0" dirty="0" smtClean="0"/>
              <a:t>)</a:t>
            </a: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baseline="0" dirty="0" smtClean="0"/>
              <a:t>MESSAGES</a:t>
            </a:r>
            <a:r>
              <a:rPr lang="fr-FR" baseline="0" dirty="0" smtClean="0"/>
              <a:t> 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smtClean="0"/>
              <a:t>Notion de concertation </a:t>
            </a:r>
            <a:r>
              <a:rPr lang="fr-FR" baseline="0" dirty="0" smtClean="0"/>
              <a:t>du diagnostic </a:t>
            </a:r>
            <a:r>
              <a:rPr lang="fr-FR" baseline="0" dirty="0" smtClean="0">
                <a:sym typeface="Wingdings" panose="05000000000000000000" pitchFamily="2" charset="2"/>
              </a:rPr>
              <a:t> </a:t>
            </a:r>
            <a:r>
              <a:rPr lang="fr-FR" baseline="0" dirty="0" smtClean="0"/>
              <a:t>on va au-delà d’une simple information : rôle de la gouvernance territoriale.</a:t>
            </a:r>
            <a:endParaRPr lang="fr-FR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smtClean="0"/>
              <a:t>C</a:t>
            </a:r>
            <a:r>
              <a:rPr lang="fr-FR" baseline="0" dirty="0" smtClean="0"/>
              <a:t>onfirmation qu’en années sèches les ressources en eau ne permettent pas de satisfaire les usages préleveurs sans compromettre le bon fonctionnement des milieux.</a:t>
            </a:r>
            <a:endParaRPr lang="fr-FR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 smtClean="0"/>
              <a:t>On travaille au pas de temps mensuel 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 smtClean="0"/>
              <a:t>Les points stratégiques de référence intègrent l’amont </a:t>
            </a:r>
            <a:r>
              <a:rPr lang="fr-FR" baseline="0" dirty="0" smtClean="0">
                <a:sym typeface="Wingdings" panose="05000000000000000000" pitchFamily="2" charset="2"/>
              </a:rPr>
              <a:t> gestion intégrée, solidarité amont/aval.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 smtClean="0">
                <a:sym typeface="Wingdings" panose="05000000000000000000" pitchFamily="2" charset="2"/>
              </a:rPr>
              <a:t>Les EVP ne sont pas parfaites (données à dire d’experts pour les prélèvements et les besoins des milieux)  premier pas vers une gestion équilibrée sur la base des meilleures connaissances disponibles.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Les résultats des EVP sont notifiés par le Préfet de Région aux Préfets de Département qui demandent aux territoires (Présidents de CLE et de structures de gestion) l’élaboration d’un PGRE.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r>
              <a:rPr lang="fr-FR" dirty="0" smtClean="0"/>
              <a:t>C’est au territoire qu’est confiée la responsabilité de proposer une </a:t>
            </a:r>
            <a:r>
              <a:rPr lang="fr-FR" dirty="0" smtClean="0">
                <a:sym typeface="Wingdings" panose="05000000000000000000" pitchFamily="2" charset="2"/>
              </a:rPr>
              <a:t>réponse collective à ce qui concerne tout le territoire.</a:t>
            </a:r>
          </a:p>
          <a:p>
            <a:pPr marL="0" indent="0">
              <a:buFont typeface="Wingdings"/>
              <a:buNone/>
            </a:pPr>
            <a:r>
              <a:rPr lang="fr-FR" dirty="0" smtClean="0">
                <a:sym typeface="Wingdings" panose="05000000000000000000" pitchFamily="2" charset="2"/>
              </a:rPr>
              <a:t> AGIR au lieu </a:t>
            </a:r>
            <a:r>
              <a:rPr lang="fr-FR" baseline="0" dirty="0" smtClean="0"/>
              <a:t>de SUBIR les gestions de crise </a:t>
            </a:r>
            <a:r>
              <a:rPr lang="fr-FR" baseline="0" dirty="0" smtClean="0">
                <a:sym typeface="Wingdings" panose="05000000000000000000" pitchFamily="2" charset="2"/>
              </a:rPr>
              <a:t> gestion structurelle plutôt que conjoncturelle</a:t>
            </a:r>
            <a:endParaRPr lang="fr-FR" baseline="0" dirty="0" smtClean="0"/>
          </a:p>
          <a:p>
            <a:r>
              <a:rPr lang="fr-FR" baseline="0" dirty="0" smtClean="0">
                <a:sym typeface="Wingdings" panose="05000000000000000000" pitchFamily="2" charset="2"/>
              </a:rPr>
              <a:t> diapo suivante PGRE</a:t>
            </a:r>
            <a:endParaRPr lang="fr-FR" baseline="0" dirty="0" smtClean="0"/>
          </a:p>
          <a:p>
            <a:r>
              <a:rPr lang="fr-FR" dirty="0" smtClean="0"/>
              <a:t>________________________________________________________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CONTENU TYPE D’UNE EVP - découpage en 3 à 5 phases voire plus 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baseline="0" dirty="0" smtClean="0"/>
              <a:t>Diagnostic territorial, recueil des données disponibles, découpage en sous-bassins ou unités de gestion, identification des points stratégiques de référence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baseline="0" dirty="0" smtClean="0"/>
              <a:t>Caractérisation des prélèvements : par usage, par ressource, </a:t>
            </a:r>
            <a:r>
              <a:rPr lang="fr-FR" baseline="0" dirty="0" err="1" smtClean="0"/>
              <a:t>restistutions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brut</a:t>
            </a:r>
            <a:r>
              <a:rPr lang="fr-FR" baseline="0" dirty="0" err="1" smtClean="0">
                <a:sym typeface="Wingdings" panose="05000000000000000000" pitchFamily="2" charset="2"/>
              </a:rPr>
              <a:t>net</a:t>
            </a:r>
            <a:r>
              <a:rPr lang="fr-FR" baseline="0" dirty="0" smtClean="0">
                <a:sym typeface="Wingdings" panose="05000000000000000000" pitchFamily="2" charset="2"/>
              </a:rPr>
              <a:t>), transferts inter-ressource, etc.  exercice de transparence pour les territoires.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baseline="0" dirty="0" smtClean="0">
                <a:sym typeface="Wingdings" panose="05000000000000000000" pitchFamily="2" charset="2"/>
              </a:rPr>
              <a:t>Caractérisation de la ressource : données=hydrologie influencée  reconstitution hydrologie naturelle  considération d’une situation quinquennale sèche (circulaire 2008)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baseline="0" dirty="0" smtClean="0">
                <a:sym typeface="Wingdings" panose="05000000000000000000" pitchFamily="2" charset="2"/>
              </a:rPr>
              <a:t>Estimation des besoins des milieux : caractérisation des Débits Biologiques par la méthode </a:t>
            </a:r>
            <a:r>
              <a:rPr lang="fr-FR" baseline="0" dirty="0" err="1" smtClean="0">
                <a:sym typeface="Wingdings" panose="05000000000000000000" pitchFamily="2" charset="2"/>
              </a:rPr>
              <a:t>Estim’Hab</a:t>
            </a:r>
            <a:endParaRPr lang="fr-FR" baseline="0" dirty="0" smtClean="0">
              <a:sym typeface="Wingdings" panose="05000000000000000000" pitchFamily="2" charset="2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baseline="0" dirty="0" smtClean="0">
                <a:sym typeface="Wingdings" panose="05000000000000000000" pitchFamily="2" charset="2"/>
              </a:rPr>
              <a:t>Evaluation des Volumes Prélevables (pas de temps mensuel) = ressource disponible – besoins des milieux. Si Vol. Prélevé &gt; Vol. Prélevable  déficit.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baseline="0" dirty="0" smtClean="0">
                <a:sym typeface="Wingdings" panose="05000000000000000000" pitchFamily="2" charset="2"/>
              </a:rPr>
              <a:t>Définition des DOE (Débit Objectif d’Etiage, mensuel) : DOE = </a:t>
            </a:r>
            <a:r>
              <a:rPr lang="fr-FR" baseline="0" dirty="0" err="1" smtClean="0">
                <a:sym typeface="Wingdings" panose="05000000000000000000" pitchFamily="2" charset="2"/>
              </a:rPr>
              <a:t>Déb</a:t>
            </a:r>
            <a:r>
              <a:rPr lang="fr-FR" baseline="0" dirty="0" smtClean="0">
                <a:sym typeface="Wingdings" panose="05000000000000000000" pitchFamily="2" charset="2"/>
              </a:rPr>
              <a:t>. Biologique + Usages aval  partage de l’eau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baseline="0" dirty="0" smtClean="0"/>
              <a:t>Eaux </a:t>
            </a:r>
            <a:r>
              <a:rPr lang="fr-FR" baseline="0" dirty="0" err="1" smtClean="0"/>
              <a:t>sout</a:t>
            </a:r>
            <a:r>
              <a:rPr lang="fr-FR" baseline="0" dirty="0" smtClean="0"/>
              <a:t>. : caractérisation hydrogéologique des aquifères, diagnostic des usages (prélèvements) et de la recharge </a:t>
            </a:r>
            <a:r>
              <a:rPr lang="fr-FR" baseline="0" dirty="0" smtClean="0">
                <a:sym typeface="Wingdings" panose="05000000000000000000" pitchFamily="2" charset="2"/>
              </a:rPr>
              <a:t> balance, définition du niveau piézométrique de référence.</a:t>
            </a: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81C50-0A65-471C-A92B-1EDD5354C75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82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baseline="0" dirty="0" smtClean="0"/>
              <a:t>Diapo</a:t>
            </a:r>
            <a:r>
              <a:rPr lang="fr-FR" baseline="0" dirty="0" smtClean="0"/>
              <a:t> : qu’est-ce qu’un PGRE 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L’Etat fixe les règles du jeu, le territoire construit son projet.</a:t>
            </a:r>
            <a:endParaRPr lang="fr-FR" dirty="0" smtClean="0"/>
          </a:p>
          <a:p>
            <a:r>
              <a:rPr lang="fr-FR" baseline="0" dirty="0" smtClean="0"/>
              <a:t>PGRE = projet élaboré </a:t>
            </a:r>
            <a:r>
              <a:rPr lang="fr-FR" u="sng" baseline="0" dirty="0" smtClean="0"/>
              <a:t>par le territoire</a:t>
            </a:r>
            <a:r>
              <a:rPr lang="fr-FR" u="none" baseline="0" dirty="0" smtClean="0"/>
              <a:t> </a:t>
            </a:r>
            <a:r>
              <a:rPr lang="fr-FR" baseline="0" dirty="0" smtClean="0"/>
              <a:t>en concertation avec les acteurs, </a:t>
            </a:r>
            <a:r>
              <a:rPr lang="fr-FR" u="sng" baseline="0" dirty="0" smtClean="0"/>
              <a:t>pour le territoire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E</a:t>
            </a:r>
            <a:r>
              <a:rPr lang="fr-FR" baseline="0" dirty="0" smtClean="0">
                <a:sym typeface="Wingdings" panose="05000000000000000000" pitchFamily="2" charset="2"/>
              </a:rPr>
              <a:t>n PACA portage des PGRE à 50/50 entre structures de gestion et DDTM, </a:t>
            </a:r>
            <a:r>
              <a:rPr lang="fr-FR" b="0" u="none" baseline="0" dirty="0" smtClean="0">
                <a:sym typeface="Wingdings" panose="05000000000000000000" pitchFamily="2" charset="2"/>
              </a:rPr>
              <a:t>projet élaboré en concertation avec le territoire.</a:t>
            </a:r>
            <a:endParaRPr lang="fr-FR" baseline="0" dirty="0" smtClean="0"/>
          </a:p>
          <a:p>
            <a:endParaRPr lang="fr-FR" baseline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  <a:tabLst>
                <a:tab pos="1704975" algn="l"/>
              </a:tabLst>
            </a:pPr>
            <a:r>
              <a:rPr lang="fr-FR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Finalité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: p</a:t>
            </a:r>
            <a:r>
              <a:rPr lang="fr-FR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érennisation des usages actuels, préservation des milieux (considérés comme un usager à part entière).</a:t>
            </a:r>
          </a:p>
          <a:p>
            <a:pPr marL="0" indent="0">
              <a:lnSpc>
                <a:spcPct val="100000"/>
              </a:lnSpc>
              <a:buNone/>
              <a:tabLst>
                <a:tab pos="1704975" algn="l"/>
              </a:tabLst>
            </a:pPr>
            <a:r>
              <a:rPr lang="fr-FR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Gouvernance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: d</a:t>
            </a:r>
            <a:r>
              <a:rPr lang="fr-FR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es instances mobilisées, des structures de gestion à pied d’œuvre</a:t>
            </a:r>
            <a:r>
              <a:rPr lang="fr-FR" b="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u</a:t>
            </a:r>
            <a:r>
              <a:rPr lang="fr-FR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ne très forte dynamique de mise en œuvre des programmes d’actions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04975" algn="l"/>
              </a:tabLst>
              <a:defRPr/>
            </a:pPr>
            <a:r>
              <a:rPr lang="fr-FR" u="sng" baseline="0" dirty="0" smtClean="0">
                <a:solidFill>
                  <a:schemeClr val="tx1"/>
                </a:solidFill>
              </a:rPr>
              <a:t>Elaboration</a:t>
            </a:r>
            <a:r>
              <a:rPr lang="fr-FR" baseline="0" dirty="0" smtClean="0">
                <a:solidFill>
                  <a:schemeClr val="tx1"/>
                </a:solidFill>
              </a:rPr>
              <a:t> le plus souvent par les structures de gestion sous l’égide d’une instance de gouvernance locale. </a:t>
            </a:r>
          </a:p>
          <a:p>
            <a:pPr marL="0" indent="0">
              <a:lnSpc>
                <a:spcPct val="100000"/>
              </a:lnSpc>
              <a:buNone/>
              <a:tabLst>
                <a:tab pos="1704975" algn="l"/>
              </a:tabLst>
            </a:pPr>
            <a:r>
              <a:rPr lang="fr-FR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Partage de l’eau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: u</a:t>
            </a:r>
            <a:r>
              <a:rPr lang="fr-FR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n accord entre les acteurs pour se partager la ressource et les efforts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04975" algn="l"/>
              </a:tabLst>
              <a:defRPr/>
            </a:pPr>
            <a:r>
              <a:rPr lang="fr-FR" u="sng" baseline="0" dirty="0" smtClean="0">
                <a:solidFill>
                  <a:schemeClr val="tx1"/>
                </a:solidFill>
              </a:rPr>
              <a:t>Adoption</a:t>
            </a:r>
            <a:r>
              <a:rPr lang="fr-FR" baseline="0" dirty="0" smtClean="0">
                <a:solidFill>
                  <a:schemeClr val="tx1"/>
                </a:solidFill>
              </a:rPr>
              <a:t> par l’instance puis </a:t>
            </a:r>
            <a:r>
              <a:rPr lang="fr-FR" u="sng" baseline="0" dirty="0" smtClean="0">
                <a:solidFill>
                  <a:schemeClr val="tx1"/>
                </a:solidFill>
              </a:rPr>
              <a:t>approbation</a:t>
            </a:r>
            <a:r>
              <a:rPr lang="fr-FR" baseline="0" dirty="0" smtClean="0">
                <a:solidFill>
                  <a:schemeClr val="tx1"/>
                </a:solidFill>
              </a:rPr>
              <a:t> par le Préfet.</a:t>
            </a:r>
          </a:p>
          <a:p>
            <a:pPr marL="0" indent="0">
              <a:lnSpc>
                <a:spcPct val="100000"/>
              </a:lnSpc>
              <a:buNone/>
              <a:tabLst>
                <a:tab pos="1704975" algn="l"/>
              </a:tabLst>
            </a:pPr>
            <a:endParaRPr lang="fr-FR" b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fr-FR" b="1" baseline="0" dirty="0" smtClean="0"/>
              <a:t>MESSAGE</a:t>
            </a:r>
            <a:r>
              <a:rPr lang="fr-FR" baseline="0" dirty="0" smtClean="0"/>
              <a:t> :</a:t>
            </a:r>
          </a:p>
          <a:p>
            <a:r>
              <a:rPr lang="fr-FR" baseline="0" dirty="0" smtClean="0"/>
              <a:t>Les structures de gestion sont la clé de voûte de la démarche </a:t>
            </a:r>
            <a:r>
              <a:rPr lang="fr-FR" baseline="0" dirty="0" smtClean="0">
                <a:sym typeface="Wingdings" panose="05000000000000000000" pitchFamily="2" charset="2"/>
              </a:rPr>
              <a:t> </a:t>
            </a:r>
            <a:r>
              <a:rPr lang="fr-FR" baseline="0" dirty="0" smtClean="0"/>
              <a:t>double rôle de </a:t>
            </a:r>
            <a:r>
              <a:rPr lang="fr-FR" u="sng" baseline="0" dirty="0" smtClean="0"/>
              <a:t>gestion de projet</a:t>
            </a:r>
            <a:r>
              <a:rPr lang="fr-FR" baseline="0" dirty="0" smtClean="0"/>
              <a:t> et d’</a:t>
            </a:r>
            <a:r>
              <a:rPr lang="fr-FR" u="sng" baseline="0" dirty="0" smtClean="0"/>
              <a:t>animation</a:t>
            </a:r>
            <a:r>
              <a:rPr lang="fr-FR" baseline="0" dirty="0" smtClean="0"/>
              <a:t>. (MRS : </a:t>
            </a:r>
            <a:r>
              <a:rPr lang="fr-FR" baseline="0" dirty="0" err="1" smtClean="0"/>
              <a:t>co-portage</a:t>
            </a:r>
            <a:r>
              <a:rPr lang="fr-FR" baseline="0" dirty="0" smtClean="0"/>
              <a:t> avec l’Etat)</a:t>
            </a:r>
          </a:p>
          <a:p>
            <a:endParaRPr lang="fr-FR" dirty="0" smtClean="0"/>
          </a:p>
          <a:p>
            <a:r>
              <a:rPr lang="fr-FR" dirty="0" smtClean="0"/>
              <a:t>Démarche territorialisée </a:t>
            </a:r>
            <a:r>
              <a:rPr lang="fr-FR" dirty="0" smtClean="0">
                <a:sym typeface="Wingdings" panose="05000000000000000000" pitchFamily="2" charset="2"/>
              </a:rPr>
              <a:t> considère</a:t>
            </a:r>
            <a:r>
              <a:rPr lang="fr-FR" baseline="0" dirty="0" smtClean="0">
                <a:sym typeface="Wingdings" panose="05000000000000000000" pitchFamily="2" charset="2"/>
              </a:rPr>
              <a:t> les contextes propres à chaque territoire  </a:t>
            </a:r>
            <a:r>
              <a:rPr lang="fr-FR" dirty="0" smtClean="0">
                <a:sym typeface="Wingdings" panose="05000000000000000000" pitchFamily="2" charset="2"/>
              </a:rPr>
              <a:t>diapo suivante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81C50-0A65-471C-A92B-1EDD5354C75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332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Diapo</a:t>
            </a:r>
            <a:r>
              <a:rPr lang="fr-FR" dirty="0" smtClean="0"/>
              <a:t> : dynamique d’élaboration des PGRE</a:t>
            </a:r>
          </a:p>
          <a:p>
            <a:r>
              <a:rPr lang="fr-FR" dirty="0" smtClean="0"/>
              <a:t>Attention</a:t>
            </a:r>
            <a:r>
              <a:rPr lang="fr-FR" baseline="0" dirty="0" smtClean="0"/>
              <a:t> : </a:t>
            </a:r>
            <a:r>
              <a:rPr lang="fr-FR" dirty="0" smtClean="0"/>
              <a:t>à MTP</a:t>
            </a:r>
            <a:r>
              <a:rPr lang="fr-FR" baseline="0" dirty="0" smtClean="0"/>
              <a:t> on parle uniquement de mise en œuvre mais à MRS certains PGRE sont encore en phase d’élaboration.</a:t>
            </a:r>
            <a:endParaRPr lang="fr-FR" dirty="0" smtClean="0"/>
          </a:p>
          <a:p>
            <a:endParaRPr lang="fr-FR" dirty="0" smtClean="0"/>
          </a:p>
          <a:p>
            <a:r>
              <a:rPr lang="fr-FR" baseline="0" dirty="0" smtClean="0"/>
              <a:t>RM-Occitanie : </a:t>
            </a:r>
            <a:r>
              <a:rPr lang="fr-FR" dirty="0" smtClean="0"/>
              <a:t>14 PGRE</a:t>
            </a:r>
            <a:r>
              <a:rPr lang="fr-FR" baseline="0" dirty="0" smtClean="0"/>
              <a:t> élaborés entre 2015 et 2019 </a:t>
            </a:r>
            <a:r>
              <a:rPr lang="fr-FR" baseline="0" dirty="0" smtClean="0">
                <a:sym typeface="Wingdings" panose="05000000000000000000" pitchFamily="2" charset="2"/>
              </a:rPr>
              <a:t></a:t>
            </a:r>
            <a:r>
              <a:rPr lang="fr-FR" baseline="0" dirty="0" smtClean="0"/>
              <a:t> 11 </a:t>
            </a:r>
            <a:r>
              <a:rPr lang="fr-FR" baseline="0" dirty="0" err="1" smtClean="0"/>
              <a:t>MESup</a:t>
            </a:r>
            <a:r>
              <a:rPr lang="fr-FR" baseline="0" dirty="0" smtClean="0"/>
              <a:t> + 3 </a:t>
            </a:r>
            <a:r>
              <a:rPr lang="fr-FR" baseline="0" dirty="0" err="1" smtClean="0"/>
              <a:t>MESout</a:t>
            </a:r>
            <a:r>
              <a:rPr lang="fr-FR" baseline="0" dirty="0" smtClean="0"/>
              <a:t>, tous adoptés et en cours de mise en œuvre.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RM-PACA : 21 territoires déficitaires </a:t>
            </a:r>
            <a:r>
              <a:rPr lang="fr-FR" baseline="0" dirty="0" smtClean="0">
                <a:sym typeface="Wingdings" panose="05000000000000000000" pitchFamily="2" charset="2"/>
              </a:rPr>
              <a:t></a:t>
            </a:r>
            <a:r>
              <a:rPr lang="fr-FR" baseline="0" dirty="0" smtClean="0"/>
              <a:t>17 </a:t>
            </a:r>
            <a:r>
              <a:rPr lang="fr-FR" baseline="0" dirty="0" err="1" smtClean="0"/>
              <a:t>MESup</a:t>
            </a:r>
            <a:r>
              <a:rPr lang="fr-FR" baseline="0" dirty="0" smtClean="0"/>
              <a:t> + 2 </a:t>
            </a:r>
            <a:r>
              <a:rPr lang="fr-FR" baseline="0" dirty="0" err="1" smtClean="0"/>
              <a:t>MESout</a:t>
            </a:r>
            <a:r>
              <a:rPr lang="fr-FR" baseline="0" dirty="0" smtClean="0"/>
              <a:t> </a:t>
            </a:r>
            <a:r>
              <a:rPr lang="fr-FR" baseline="0" dirty="0" smtClean="0">
                <a:sym typeface="Wingdings" panose="05000000000000000000" pitchFamily="2" charset="2"/>
              </a:rPr>
              <a:t>:</a:t>
            </a:r>
            <a:r>
              <a:rPr lang="fr-FR" baseline="0" dirty="0" smtClean="0"/>
              <a:t> 19 adoptés (dont deux seront prochainement approuvés : Loup et Cagne). Reste 2 en cours d’élaboration (</a:t>
            </a:r>
            <a:r>
              <a:rPr lang="fr-FR" baseline="0" dirty="0" err="1" smtClean="0"/>
              <a:t>Bresque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Siagne</a:t>
            </a:r>
            <a:r>
              <a:rPr lang="fr-FR" baseline="0" dirty="0" smtClean="0"/>
              <a:t>, ce dernier étant bloqué).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endParaRPr lang="fr-FR" baseline="0" dirty="0" smtClean="0"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fr-FR" b="1" baseline="0" dirty="0" smtClean="0">
                <a:sym typeface="Wingdings" panose="05000000000000000000" pitchFamily="2" charset="2"/>
              </a:rPr>
              <a:t>MESSAGE</a:t>
            </a:r>
            <a:r>
              <a:rPr lang="fr-FR" baseline="0" dirty="0" smtClean="0">
                <a:sym typeface="Wingdings" panose="05000000000000000000" pitchFamily="2" charset="2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fr-FR" baseline="0" dirty="0" smtClean="0">
                <a:sym typeface="Wingdings" panose="05000000000000000000" pitchFamily="2" charset="2"/>
              </a:rPr>
              <a:t>Tous les territoires sont en ordre de marche (presque tous côté MRS).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fr-FR" baseline="0" dirty="0" smtClean="0">
                <a:sym typeface="Wingdings" panose="05000000000000000000" pitchFamily="2" charset="2"/>
              </a:rPr>
              <a:t>L’élaboration a été plus ou moins longue selon les territoires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temps de concertation est un temps qui a été valorisé en commençant de mettre en place des actions.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endParaRPr lang="fr-FR" baseline="0" dirty="0" smtClean="0"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fr-FR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RM-Occitanie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: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Castries-Sommières (seulement deux maîtres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d’ouvrage),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Aude (approbation rapide mais sans acter le partage de l’eau), Astien (plus long mais partage fin a été acté), Têt (très long, mais pendant la période de concertation on a avancé).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fr-F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RM-PACA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des PGRE adoptés dans le cadre de SAGE (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Gapeau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Lez, Haut Drac) certains assez rapide avec aide de l’Agence (affluents moyenne Durance), d’autres plus long lié à la concertation. Encore des territoires avec des PGRE à adopter/approuver (mais tous en cours d’élaboration). A noter : réflexion en cours pour des PTGE en Corse.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endParaRPr lang="fr-FR" baseline="0" dirty="0" smtClean="0"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fr-FR" b="1" baseline="0" dirty="0" smtClean="0">
                <a:sym typeface="Wingdings" panose="05000000000000000000" pitchFamily="2" charset="2"/>
              </a:rPr>
              <a:t>De l’élaboration à la mise en œuvre </a:t>
            </a:r>
            <a:r>
              <a:rPr lang="fr-FR" baseline="0" dirty="0" smtClean="0">
                <a:sym typeface="Wingdings" panose="05000000000000000000" pitchFamily="2" charset="2"/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fr-FR" baseline="0" dirty="0" smtClean="0">
                <a:sym typeface="Wingdings" panose="05000000000000000000" pitchFamily="2" charset="2"/>
              </a:rPr>
              <a:t>Adoption par l’instance de gouvernance (CLE, Comité de Rivière, Comité de pilotage  le territoire affirme son engagement dans ce grand chantier) entre 2015 et 2019 puis approbation par le Préfet.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fr-FR" baseline="0" dirty="0" smtClean="0">
                <a:sym typeface="Wingdings" panose="05000000000000000000" pitchFamily="2" charset="2"/>
              </a:rPr>
              <a:t>Les territoires n’ont pas attendu l’approbation par le Préfet pour engager les opérations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fr-FR" baseline="0" dirty="0" smtClean="0">
                <a:sym typeface="Wingdings" panose="05000000000000000000" pitchFamily="2" charset="2"/>
              </a:rPr>
              <a:t>Depuis 2015 la dynamique d’élaboration s’est progressivement transformée en une forte dynamique de mise en œuvre des programmes d’actions.</a:t>
            </a:r>
          </a:p>
          <a:p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Où en sommes-nous sur les territoires ?  diapo suivante.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81C50-0A65-471C-A92B-1EDD5354C75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822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Diapo</a:t>
            </a:r>
            <a:r>
              <a:rPr lang="fr-FR" dirty="0" smtClean="0"/>
              <a:t> : </a:t>
            </a: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volumes déclarés par les porteurs de projets déposés à l’Agence de l’eau</a:t>
            </a:r>
            <a:r>
              <a:rPr lang="fr-FR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 entre 2015 et 2020.</a:t>
            </a:r>
            <a:endParaRPr lang="fr-FR" dirty="0" smtClean="0"/>
          </a:p>
          <a:p>
            <a:r>
              <a:rPr lang="fr-FR" dirty="0" smtClean="0"/>
              <a:t>Pourquoi 2015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fin des EVP, début de</a:t>
            </a:r>
            <a:r>
              <a:rPr lang="fr-FR" baseline="0" dirty="0" smtClean="0"/>
              <a:t> la démarche PGRE</a:t>
            </a:r>
          </a:p>
          <a:p>
            <a:endParaRPr lang="fr-FR" baseline="0" dirty="0" smtClean="0">
              <a:sym typeface="Wingdings" panose="05000000000000000000" pitchFamily="2" charset="2"/>
            </a:endParaRPr>
          </a:p>
          <a:p>
            <a:r>
              <a:rPr lang="fr-FR" b="1" baseline="0" dirty="0" smtClean="0">
                <a:sym typeface="Wingdings" panose="05000000000000000000" pitchFamily="2" charset="2"/>
              </a:rPr>
              <a:t>MESSAGE</a:t>
            </a:r>
            <a:r>
              <a:rPr lang="fr-FR" baseline="0" dirty="0" smtClean="0">
                <a:sym typeface="Wingdings" panose="05000000000000000000" pitchFamily="2" charset="2"/>
              </a:rPr>
              <a:t> :</a:t>
            </a:r>
          </a:p>
          <a:p>
            <a:pPr marL="228600" indent="-228600">
              <a:buFont typeface="+mj-lt"/>
              <a:buAutoNum type="arabicPeriod"/>
            </a:pPr>
            <a:r>
              <a:rPr lang="fr-FR" baseline="0" dirty="0" smtClean="0">
                <a:sym typeface="Wingdings" panose="05000000000000000000" pitchFamily="2" charset="2"/>
              </a:rPr>
              <a:t>Près de 87 Mm3 d’économies annoncées, usage irrigation plus grand contributeur ;</a:t>
            </a:r>
          </a:p>
          <a:p>
            <a:pPr marL="228600" indent="-228600">
              <a:buFont typeface="+mj-lt"/>
              <a:buAutoNum type="arabicPeriod"/>
            </a:pPr>
            <a:r>
              <a:rPr lang="fr-FR" baseline="0" dirty="0" smtClean="0">
                <a:sym typeface="Wingdings" panose="05000000000000000000" pitchFamily="2" charset="2"/>
              </a:rPr>
              <a:t>Près de 17 Mm3 de substitutions annoncées, usage AEP plus grand contributeur ;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baseline="0" dirty="0" smtClean="0">
                <a:sym typeface="Wingdings" panose="05000000000000000000" pitchFamily="2" charset="2"/>
              </a:rPr>
              <a:t>on retrouve le sens de la politique dans les données : </a:t>
            </a:r>
            <a:r>
              <a:rPr lang="fr-FR" baseline="0" dirty="0" smtClean="0"/>
              <a:t>priorité aux économies d’eau et, lorsque cela ne suffit pas, projets de substitution ;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 smtClean="0"/>
              <a:t>en PACA :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volumes économisés ou substitués très importants </a:t>
            </a:r>
            <a:r>
              <a:rPr lang="fr-F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dehors des PGRE</a:t>
            </a:r>
            <a:r>
              <a:rPr lang="fr-FR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(contrats de canaux Durance, Vaucluse et Crau : territoires non déficitaires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24,2 Mm3 économisés hors PGRE 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chiffres absents dans ce graphique</a:t>
            </a:r>
            <a:endParaRPr lang="fr-FR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baseline="0" dirty="0" smtClean="0">
                <a:sym typeface="Wingdings" panose="05000000000000000000" pitchFamily="2" charset="2"/>
              </a:rPr>
              <a:t>en RM-Occitanie : Aqua </a:t>
            </a:r>
            <a:r>
              <a:rPr lang="fr-FR" baseline="0" dirty="0" err="1" smtClean="0">
                <a:sym typeface="Wingdings" panose="05000000000000000000" pitchFamily="2" charset="2"/>
              </a:rPr>
              <a:t>Domitia</a:t>
            </a:r>
            <a:r>
              <a:rPr lang="fr-FR" baseline="0" dirty="0" smtClean="0">
                <a:sym typeface="Wingdings" panose="05000000000000000000" pitchFamily="2" charset="2"/>
              </a:rPr>
              <a:t> a contribué aux solutions (financé par l’Agence à ce titre), mais très majoritairement développement (156 M€ de coût prévisionnel, 15 M€ d’aide Agence pour 4,5 Mm3 substitués) ;</a:t>
            </a:r>
          </a:p>
          <a:p>
            <a:pPr marL="228600" indent="-228600">
              <a:buFont typeface="+mj-lt"/>
              <a:buAutoNum type="arabicPeriod"/>
            </a:pPr>
            <a:endParaRPr lang="fr-FR" baseline="0" dirty="0" smtClean="0"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Nota : autres activités économiques intégrées à AEP : attention pas anecdotique (ex. tannerie a économisé 3 Mm3 !)</a:t>
            </a:r>
            <a:endParaRPr lang="fr-FR" baseline="0" dirty="0" smtClean="0"/>
          </a:p>
          <a:p>
            <a:pPr marL="0" indent="0">
              <a:buFont typeface="+mj-lt"/>
              <a:buNone/>
            </a:pPr>
            <a:endParaRPr lang="fr-FR" baseline="0" dirty="0" smtClean="0">
              <a:sym typeface="Wingdings" panose="05000000000000000000" pitchFamily="2" charset="2"/>
            </a:endParaRPr>
          </a:p>
          <a:p>
            <a:pPr marL="0" indent="0">
              <a:buFont typeface="+mj-lt"/>
              <a:buNone/>
            </a:pPr>
            <a:r>
              <a:rPr lang="fr-FR" b="1" baseline="0" dirty="0" smtClean="0">
                <a:sym typeface="Wingdings" panose="05000000000000000000" pitchFamily="2" charset="2"/>
              </a:rPr>
              <a:t>ATTENTION !</a:t>
            </a:r>
          </a:p>
          <a:p>
            <a:pPr marL="0" indent="0">
              <a:buFont typeface="+mj-lt"/>
              <a:buNone/>
            </a:pPr>
            <a:r>
              <a:rPr lang="fr-FR" baseline="0" dirty="0" smtClean="0">
                <a:sym typeface="Wingdings" panose="05000000000000000000" pitchFamily="2" charset="2"/>
              </a:rPr>
              <a:t>Si question sur volumes économisés/substitués supérieurs au déficit, éléments de réponse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déficit en net / économie en brut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déficit par nature sur mois en déficit / économie en volume annuel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déficit = les sous BV en déficit / économie = tout le BV. Or on a financé des économies sur des sous-BV à l'équilibre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distorsion entre économie et prélèvement : un m3 économisé n'est pas un m3 non prélevé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économie = déclaratif avec probable surestimation (lien au coût plafond)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81C50-0A65-471C-A92B-1EDD5354C75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82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Diapo</a:t>
            </a:r>
            <a:r>
              <a:rPr lang="fr-FR" dirty="0" smtClean="0"/>
              <a:t> : cumul des </a:t>
            </a: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coûts prévisionnels déclarés par les porteurs de projets financés par l’Agence de l’eau (hors </a:t>
            </a:r>
            <a:r>
              <a:rPr lang="fr-F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AquaDomitia</a:t>
            </a: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MESSAGE</a:t>
            </a:r>
            <a:r>
              <a:rPr lang="fr-FR" dirty="0" smtClean="0"/>
              <a:t> 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 smtClean="0"/>
              <a:t>Cette politique a</a:t>
            </a:r>
            <a:r>
              <a:rPr lang="fr-FR" baseline="0" dirty="0" smtClean="0"/>
              <a:t> un coût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 smtClean="0"/>
              <a:t>La politique GQ ne se résume pas qu’aux travaux </a:t>
            </a:r>
            <a:r>
              <a:rPr lang="fr-FR" dirty="0" smtClean="0">
                <a:sym typeface="Wingdings" panose="05000000000000000000" pitchFamily="2" charset="2"/>
              </a:rPr>
              <a:t> il y a les études, diagnostics, l’animation.</a:t>
            </a:r>
            <a:endParaRPr lang="fr-FR" dirty="0" smtClean="0"/>
          </a:p>
          <a:p>
            <a:pPr marL="228600" indent="-228600">
              <a:buFont typeface="+mj-lt"/>
              <a:buAutoNum type="arabicPeriod"/>
            </a:pPr>
            <a:r>
              <a:rPr lang="fr-FR" dirty="0" smtClean="0"/>
              <a:t>Tout le monde s’investit (maîtres d’ouvrages, les structures de gestion avec l’animation, </a:t>
            </a:r>
            <a:r>
              <a:rPr lang="fr-FR" dirty="0" err="1" smtClean="0"/>
              <a:t>co</a:t>
            </a:r>
            <a:r>
              <a:rPr lang="fr-FR" dirty="0" smtClean="0"/>
              <a:t>-financeurs, l’Agence)</a:t>
            </a:r>
          </a:p>
          <a:p>
            <a:pPr marL="228600" indent="-228600">
              <a:buFont typeface="+mj-lt"/>
              <a:buAutoNum type="arabicPeriod"/>
            </a:pPr>
            <a:r>
              <a:rPr lang="fr-FR" dirty="0" smtClean="0"/>
              <a:t>L’usage irrigation est plus contributeur en économies d’eau mais les opérations AEP sont plus coûteuses</a:t>
            </a:r>
          </a:p>
          <a:p>
            <a:pPr marL="0" indent="0">
              <a:buFont typeface="+mj-lt"/>
              <a:buNone/>
            </a:pPr>
            <a:endParaRPr lang="fr-FR" dirty="0" smtClean="0"/>
          </a:p>
          <a:p>
            <a:pPr marL="0" indent="0">
              <a:buFont typeface="+mj-lt"/>
              <a:buNone/>
            </a:pPr>
            <a:r>
              <a:rPr lang="fr-FR" dirty="0" smtClean="0"/>
              <a:t>Et maintenant ? </a:t>
            </a:r>
            <a:r>
              <a:rPr lang="fr-FR" dirty="0" smtClean="0">
                <a:sym typeface="Wingdings" panose="05000000000000000000" pitchFamily="2" charset="2"/>
              </a:rPr>
              <a:t> diapo suivante.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81C50-0A65-471C-A92B-1EDD5354C75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822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fr-FR" b="1" baseline="0" dirty="0" smtClean="0"/>
              <a:t>Diapo</a:t>
            </a:r>
            <a:r>
              <a:rPr lang="fr-FR" baseline="0" dirty="0" smtClean="0"/>
              <a:t> : question de l’articulation avec la suite de la démarche, avec le nouveau SDAGE.</a:t>
            </a:r>
          </a:p>
          <a:p>
            <a:pPr marL="0" indent="0">
              <a:lnSpc>
                <a:spcPct val="100000"/>
              </a:lnSpc>
              <a:buNone/>
              <a:tabLst>
                <a:tab pos="1704975" algn="l"/>
              </a:tabLst>
            </a:pPr>
            <a:endParaRPr lang="fr-FR" b="0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  <a:tabLst>
                <a:tab pos="1704975" algn="l"/>
              </a:tabLst>
            </a:pPr>
            <a:r>
              <a:rPr lang="fr-FR" b="1" dirty="0" smtClean="0">
                <a:sym typeface="Wingdings" panose="05000000000000000000" pitchFamily="2" charset="2"/>
              </a:rPr>
              <a:t>MESSAGES</a:t>
            </a:r>
            <a:r>
              <a:rPr lang="fr-FR" b="0" baseline="0" dirty="0" smtClean="0">
                <a:sym typeface="Wingdings" panose="05000000000000000000" pitchFamily="2" charset="2"/>
              </a:rPr>
              <a:t> :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04975" algn="l"/>
              </a:tabLst>
            </a:pPr>
            <a:r>
              <a:rPr lang="fr-FR" b="0" baseline="0" dirty="0" smtClean="0">
                <a:sym typeface="Wingdings" panose="05000000000000000000" pitchFamily="2" charset="2"/>
              </a:rPr>
              <a:t>les PGRE ont permis une prise de conscience collective : tout à commencé en 2008 sur la base de dires d’experts (contestés parfois)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04975" algn="l"/>
              </a:tabLst>
            </a:pPr>
            <a:r>
              <a:rPr lang="fr-FR" b="0" dirty="0" smtClean="0">
                <a:sym typeface="Wingdings" panose="05000000000000000000" pitchFamily="2" charset="2"/>
              </a:rPr>
              <a:t>les efforts sont incontestables… observe-t-on le fruit de ces efforts ?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04975" algn="l"/>
              </a:tabLst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retour d’expérience impératif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capitaliser le retour des expériences territoriales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fr-FR" b="0" dirty="0" smtClean="0"/>
              <a:t>capacité à démontrer la « validité » de ce qui est fait : transparence sur les succès autant que sur les difficultés </a:t>
            </a:r>
            <a:r>
              <a:rPr lang="fr-FR" b="0" dirty="0" smtClean="0">
                <a:sym typeface="Wingdings" panose="05000000000000000000" pitchFamily="2" charset="2"/>
              </a:rPr>
              <a:t> renvoyer à la séquence</a:t>
            </a:r>
            <a:r>
              <a:rPr lang="fr-FR" b="0" baseline="0" dirty="0" smtClean="0">
                <a:sym typeface="Wingdings" panose="05000000000000000000" pitchFamily="2" charset="2"/>
              </a:rPr>
              <a:t> de l’après-midi pour les retour d’expérience sur le suivi de la démarche (PGRE irrigation et PGRE AEP)</a:t>
            </a:r>
            <a:endParaRPr lang="fr-FR" b="0" dirty="0" smtClean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04975" algn="l"/>
              </a:tabLst>
            </a:pP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témoignage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acteurs qui regardent en arrière et constatent le pas de géant qui a été fait depuis le début de la démarche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04975" algn="l"/>
              </a:tabLst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ne sommes au bout mais il faut déjà penser à la suite et ne pas s’arrêter en si bon chemin. Bilan des PGRE sera un point d’étape (1</a:t>
            </a:r>
            <a:r>
              <a:rPr lang="fr-FR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marche vers les objectifs des EVP).</a:t>
            </a:r>
            <a:endParaRPr lang="fr-FR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04975" algn="l"/>
              </a:tabLst>
            </a:pPr>
            <a:r>
              <a:rPr lang="fr-FR" baseline="0" dirty="0" smtClean="0"/>
              <a:t>l</a:t>
            </a:r>
            <a:r>
              <a:rPr lang="fr-FR" dirty="0" smtClean="0"/>
              <a:t>’Agence se mobilise pour amorcer cette transition.</a:t>
            </a:r>
            <a:endParaRPr lang="fr-F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81C50-0A65-471C-A92B-1EDD5354C75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82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81C50-0A65-471C-A92B-1EDD5354C75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87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470025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2AC4DADA-518F-444A-9EE4-B3DAD4CE6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3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58842" y="6356350"/>
            <a:ext cx="940949" cy="365125"/>
          </a:xfrm>
          <a:prstGeom prst="rect">
            <a:avLst/>
          </a:prstGeom>
        </p:spPr>
        <p:txBody>
          <a:bodyPr/>
          <a:lstStyle/>
          <a:p>
            <a:fld id="{FB514507-4400-4364-9B96-FDF0D3CC0913}" type="datetime1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09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758842" y="6356350"/>
            <a:ext cx="940949" cy="365125"/>
          </a:xfrm>
          <a:prstGeom prst="rect">
            <a:avLst/>
          </a:prstGeom>
        </p:spPr>
        <p:txBody>
          <a:bodyPr/>
          <a:lstStyle/>
          <a:p>
            <a:fld id="{C7CDFD83-D22B-4B69-97C3-E7C36142662F}" type="datetime1">
              <a:rPr lang="fr-FR" smtClean="0"/>
              <a:t>28/06/2021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03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558588A-CAA6-3447-865E-C634D7E5A6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29396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58842" y="274638"/>
            <a:ext cx="7133637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Un constat alarmant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5696" y="6356350"/>
            <a:ext cx="4536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827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C6EE8-3889-44D4-AB89-DAAC5DBDCD3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187032"/>
            <a:ext cx="640722" cy="52845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 b="-1"/>
          <a:stretch/>
        </p:blipFill>
        <p:spPr>
          <a:xfrm>
            <a:off x="7235946" y="6187032"/>
            <a:ext cx="1856457" cy="6670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3" y="6079596"/>
            <a:ext cx="1691680" cy="74332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3" y="1412776"/>
            <a:ext cx="8784975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2587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D7413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7413B"/>
        </a:buClr>
        <a:buFont typeface="Wingdings" panose="05000000000000000000" pitchFamily="2" charset="2"/>
        <a:buChar char="l"/>
        <a:defRPr sz="2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D7413B"/>
        </a:buClr>
        <a:buFont typeface="Courier New" panose="02070309020205020404" pitchFamily="49" charset="0"/>
        <a:buChar char="o"/>
        <a:defRPr sz="2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D7413B"/>
        </a:buClr>
        <a:buFont typeface="Verdana" panose="020B0604030504040204" pitchFamily="34" charset="0"/>
        <a:buChar char="‒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72008" y="2751063"/>
            <a:ext cx="7772400" cy="2262113"/>
          </a:xfrm>
        </p:spPr>
        <p:txBody>
          <a:bodyPr>
            <a:noAutofit/>
          </a:bodyPr>
          <a:lstStyle/>
          <a:p>
            <a:r>
              <a:rPr lang="fr-FR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Où en sommes-nous</a:t>
            </a:r>
            <a:br>
              <a:rPr lang="fr-FR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les territoires ?</a:t>
            </a:r>
            <a:br>
              <a:rPr lang="fr-FR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600" dirty="0" smtClean="0">
                <a:solidFill>
                  <a:srgbClr val="800000"/>
                </a:solidFill>
              </a:rPr>
              <a:t>________________</a:t>
            </a:r>
            <a:br>
              <a:rPr lang="fr-FR" sz="1600" dirty="0" smtClean="0">
                <a:solidFill>
                  <a:srgbClr val="800000"/>
                </a:solidFill>
              </a:rPr>
            </a:br>
            <a:r>
              <a:rPr lang="fr-FR" sz="1100" dirty="0" smtClean="0">
                <a:solidFill>
                  <a:srgbClr val="800000"/>
                </a:solidFill>
              </a:rPr>
              <a:t/>
            </a:r>
            <a:br>
              <a:rPr lang="fr-FR" sz="1100" dirty="0" smtClean="0">
                <a:solidFill>
                  <a:srgbClr val="800000"/>
                </a:solidFill>
              </a:rPr>
            </a:br>
            <a:r>
              <a:rPr lang="fr-FR" sz="1400" dirty="0">
                <a:solidFill>
                  <a:srgbClr val="800000"/>
                </a:solidFill>
              </a:rPr>
              <a:t>Karine </a:t>
            </a:r>
            <a:r>
              <a:rPr lang="fr-FR" sz="1400" dirty="0" smtClean="0">
                <a:solidFill>
                  <a:srgbClr val="800000"/>
                </a:solidFill>
              </a:rPr>
              <a:t>BONACINA</a:t>
            </a:r>
            <a:r>
              <a:rPr lang="fr-FR" sz="1400" dirty="0" smtClean="0">
                <a:solidFill>
                  <a:srgbClr val="D7413B"/>
                </a:solidFill>
              </a:rPr>
              <a:t/>
            </a:r>
            <a:br>
              <a:rPr lang="fr-FR" sz="1400" dirty="0" smtClean="0">
                <a:solidFill>
                  <a:srgbClr val="D7413B"/>
                </a:solidFill>
              </a:rPr>
            </a:br>
            <a:r>
              <a:rPr lang="fr-FR" sz="1400" dirty="0">
                <a:solidFill>
                  <a:srgbClr val="800000"/>
                </a:solidFill>
              </a:rPr>
              <a:t>Directrice </a:t>
            </a:r>
            <a:r>
              <a:rPr lang="fr-FR" sz="1400" dirty="0" smtClean="0">
                <a:solidFill>
                  <a:srgbClr val="800000"/>
                </a:solidFill>
              </a:rPr>
              <a:t>de la Délégation de Montpellier</a:t>
            </a:r>
            <a:br>
              <a:rPr lang="fr-FR" sz="1400" dirty="0" smtClean="0">
                <a:solidFill>
                  <a:srgbClr val="800000"/>
                </a:solidFill>
              </a:rPr>
            </a:br>
            <a:r>
              <a:rPr lang="fr-FR" sz="1400" dirty="0" smtClean="0">
                <a:solidFill>
                  <a:srgbClr val="800000"/>
                </a:solidFill>
              </a:rPr>
              <a:t/>
            </a:r>
            <a:br>
              <a:rPr lang="fr-FR" sz="1400" dirty="0" smtClean="0">
                <a:solidFill>
                  <a:srgbClr val="800000"/>
                </a:solidFill>
              </a:rPr>
            </a:br>
            <a:r>
              <a:rPr lang="fr-FR" sz="1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Journée </a:t>
            </a:r>
            <a:r>
              <a:rPr lang="fr-FR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d’échanges </a:t>
            </a:r>
            <a:r>
              <a:rPr lang="fr-FR" sz="1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Partage </a:t>
            </a:r>
            <a:r>
              <a:rPr lang="fr-FR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 </a:t>
            </a:r>
            <a:r>
              <a:rPr lang="fr-FR" sz="1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l’eau</a:t>
            </a:r>
            <a:br>
              <a:rPr lang="fr-FR" sz="1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fr-FR" sz="1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mardi 29 </a:t>
            </a:r>
            <a:r>
              <a:rPr lang="fr-FR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juin </a:t>
            </a:r>
            <a:r>
              <a:rPr lang="fr-FR" sz="1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2021</a:t>
            </a:r>
            <a:endParaRPr lang="fr-FR" sz="1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68" y="1412776"/>
            <a:ext cx="627733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0851" y="188640"/>
            <a:ext cx="7133637" cy="706090"/>
          </a:xfrm>
        </p:spPr>
        <p:txBody>
          <a:bodyPr/>
          <a:lstStyle/>
          <a:p>
            <a:r>
              <a:rPr lang="fr-FR" dirty="0" smtClean="0"/>
              <a:t>Constat national, diagnostic local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3" y="1412777"/>
            <a:ext cx="4824535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  <a:tabLst>
                <a:tab pos="1704975" algn="l"/>
              </a:tabLst>
            </a:pPr>
            <a:r>
              <a:rPr lang="fr-FR" dirty="0" smtClean="0">
                <a:solidFill>
                  <a:srgbClr val="91BF2D"/>
                </a:solidFill>
                <a:sym typeface="Wingdings" panose="05000000000000000000" pitchFamily="2" charset="2"/>
              </a:rPr>
              <a:t>Constat national</a:t>
            </a:r>
            <a:endParaRPr lang="fr-FR" b="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  <a:tabLst>
                <a:tab pos="1704975" algn="l"/>
              </a:tabLst>
            </a:pPr>
            <a:r>
              <a:rPr lang="fr-FR" b="0" dirty="0">
                <a:sym typeface="Wingdings" panose="05000000000000000000" pitchFamily="2" charset="2"/>
              </a:rPr>
              <a:t>Recours aux </a:t>
            </a:r>
            <a:r>
              <a:rPr lang="fr-FR" b="0" dirty="0" smtClean="0">
                <a:sym typeface="Wingdings" panose="05000000000000000000" pitchFamily="2" charset="2"/>
              </a:rPr>
              <a:t>arrêtés </a:t>
            </a:r>
            <a:r>
              <a:rPr lang="fr-FR" b="0" dirty="0">
                <a:sym typeface="Wingdings" panose="05000000000000000000" pitchFamily="2" charset="2"/>
              </a:rPr>
              <a:t>sécheresse :</a:t>
            </a:r>
          </a:p>
          <a:p>
            <a:pPr>
              <a:lnSpc>
                <a:spcPct val="100000"/>
              </a:lnSpc>
              <a:buClr>
                <a:srgbClr val="8F2D26"/>
              </a:buClr>
              <a:tabLst>
                <a:tab pos="1704975" algn="l"/>
              </a:tabLst>
            </a:pPr>
            <a:r>
              <a:rPr lang="fr-FR" b="0" dirty="0">
                <a:sym typeface="Wingdings" panose="05000000000000000000" pitchFamily="2" charset="2"/>
              </a:rPr>
              <a:t>une gestion de crise contraignante pour les usagers (restriction d’usage)</a:t>
            </a:r>
          </a:p>
          <a:p>
            <a:pPr>
              <a:lnSpc>
                <a:spcPct val="100000"/>
              </a:lnSpc>
              <a:buClr>
                <a:srgbClr val="8F2D26"/>
              </a:buClr>
              <a:tabLst>
                <a:tab pos="1704975" algn="l"/>
              </a:tabLst>
            </a:pPr>
            <a:r>
              <a:rPr lang="fr-FR" b="0" dirty="0">
                <a:sym typeface="Wingdings" panose="05000000000000000000" pitchFamily="2" charset="2"/>
              </a:rPr>
              <a:t>un fonctionnement des milieux dégradé</a:t>
            </a:r>
          </a:p>
          <a:p>
            <a:pPr marL="0" indent="0">
              <a:lnSpc>
                <a:spcPct val="100000"/>
              </a:lnSpc>
              <a:buNone/>
              <a:tabLst>
                <a:tab pos="1704975" algn="l"/>
              </a:tabLst>
            </a:pPr>
            <a:endParaRPr lang="fr-FR" b="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  <a:tabLst>
                <a:tab pos="1704975" algn="l"/>
              </a:tabLst>
            </a:pPr>
            <a:r>
              <a:rPr lang="fr-FR" dirty="0">
                <a:solidFill>
                  <a:srgbClr val="91BF2D"/>
                </a:solidFill>
                <a:sym typeface="Wingdings" panose="05000000000000000000" pitchFamily="2" charset="2"/>
              </a:rPr>
              <a:t>Où </a:t>
            </a:r>
            <a:r>
              <a:rPr lang="fr-FR" dirty="0" smtClean="0">
                <a:solidFill>
                  <a:srgbClr val="91BF2D"/>
                </a:solidFill>
                <a:sym typeface="Wingdings" panose="05000000000000000000" pitchFamily="2" charset="2"/>
              </a:rPr>
              <a:t>cibler l’action ?</a:t>
            </a:r>
            <a:endParaRPr lang="fr-FR" b="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  <a:tabLst>
                <a:tab pos="1704975" algn="l"/>
              </a:tabLst>
            </a:pPr>
            <a:r>
              <a:rPr lang="fr-FR" b="0" dirty="0" smtClean="0">
                <a:sym typeface="Wingdings" panose="05000000000000000000" pitchFamily="2" charset="2"/>
              </a:rPr>
              <a:t>Analyse capitalisée</a:t>
            </a:r>
          </a:p>
          <a:p>
            <a:pPr marL="0" indent="0">
              <a:lnSpc>
                <a:spcPct val="100000"/>
              </a:lnSpc>
              <a:buNone/>
              <a:tabLst>
                <a:tab pos="1704975" algn="l"/>
              </a:tabLst>
            </a:pPr>
            <a:r>
              <a:rPr lang="fr-FR" b="0" dirty="0" smtClean="0">
                <a:sym typeface="Wingdings" panose="05000000000000000000" pitchFamily="2" charset="2"/>
              </a:rPr>
              <a:t>dans le SDAGE </a:t>
            </a:r>
          </a:p>
          <a:p>
            <a:pPr marL="0" indent="0">
              <a:lnSpc>
                <a:spcPct val="100000"/>
              </a:lnSpc>
              <a:buNone/>
              <a:tabLst>
                <a:tab pos="1704975" algn="l"/>
              </a:tabLst>
            </a:pPr>
            <a:endParaRPr lang="fr-FR" b="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  <a:tabLst>
                <a:tab pos="1704975" algn="l"/>
              </a:tabLst>
            </a:pPr>
            <a:r>
              <a:rPr lang="fr-FR" dirty="0" smtClean="0">
                <a:solidFill>
                  <a:srgbClr val="91BF2D"/>
                </a:solidFill>
                <a:sym typeface="Wingdings" panose="05000000000000000000" pitchFamily="2" charset="2"/>
              </a:rPr>
              <a:t>Engager des diagnostics</a:t>
            </a:r>
          </a:p>
          <a:p>
            <a:pPr marL="0" indent="0">
              <a:lnSpc>
                <a:spcPct val="100000"/>
              </a:lnSpc>
              <a:buNone/>
              <a:tabLst>
                <a:tab pos="1704975" algn="l"/>
              </a:tabLst>
            </a:pPr>
            <a:r>
              <a:rPr lang="fr-FR" dirty="0" smtClean="0">
                <a:solidFill>
                  <a:srgbClr val="91BF2D"/>
                </a:solidFill>
                <a:sym typeface="Wingdings" panose="05000000000000000000" pitchFamily="2" charset="2"/>
              </a:rPr>
              <a:t>locaux pour…</a:t>
            </a:r>
            <a:endParaRPr lang="fr-FR" b="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Clr>
                <a:srgbClr val="8F2D26"/>
              </a:buClr>
              <a:tabLst>
                <a:tab pos="1704975" algn="l"/>
              </a:tabLst>
            </a:pPr>
            <a:r>
              <a:rPr lang="fr-FR" b="0" dirty="0" smtClean="0">
                <a:sym typeface="Wingdings" panose="05000000000000000000" pitchFamily="2" charset="2"/>
              </a:rPr>
              <a:t>caractériser la</a:t>
            </a:r>
          </a:p>
          <a:p>
            <a:pPr marL="357188" indent="0">
              <a:lnSpc>
                <a:spcPct val="100000"/>
              </a:lnSpc>
              <a:buClr>
                <a:srgbClr val="8F2D26"/>
              </a:buClr>
              <a:buNone/>
              <a:tabLst>
                <a:tab pos="1704975" algn="l"/>
              </a:tabLst>
            </a:pPr>
            <a:r>
              <a:rPr lang="fr-FR" b="0" dirty="0" smtClean="0">
                <a:sym typeface="Wingdings" panose="05000000000000000000" pitchFamily="2" charset="2"/>
              </a:rPr>
              <a:t>ressource disponible</a:t>
            </a:r>
            <a:endParaRPr lang="fr-FR" b="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Clr>
                <a:srgbClr val="8F2D26"/>
              </a:buClr>
              <a:tabLst>
                <a:tab pos="1704975" algn="l"/>
              </a:tabLst>
            </a:pPr>
            <a:r>
              <a:rPr lang="fr-FR" b="0" dirty="0" smtClean="0">
                <a:sym typeface="Wingdings" panose="05000000000000000000" pitchFamily="2" charset="2"/>
              </a:rPr>
              <a:t>établir un état des</a:t>
            </a:r>
          </a:p>
          <a:p>
            <a:pPr marL="357188" indent="0">
              <a:lnSpc>
                <a:spcPct val="100000"/>
              </a:lnSpc>
              <a:buClr>
                <a:srgbClr val="8F2D26"/>
              </a:buClr>
              <a:buNone/>
              <a:tabLst>
                <a:tab pos="1704975" algn="l"/>
              </a:tabLst>
            </a:pPr>
            <a:r>
              <a:rPr lang="fr-FR" b="0" dirty="0" smtClean="0">
                <a:sym typeface="Wingdings" panose="05000000000000000000" pitchFamily="2" charset="2"/>
              </a:rPr>
              <a:t>lieux des usages</a:t>
            </a:r>
            <a:endParaRPr lang="fr-FR" b="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d’échanges  |  Partage de l’eau  |  mardi 29 juin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300192" y="6356350"/>
            <a:ext cx="827112" cy="365125"/>
          </a:xfrm>
        </p:spPr>
        <p:txBody>
          <a:bodyPr/>
          <a:lstStyle/>
          <a:p>
            <a:fld id="{5B7C6EE8-3889-44D4-AB89-DAAC5DBDCD3D}" type="slidenum">
              <a:rPr lang="fr-FR" smtClean="0"/>
              <a:t>2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2" y="4270706"/>
            <a:ext cx="2576815" cy="90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2" y="5330209"/>
            <a:ext cx="2586038" cy="90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9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6" y="1127971"/>
            <a:ext cx="8907970" cy="5730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0851" y="188640"/>
            <a:ext cx="7133637" cy="9361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Des Etudes Volumes Prélevables pour caractériser les déficits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3" y="1412777"/>
            <a:ext cx="8784975" cy="4680520"/>
          </a:xfrm>
        </p:spPr>
        <p:txBody>
          <a:bodyPr/>
          <a:lstStyle/>
          <a:p>
            <a:pPr marL="0" indent="0">
              <a:buNone/>
            </a:pPr>
            <a:r>
              <a:rPr lang="fr-FR" b="0" dirty="0" smtClean="0"/>
              <a:t> </a:t>
            </a:r>
            <a:endParaRPr lang="fr-FR" b="0" dirty="0"/>
          </a:p>
        </p:txBody>
      </p:sp>
      <p:sp>
        <p:nvSpPr>
          <p:cNvPr id="7" name="ZoneTexte 6"/>
          <p:cNvSpPr txBox="1"/>
          <p:nvPr/>
        </p:nvSpPr>
        <p:spPr>
          <a:xfrm>
            <a:off x="130932" y="1121025"/>
            <a:ext cx="21097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en </a:t>
            </a:r>
            <a:r>
              <a:rPr lang="fr-FR" sz="22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Occitanie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il manque…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81</a:t>
            </a: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Mm</a:t>
            </a:r>
            <a:r>
              <a:rPr lang="fr-FR" sz="2000" baseline="300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3</a:t>
            </a:r>
            <a:r>
              <a:rPr lang="fr-FR" sz="12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sur 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les ressources superficielles </a:t>
            </a:r>
            <a:r>
              <a:rPr lang="fr-FR" sz="12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pour 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satisfaire l’ensemble des usages </a:t>
            </a:r>
            <a:r>
              <a:rPr lang="fr-FR" sz="12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et préserver la 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vie biologique</a:t>
            </a:r>
            <a:r>
              <a:rPr lang="fr-FR" sz="12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3</a:t>
            </a:r>
            <a:r>
              <a:rPr lang="fr-FR" sz="12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Mm</a:t>
            </a:r>
            <a:r>
              <a:rPr lang="fr-FR" sz="2000" baseline="300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3</a:t>
            </a:r>
            <a:r>
              <a:rPr lang="fr-FR" sz="12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dans les</a:t>
            </a:r>
          </a:p>
          <a:p>
            <a:r>
              <a:rPr lang="fr-FR" sz="12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eaux souterraines 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pour équilibrer la balance entre </a:t>
            </a:r>
            <a:r>
              <a:rPr lang="fr-FR" sz="12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prélèvements</a:t>
            </a:r>
          </a:p>
          <a:p>
            <a:r>
              <a:rPr lang="fr-FR" sz="12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et réalimentations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020272" y="1127395"/>
            <a:ext cx="1993047" cy="221599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en </a:t>
            </a:r>
            <a:r>
              <a:rPr lang="fr-FR" sz="2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PACA :</a:t>
            </a:r>
          </a:p>
          <a:p>
            <a:pPr algn="r"/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32,5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Mm</a:t>
            </a:r>
            <a:r>
              <a:rPr lang="fr-FR" sz="2000" baseline="300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3</a:t>
            </a:r>
            <a:endParaRPr lang="fr-FR" sz="1200" dirty="0" smtClean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sur </a:t>
            </a:r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les </a:t>
            </a:r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ressources</a:t>
            </a:r>
          </a:p>
          <a:p>
            <a:pPr algn="r"/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superficielles</a:t>
            </a:r>
          </a:p>
          <a:p>
            <a:pPr algn="r"/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3</a:t>
            </a:r>
            <a:r>
              <a:rPr lang="fr-FR" sz="9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Mm</a:t>
            </a:r>
            <a:r>
              <a:rPr lang="fr-FR" sz="1200" baseline="300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3</a:t>
            </a:r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dans </a:t>
            </a:r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les</a:t>
            </a:r>
          </a:p>
          <a:p>
            <a:pPr algn="r"/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eaux </a:t>
            </a:r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souterraines</a:t>
            </a:r>
            <a:endParaRPr lang="fr-FR" sz="28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83768" y="1728178"/>
            <a:ext cx="3168352" cy="307777"/>
          </a:xfrm>
          <a:prstGeom prst="rect">
            <a:avLst/>
          </a:prstGeom>
          <a:solidFill>
            <a:srgbClr val="FFC000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année quinquennale sèche</a:t>
            </a:r>
            <a:endParaRPr lang="fr-FR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0851" y="188640"/>
            <a:ext cx="7313149" cy="706090"/>
          </a:xfrm>
        </p:spPr>
        <p:txBody>
          <a:bodyPr>
            <a:noAutofit/>
          </a:bodyPr>
          <a:lstStyle/>
          <a:p>
            <a:r>
              <a:rPr lang="fr-FR" sz="2800" dirty="0" smtClean="0"/>
              <a:t>Plan de Gestion de la Ressource en Eau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3" y="1412777"/>
            <a:ext cx="8784975" cy="4680520"/>
          </a:xfrm>
        </p:spPr>
        <p:txBody>
          <a:bodyPr>
            <a:normAutofit/>
          </a:bodyPr>
          <a:lstStyle/>
          <a:p>
            <a:pPr marL="1255713" indent="-1255713">
              <a:buNone/>
            </a:pPr>
            <a:r>
              <a:rPr lang="fr-FR" sz="1700" dirty="0">
                <a:solidFill>
                  <a:srgbClr val="800000"/>
                </a:solidFill>
              </a:rPr>
              <a:t>Finalité</a:t>
            </a:r>
            <a:r>
              <a:rPr lang="fr-FR" sz="1700" b="0" dirty="0">
                <a:solidFill>
                  <a:srgbClr val="800000"/>
                </a:solidFill>
              </a:rPr>
              <a:t> </a:t>
            </a:r>
            <a:r>
              <a:rPr lang="fr-FR" sz="1700" b="0" dirty="0"/>
              <a:t>: 	résorption des déséquilibres </a:t>
            </a:r>
            <a:r>
              <a:rPr lang="fr-FR" sz="1700" dirty="0" smtClean="0">
                <a:solidFill>
                  <a:srgbClr val="005C72"/>
                </a:solidFill>
              </a:rPr>
              <a:t>actuels</a:t>
            </a:r>
            <a:endParaRPr lang="fr-FR" sz="1700" b="0" dirty="0"/>
          </a:p>
          <a:p>
            <a:pPr marL="1255713" indent="-1255713">
              <a:buNone/>
            </a:pPr>
            <a:endParaRPr lang="fr-FR" sz="1000" b="0" dirty="0"/>
          </a:p>
          <a:p>
            <a:pPr marL="1255713" indent="-1255713">
              <a:buNone/>
            </a:pPr>
            <a:r>
              <a:rPr lang="fr-FR" sz="1700" dirty="0" smtClean="0">
                <a:solidFill>
                  <a:srgbClr val="800000"/>
                </a:solidFill>
              </a:rPr>
              <a:t>Objectif</a:t>
            </a:r>
            <a:r>
              <a:rPr lang="fr-FR" sz="1700" b="0" dirty="0" smtClean="0"/>
              <a:t> :	</a:t>
            </a:r>
            <a:r>
              <a:rPr lang="fr-FR" sz="1700" b="0" dirty="0"/>
              <a:t>mettre en place une </a:t>
            </a:r>
            <a:r>
              <a:rPr lang="fr-FR" sz="1700" dirty="0">
                <a:solidFill>
                  <a:srgbClr val="005C72"/>
                </a:solidFill>
              </a:rPr>
              <a:t>gestion structurellement </a:t>
            </a:r>
            <a:r>
              <a:rPr lang="fr-FR" sz="1700" dirty="0" smtClean="0">
                <a:solidFill>
                  <a:srgbClr val="005C72"/>
                </a:solidFill>
              </a:rPr>
              <a:t>équilibrée</a:t>
            </a:r>
          </a:p>
          <a:p>
            <a:pPr marL="1255713" indent="-1255713">
              <a:buNone/>
            </a:pPr>
            <a:r>
              <a:rPr lang="fr-FR" sz="1700" b="0" dirty="0">
                <a:solidFill>
                  <a:srgbClr val="005C72"/>
                </a:solidFill>
              </a:rPr>
              <a:t>	</a:t>
            </a:r>
            <a:r>
              <a:rPr lang="fr-FR" sz="1700" b="0" dirty="0" smtClean="0"/>
              <a:t>organiser </a:t>
            </a:r>
            <a:r>
              <a:rPr lang="fr-FR" sz="1700" b="0" dirty="0"/>
              <a:t>le </a:t>
            </a:r>
            <a:r>
              <a:rPr lang="fr-FR" sz="1700" dirty="0">
                <a:solidFill>
                  <a:srgbClr val="005C72"/>
                </a:solidFill>
              </a:rPr>
              <a:t>partage de l’eau</a:t>
            </a:r>
          </a:p>
          <a:p>
            <a:pPr marL="1588" indent="-1588">
              <a:buNone/>
              <a:tabLst>
                <a:tab pos="1254125" algn="l"/>
              </a:tabLst>
            </a:pPr>
            <a:r>
              <a:rPr lang="fr-FR" sz="1000" b="0" dirty="0"/>
              <a:t>	</a:t>
            </a:r>
          </a:p>
          <a:p>
            <a:pPr marL="0" indent="0">
              <a:buNone/>
              <a:tabLst>
                <a:tab pos="1255713" algn="l"/>
              </a:tabLst>
            </a:pPr>
            <a:r>
              <a:rPr lang="fr-FR" sz="1700" dirty="0">
                <a:solidFill>
                  <a:srgbClr val="800000"/>
                </a:solidFill>
              </a:rPr>
              <a:t>Moyens</a:t>
            </a:r>
            <a:r>
              <a:rPr lang="fr-FR" sz="1700" b="0" dirty="0"/>
              <a:t> :	agir </a:t>
            </a:r>
            <a:r>
              <a:rPr lang="fr-FR" sz="1700" b="0" u="sng" dirty="0"/>
              <a:t>prioritairement</a:t>
            </a:r>
            <a:r>
              <a:rPr lang="fr-FR" sz="1700" b="0" dirty="0"/>
              <a:t> sur la demande </a:t>
            </a:r>
            <a:r>
              <a:rPr lang="fr-FR" sz="1700" dirty="0">
                <a:latin typeface="Arial"/>
                <a:cs typeface="Arial"/>
              </a:rPr>
              <a:t>→</a:t>
            </a:r>
            <a:r>
              <a:rPr lang="fr-FR" sz="1700" dirty="0">
                <a:solidFill>
                  <a:srgbClr val="E6007D"/>
                </a:solidFill>
                <a:latin typeface="Arial"/>
                <a:cs typeface="Arial"/>
              </a:rPr>
              <a:t> </a:t>
            </a:r>
            <a:r>
              <a:rPr lang="fr-FR" sz="1700" dirty="0">
                <a:solidFill>
                  <a:srgbClr val="005C72"/>
                </a:solidFill>
              </a:rPr>
              <a:t>économies d’eau</a:t>
            </a:r>
          </a:p>
          <a:p>
            <a:pPr marL="0" indent="0">
              <a:buNone/>
              <a:tabLst>
                <a:tab pos="1255713" algn="l"/>
              </a:tabLst>
            </a:pPr>
            <a:r>
              <a:rPr lang="fr-FR" sz="1700" b="0" dirty="0"/>
              <a:t>	agir </a:t>
            </a:r>
            <a:r>
              <a:rPr lang="fr-FR" sz="1700" b="0" u="sng" dirty="0"/>
              <a:t>si nécessaire</a:t>
            </a:r>
            <a:r>
              <a:rPr lang="fr-FR" sz="1700" b="0" dirty="0"/>
              <a:t> sur l’offre </a:t>
            </a:r>
            <a:r>
              <a:rPr lang="fr-FR" sz="1700" dirty="0">
                <a:latin typeface="Arial"/>
                <a:cs typeface="Arial"/>
              </a:rPr>
              <a:t>→</a:t>
            </a:r>
            <a:r>
              <a:rPr lang="fr-FR" sz="1700" dirty="0">
                <a:solidFill>
                  <a:srgbClr val="E6007D"/>
                </a:solidFill>
                <a:latin typeface="Arial"/>
                <a:cs typeface="Arial"/>
              </a:rPr>
              <a:t> </a:t>
            </a:r>
            <a:r>
              <a:rPr lang="fr-FR" sz="1700" dirty="0">
                <a:solidFill>
                  <a:srgbClr val="005C72"/>
                </a:solidFill>
              </a:rPr>
              <a:t>substitution </a:t>
            </a:r>
            <a:r>
              <a:rPr lang="fr-FR" sz="1700" b="0" dirty="0">
                <a:solidFill>
                  <a:srgbClr val="005C72"/>
                </a:solidFill>
              </a:rPr>
              <a:t>(stockage, transfert)</a:t>
            </a:r>
          </a:p>
          <a:p>
            <a:pPr marL="0" indent="0">
              <a:buNone/>
              <a:tabLst>
                <a:tab pos="1255713" algn="l"/>
              </a:tabLst>
            </a:pPr>
            <a:endParaRPr lang="fr-FR" sz="1700" b="0" dirty="0"/>
          </a:p>
          <a:p>
            <a:pPr marL="0" indent="0">
              <a:buNone/>
              <a:tabLst>
                <a:tab pos="1255713" algn="l"/>
              </a:tabLst>
            </a:pPr>
            <a:r>
              <a:rPr lang="fr-FR" b="0" dirty="0"/>
              <a:t>PGRE = projet de </a:t>
            </a:r>
            <a:r>
              <a:rPr lang="fr-FR" b="0" dirty="0" smtClean="0"/>
              <a:t>territoire		       …avec </a:t>
            </a:r>
            <a:r>
              <a:rPr lang="fr-FR" b="0" dirty="0"/>
              <a:t>un volet </a:t>
            </a:r>
            <a:r>
              <a:rPr lang="fr-FR" dirty="0" smtClean="0">
                <a:solidFill>
                  <a:srgbClr val="83D0F5"/>
                </a:solidFill>
              </a:rPr>
              <a:t>opérationnel</a:t>
            </a:r>
            <a:endParaRPr lang="fr-FR" b="0" dirty="0"/>
          </a:p>
          <a:p>
            <a:pPr marL="0" indent="0">
              <a:buNone/>
              <a:tabLst>
                <a:tab pos="1255713" algn="l"/>
              </a:tabLst>
            </a:pPr>
            <a:endParaRPr lang="fr-FR" b="0" dirty="0"/>
          </a:p>
          <a:p>
            <a:pPr marL="0" indent="0">
              <a:buNone/>
              <a:tabLst>
                <a:tab pos="1255713" algn="l"/>
              </a:tabLst>
            </a:pPr>
            <a:endParaRPr lang="fr-FR" b="0" dirty="0"/>
          </a:p>
          <a:p>
            <a:pPr marL="0" indent="0">
              <a:buNone/>
              <a:tabLst>
                <a:tab pos="1255713" algn="l"/>
              </a:tabLst>
            </a:pPr>
            <a:r>
              <a:rPr lang="fr-FR" b="0" dirty="0"/>
              <a:t>				</a:t>
            </a:r>
            <a:endParaRPr lang="fr-FR" sz="1700" b="0" dirty="0"/>
          </a:p>
          <a:p>
            <a:pPr marL="0" indent="0">
              <a:buNone/>
              <a:tabLst>
                <a:tab pos="1255713" algn="l"/>
              </a:tabLst>
            </a:pPr>
            <a:endParaRPr lang="fr-FR" sz="1700" b="0" dirty="0"/>
          </a:p>
          <a:p>
            <a:pPr marL="0" indent="0">
              <a:buNone/>
              <a:tabLst>
                <a:tab pos="1255713" algn="l"/>
              </a:tabLst>
            </a:pPr>
            <a:endParaRPr lang="fr-FR" sz="1700" b="0" dirty="0"/>
          </a:p>
          <a:p>
            <a:pPr marL="0" indent="0">
              <a:buNone/>
            </a:pPr>
            <a:endParaRPr lang="fr-FR" sz="1700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d’échanges  |  Partage de l’eau  |  mardi 29 juin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300192" y="6356350"/>
            <a:ext cx="827112" cy="365125"/>
          </a:xfrm>
        </p:spPr>
        <p:txBody>
          <a:bodyPr/>
          <a:lstStyle/>
          <a:p>
            <a:fld id="{5B7C6EE8-3889-44D4-AB89-DAAC5DBDCD3D}" type="slidenum">
              <a:rPr lang="fr-FR" smtClean="0"/>
              <a:t>4</a:t>
            </a:fld>
            <a:endParaRPr lang="fr-FR" dirty="0"/>
          </a:p>
        </p:txBody>
      </p:sp>
      <p:pic>
        <p:nvPicPr>
          <p:cNvPr id="7" name="Picture 6" descr="https://thypix.com/wp-content/uploads/2020/04/white-arrow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9932" flipV="1">
            <a:off x="7659014" y="2503268"/>
            <a:ext cx="991196" cy="52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 rot="20034972">
            <a:off x="8280987" y="1973621"/>
            <a:ext cx="928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D7413B"/>
                </a:solidFill>
                <a:latin typeface="Segoe Print" panose="02000600000000000000" pitchFamily="2" charset="0"/>
              </a:rPr>
              <a:t>actions sans regret</a:t>
            </a:r>
            <a:endParaRPr lang="fr-FR" sz="1600" b="1" dirty="0">
              <a:solidFill>
                <a:srgbClr val="D7413B"/>
              </a:solidFill>
              <a:latin typeface="Segoe Print" panose="02000600000000000000" pitchFamily="2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3491880" y="3654393"/>
            <a:ext cx="1579691" cy="615553"/>
            <a:chOff x="3491880" y="3654393"/>
            <a:chExt cx="1579691" cy="615553"/>
          </a:xfrm>
        </p:grpSpPr>
        <p:sp>
          <p:nvSpPr>
            <p:cNvPr id="9" name="ZoneTexte 8"/>
            <p:cNvSpPr txBox="1"/>
            <p:nvPr/>
          </p:nvSpPr>
          <p:spPr>
            <a:xfrm>
              <a:off x="3491880" y="3654393"/>
              <a:ext cx="15796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fr-FR" sz="1700" b="1" dirty="0" smtClean="0">
                  <a:solidFill>
                    <a:srgbClr val="EB297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concerté</a:t>
              </a:r>
            </a:p>
            <a:p>
              <a:pPr>
                <a:tabLst>
                  <a:tab pos="1255713" algn="l"/>
                </a:tabLst>
              </a:pPr>
              <a:r>
                <a:rPr lang="fr-FR" sz="1700" b="1" dirty="0" smtClean="0">
                  <a:solidFill>
                    <a:srgbClr val="91BF2D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partenarial</a:t>
              </a:r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3513364" y="3763484"/>
              <a:ext cx="0" cy="459271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>
            <a:off x="7299272" y="4797152"/>
            <a:ext cx="1710679" cy="1117004"/>
            <a:chOff x="140525" y="4732775"/>
            <a:chExt cx="1710679" cy="1117004"/>
          </a:xfrm>
        </p:grpSpPr>
        <p:sp>
          <p:nvSpPr>
            <p:cNvPr id="11" name="ZoneTexte 10"/>
            <p:cNvSpPr txBox="1"/>
            <p:nvPr/>
          </p:nvSpPr>
          <p:spPr>
            <a:xfrm>
              <a:off x="152400" y="4772561"/>
              <a:ext cx="16988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7950" indent="-107950">
                <a:lnSpc>
                  <a:spcPct val="100000"/>
                </a:lnSpc>
                <a:buClr>
                  <a:srgbClr val="800000"/>
                </a:buClr>
                <a:buSzPct val="100000"/>
                <a:buFont typeface="Arial" panose="020B0604020202020204" pitchFamily="34" charset="0"/>
                <a:buChar char="•"/>
                <a:tabLst>
                  <a:tab pos="1255713" algn="l"/>
                </a:tabLst>
              </a:pPr>
              <a:r>
                <a:rPr lang="fr-FR" sz="16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Gouvernance</a:t>
              </a:r>
            </a:p>
            <a:p>
              <a:pPr marL="107950" indent="-107950">
                <a:lnSpc>
                  <a:spcPct val="100000"/>
                </a:lnSpc>
                <a:buClr>
                  <a:srgbClr val="800000"/>
                </a:buClr>
                <a:buSzPct val="100000"/>
                <a:buFont typeface="Arial" panose="020B0604020202020204" pitchFamily="34" charset="0"/>
                <a:buChar char="•"/>
                <a:tabLst>
                  <a:tab pos="1255713" algn="l"/>
                </a:tabLst>
              </a:pPr>
              <a:r>
                <a:rPr lang="fr-FR" sz="16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Animation</a:t>
              </a:r>
              <a:endParaRPr lang="fr-FR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107950" indent="-107950">
                <a:lnSpc>
                  <a:spcPct val="100000"/>
                </a:lnSpc>
                <a:buClr>
                  <a:srgbClr val="800000"/>
                </a:buClr>
                <a:buSzPct val="100000"/>
                <a:buFont typeface="Arial" panose="020B0604020202020204" pitchFamily="34" charset="0"/>
                <a:buChar char="•"/>
                <a:tabLst>
                  <a:tab pos="1255713" algn="l"/>
                </a:tabLst>
              </a:pPr>
              <a:r>
                <a:rPr lang="fr-FR" sz="16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Connaissance</a:t>
              </a:r>
            </a:p>
            <a:p>
              <a:pPr marL="107950" indent="-107950">
                <a:lnSpc>
                  <a:spcPct val="100000"/>
                </a:lnSpc>
                <a:buClr>
                  <a:srgbClr val="800000"/>
                </a:buClr>
                <a:buSzPct val="100000"/>
                <a:buFont typeface="Arial" panose="020B0604020202020204" pitchFamily="34" charset="0"/>
                <a:buChar char="•"/>
                <a:tabLst>
                  <a:tab pos="1255713" algn="l"/>
                </a:tabLst>
              </a:pPr>
              <a:r>
                <a:rPr lang="fr-FR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T</a:t>
              </a:r>
              <a:r>
                <a:rPr lang="fr-FR" sz="16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ravaux</a:t>
              </a:r>
              <a:endParaRPr lang="fr-FR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140525" y="4732775"/>
              <a:ext cx="11877" cy="1049075"/>
            </a:xfrm>
            <a:prstGeom prst="line">
              <a:avLst/>
            </a:prstGeom>
            <a:ln w="76200">
              <a:solidFill>
                <a:srgbClr val="83D0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H="1">
              <a:off x="152402" y="4772561"/>
              <a:ext cx="1434053" cy="0"/>
            </a:xfrm>
            <a:prstGeom prst="line">
              <a:avLst/>
            </a:prstGeom>
            <a:ln w="76200">
              <a:solidFill>
                <a:srgbClr val="83D0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3263831" y="5409114"/>
            <a:ext cx="3108369" cy="620400"/>
            <a:chOff x="6444640" y="5322850"/>
            <a:chExt cx="3108369" cy="620400"/>
          </a:xfrm>
        </p:grpSpPr>
        <p:sp>
          <p:nvSpPr>
            <p:cNvPr id="12" name="ZoneTexte 11"/>
            <p:cNvSpPr txBox="1"/>
            <p:nvPr/>
          </p:nvSpPr>
          <p:spPr>
            <a:xfrm>
              <a:off x="6444640" y="5358475"/>
              <a:ext cx="31083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fr-FR" sz="16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des partenaires techniques et financiers mobilisés</a:t>
              </a:r>
            </a:p>
          </p:txBody>
        </p:sp>
        <p:cxnSp>
          <p:nvCxnSpPr>
            <p:cNvPr id="13" name="Connecteur droit 12"/>
            <p:cNvCxnSpPr/>
            <p:nvPr/>
          </p:nvCxnSpPr>
          <p:spPr>
            <a:xfrm>
              <a:off x="6455529" y="5322850"/>
              <a:ext cx="0" cy="578209"/>
            </a:xfrm>
            <a:prstGeom prst="line">
              <a:avLst/>
            </a:prstGeom>
            <a:ln w="76200">
              <a:solidFill>
                <a:srgbClr val="91BF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479279" y="5358475"/>
              <a:ext cx="1490849" cy="0"/>
            </a:xfrm>
            <a:prstGeom prst="line">
              <a:avLst/>
            </a:prstGeom>
            <a:ln w="76200">
              <a:solidFill>
                <a:srgbClr val="91BF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 descr="https://thypix.com/wp-content/uploads/2020/04/white-arrow-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7312">
            <a:off x="7902207" y="4132726"/>
            <a:ext cx="422784" cy="48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e 19"/>
          <p:cNvGrpSpPr/>
          <p:nvPr/>
        </p:nvGrpSpPr>
        <p:grpSpPr>
          <a:xfrm>
            <a:off x="1353942" y="4442481"/>
            <a:ext cx="3290066" cy="642703"/>
            <a:chOff x="5734934" y="3403291"/>
            <a:chExt cx="3290066" cy="642703"/>
          </a:xfrm>
        </p:grpSpPr>
        <p:sp>
          <p:nvSpPr>
            <p:cNvPr id="24" name="ZoneTexte 23"/>
            <p:cNvSpPr txBox="1"/>
            <p:nvPr/>
          </p:nvSpPr>
          <p:spPr>
            <a:xfrm>
              <a:off x="5747878" y="3461219"/>
              <a:ext cx="3277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fr-FR" sz="16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sous l’égide d’une instance de gouvernance locale</a:t>
              </a:r>
              <a:endParaRPr lang="fr-FR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5734934" y="3403291"/>
              <a:ext cx="0" cy="620401"/>
            </a:xfrm>
            <a:prstGeom prst="line">
              <a:avLst/>
            </a:prstGeom>
            <a:ln w="76200">
              <a:solidFill>
                <a:srgbClr val="EB29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5747878" y="3449643"/>
              <a:ext cx="1490849" cy="0"/>
            </a:xfrm>
            <a:prstGeom prst="line">
              <a:avLst/>
            </a:prstGeom>
            <a:ln w="76200">
              <a:solidFill>
                <a:srgbClr val="EB29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403920" y="5301208"/>
            <a:ext cx="2727920" cy="866622"/>
            <a:chOff x="6444640" y="5322850"/>
            <a:chExt cx="2727920" cy="866622"/>
          </a:xfrm>
        </p:grpSpPr>
        <p:sp>
          <p:nvSpPr>
            <p:cNvPr id="28" name="ZoneTexte 27"/>
            <p:cNvSpPr txBox="1"/>
            <p:nvPr/>
          </p:nvSpPr>
          <p:spPr>
            <a:xfrm>
              <a:off x="6444640" y="5358475"/>
              <a:ext cx="2727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255713" algn="l"/>
                </a:tabLst>
              </a:pPr>
              <a:r>
                <a:rPr lang="fr-FR" sz="16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volet réglementaire qui entérine le partage de la ressource</a:t>
              </a:r>
            </a:p>
          </p:txBody>
        </p:sp>
        <p:cxnSp>
          <p:nvCxnSpPr>
            <p:cNvPr id="29" name="Connecteur droit 28"/>
            <p:cNvCxnSpPr/>
            <p:nvPr/>
          </p:nvCxnSpPr>
          <p:spPr>
            <a:xfrm>
              <a:off x="6447407" y="5322850"/>
              <a:ext cx="0" cy="795467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6479279" y="5358475"/>
              <a:ext cx="1490849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9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0851" y="188640"/>
            <a:ext cx="7133637" cy="792088"/>
          </a:xfrm>
        </p:spPr>
        <p:txBody>
          <a:bodyPr>
            <a:normAutofit/>
          </a:bodyPr>
          <a:lstStyle/>
          <a:p>
            <a:r>
              <a:rPr lang="fr-FR" dirty="0" smtClean="0"/>
              <a:t>Une dynamique bien engagée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d’échanges  |  Partage de l’eau  |  mardi 29 juin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300192" y="6356350"/>
            <a:ext cx="827112" cy="365125"/>
          </a:xfrm>
        </p:spPr>
        <p:txBody>
          <a:bodyPr/>
          <a:lstStyle/>
          <a:p>
            <a:fld id="{5B7C6EE8-3889-44D4-AB89-DAAC5DBDCD3D}" type="slidenum">
              <a:rPr lang="fr-FR" smtClean="0"/>
              <a:t>5</a:t>
            </a:fld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8661" r="1098" b="1945"/>
          <a:stretch/>
        </p:blipFill>
        <p:spPr bwMode="auto">
          <a:xfrm>
            <a:off x="156834" y="1083800"/>
            <a:ext cx="8780358" cy="5644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6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9" y="188640"/>
            <a:ext cx="7380312" cy="792088"/>
          </a:xfrm>
        </p:spPr>
        <p:txBody>
          <a:bodyPr>
            <a:normAutofit fontScale="90000"/>
          </a:bodyPr>
          <a:lstStyle/>
          <a:p>
            <a:r>
              <a:rPr lang="fr-FR" sz="3100" dirty="0" smtClean="0"/>
              <a:t>2015-2020 : </a:t>
            </a:r>
            <a:r>
              <a:rPr lang="fr-FR" dirty="0" smtClean="0"/>
              <a:t>des réalisations concrètes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3" y="1412777"/>
            <a:ext cx="8784975" cy="4680520"/>
          </a:xfrm>
        </p:spPr>
        <p:txBody>
          <a:bodyPr/>
          <a:lstStyle/>
          <a:p>
            <a:pPr marL="0" indent="0">
              <a:buNone/>
            </a:pPr>
            <a:r>
              <a:rPr lang="fr-FR" b="0" dirty="0" smtClean="0"/>
              <a:t> </a:t>
            </a: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d’échanges  |  Partage de l’eau  |  mardi 29 juin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300192" y="6356350"/>
            <a:ext cx="827112" cy="365125"/>
          </a:xfrm>
        </p:spPr>
        <p:txBody>
          <a:bodyPr/>
          <a:lstStyle/>
          <a:p>
            <a:fld id="{5B7C6EE8-3889-44D4-AB89-DAAC5DBDCD3D}" type="slidenum">
              <a:rPr lang="fr-FR" smtClean="0"/>
              <a:t>6</a:t>
            </a:fld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512168" y="3861048"/>
            <a:ext cx="709228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868144" y="1052736"/>
            <a:ext cx="0" cy="518457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1956850" cy="1974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700472"/>
            <a:ext cx="1961285" cy="1939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7072"/>
            <a:ext cx="1961285" cy="203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608428" y="1050852"/>
            <a:ext cx="1584176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/>
                </a:solidFill>
              </a:rPr>
              <a:t>Occitanie</a:t>
            </a:r>
            <a:endParaRPr lang="fr-FR" sz="2400" b="1" dirty="0">
              <a:solidFill>
                <a:schemeClr val="accent5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558537" y="1050853"/>
            <a:ext cx="1584176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2"/>
                </a:solidFill>
              </a:rPr>
              <a:t>PACA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 rot="16200000">
            <a:off x="1625912" y="2193354"/>
            <a:ext cx="1769712" cy="95410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</a:rPr>
              <a:t>Economies</a:t>
            </a:r>
          </a:p>
          <a:p>
            <a:pPr algn="ctr"/>
            <a:r>
              <a:rPr lang="fr-FR" sz="1600" dirty="0" smtClean="0">
                <a:solidFill>
                  <a:srgbClr val="7030A0"/>
                </a:solidFill>
              </a:rPr>
              <a:t>volumes engagés en millions de m3</a:t>
            </a:r>
            <a:endParaRPr lang="fr-FR" sz="1600" dirty="0">
              <a:solidFill>
                <a:srgbClr val="7030A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 rot="16200000">
            <a:off x="1538662" y="4616160"/>
            <a:ext cx="1944216" cy="95410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AA72D4"/>
                </a:solidFill>
              </a:rPr>
              <a:t>Substitutions</a:t>
            </a:r>
          </a:p>
          <a:p>
            <a:pPr algn="ctr"/>
            <a:r>
              <a:rPr lang="fr-FR" sz="1600" dirty="0" smtClean="0">
                <a:solidFill>
                  <a:srgbClr val="AA72D4"/>
                </a:solidFill>
              </a:rPr>
              <a:t>volumes </a:t>
            </a:r>
            <a:r>
              <a:rPr lang="fr-FR" sz="1600" dirty="0">
                <a:solidFill>
                  <a:srgbClr val="AA72D4"/>
                </a:solidFill>
              </a:rPr>
              <a:t>engagés en millions de </a:t>
            </a:r>
            <a:r>
              <a:rPr lang="fr-FR" sz="1600" dirty="0" smtClean="0">
                <a:solidFill>
                  <a:srgbClr val="AA72D4"/>
                </a:solidFill>
              </a:rPr>
              <a:t>m3</a:t>
            </a:r>
            <a:endParaRPr lang="fr-FR" sz="1600" dirty="0">
              <a:solidFill>
                <a:srgbClr val="AA72D4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0" y="1340768"/>
            <a:ext cx="1512168" cy="288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rgbClr val="92D05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600" b="1" dirty="0">
                <a:solidFill>
                  <a:srgbClr val="3A5917"/>
                </a:solidFill>
              </a:rPr>
              <a:t>usage irrigation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280" y="1700808"/>
            <a:ext cx="1512167" cy="288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rgbClr val="92D05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fr-FR" sz="1600" b="1" dirty="0">
                <a:solidFill>
                  <a:srgbClr val="003E54"/>
                </a:solidFill>
              </a:rPr>
              <a:t>usage </a:t>
            </a:r>
            <a:r>
              <a:rPr lang="fr-FR" sz="1600" b="1" dirty="0" smtClean="0">
                <a:solidFill>
                  <a:srgbClr val="003E54"/>
                </a:solidFill>
              </a:rPr>
              <a:t>AEP</a:t>
            </a:r>
            <a:endParaRPr lang="fr-FR" sz="1600" b="1" dirty="0">
              <a:solidFill>
                <a:srgbClr val="003E54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07504" y="256490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87</a:t>
            </a:r>
            <a:r>
              <a:rPr lang="fr-FR" sz="32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4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Mm</a:t>
            </a:r>
            <a:r>
              <a:rPr lang="fr-FR" sz="2400" baseline="30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3</a:t>
            </a:r>
            <a:endParaRPr lang="fr-FR" sz="3200" baseline="30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07504" y="4326195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AA72D4"/>
                </a:solidFill>
                <a:latin typeface="Arial Rounded MT Bold" panose="020F0704030504030204" pitchFamily="34" charset="0"/>
              </a:rPr>
              <a:t>17</a:t>
            </a:r>
            <a:r>
              <a:rPr lang="fr-FR" sz="3600" dirty="0" smtClean="0">
                <a:solidFill>
                  <a:srgbClr val="AA72D4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400" dirty="0" smtClean="0">
                <a:solidFill>
                  <a:srgbClr val="AA72D4"/>
                </a:solidFill>
                <a:latin typeface="Arial Rounded MT Bold" panose="020F0704030504030204" pitchFamily="34" charset="0"/>
              </a:rPr>
              <a:t>Mm</a:t>
            </a:r>
            <a:r>
              <a:rPr lang="fr-FR" sz="2400" baseline="30000" dirty="0" smtClean="0">
                <a:solidFill>
                  <a:srgbClr val="AA72D4"/>
                </a:solidFill>
                <a:latin typeface="Arial Rounded MT Bold" panose="020F0704030504030204" pitchFamily="34" charset="0"/>
              </a:rPr>
              <a:t>3</a:t>
            </a:r>
            <a:endParaRPr lang="fr-FR" sz="3600" b="1" baseline="30000" dirty="0">
              <a:solidFill>
                <a:srgbClr val="AA72D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7504" y="5725705"/>
            <a:ext cx="165618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255713" algn="l"/>
              </a:tabLst>
            </a:pPr>
            <a:r>
              <a:rPr lang="fr-FR" sz="1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Source</a:t>
            </a: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 : volumes déclarés par les porteurs de projets déposés à l’Agence de l’eau.</a:t>
            </a: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7412012" y="2118337"/>
            <a:ext cx="2808313" cy="677108"/>
          </a:xfrm>
          <a:prstGeom prst="rect">
            <a:avLst/>
          </a:prstGeom>
          <a:solidFill>
            <a:srgbClr val="FFFF00">
              <a:alpha val="17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/>
                </a:solidFill>
              </a:rPr>
              <a:t>+26,5 Mm</a:t>
            </a:r>
            <a:r>
              <a:rPr lang="fr-FR" sz="2000" b="1" baseline="30000" dirty="0" smtClean="0">
                <a:solidFill>
                  <a:schemeClr val="accent2"/>
                </a:solidFill>
              </a:rPr>
              <a:t>3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économisés en territoires non déficitaires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195" y="4083453"/>
            <a:ext cx="1964906" cy="2025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133637" cy="1080120"/>
          </a:xfrm>
        </p:spPr>
        <p:txBody>
          <a:bodyPr>
            <a:normAutofit/>
          </a:bodyPr>
          <a:lstStyle/>
          <a:p>
            <a:pPr algn="ctr"/>
            <a:r>
              <a:rPr lang="fr-FR" sz="3000" dirty="0" smtClean="0"/>
              <a:t>Un engagement financier collectif</a:t>
            </a:r>
            <a:br>
              <a:rPr lang="fr-FR" sz="3000" dirty="0" smtClean="0"/>
            </a:br>
            <a:r>
              <a:rPr lang="fr-FR" sz="3000" dirty="0" smtClean="0"/>
              <a:t>2015-2020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3" y="1412777"/>
            <a:ext cx="8784975" cy="4680520"/>
          </a:xfrm>
        </p:spPr>
        <p:txBody>
          <a:bodyPr/>
          <a:lstStyle/>
          <a:p>
            <a:pPr marL="0" indent="0">
              <a:buNone/>
            </a:pPr>
            <a:r>
              <a:rPr lang="fr-FR" b="0" dirty="0" smtClean="0"/>
              <a:t> </a:t>
            </a: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d’échanges  |  Partage de l’eau  |  mardi 29 juin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300192" y="6356350"/>
            <a:ext cx="827112" cy="365125"/>
          </a:xfrm>
        </p:spPr>
        <p:txBody>
          <a:bodyPr/>
          <a:lstStyle/>
          <a:p>
            <a:fld id="{5B7C6EE8-3889-44D4-AB89-DAAC5DBDCD3D}" type="slidenum">
              <a:rPr lang="fr-FR" smtClean="0"/>
              <a:t>7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5709" y="1484784"/>
            <a:ext cx="1979712" cy="389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276</a:t>
            </a:r>
            <a:r>
              <a:rPr lang="fr-FR" sz="32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4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M€</a:t>
            </a:r>
          </a:p>
          <a:p>
            <a:pPr algn="ctr"/>
            <a:r>
              <a:rPr lang="fr-FR" sz="2900" spc="1100" baseline="30000" dirty="0" smtClean="0">
                <a:solidFill>
                  <a:srgbClr val="AA72D4"/>
                </a:solidFill>
                <a:latin typeface="Arial Rounded MT Bold" panose="020F0704030504030204" pitchFamily="34" charset="0"/>
              </a:rPr>
              <a:t>Engagés</a:t>
            </a:r>
          </a:p>
          <a:p>
            <a:endParaRPr lang="fr-FR" sz="2200" baseline="30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r>
              <a:rPr lang="fr-FR" sz="2200" baseline="30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Maîtres </a:t>
            </a:r>
            <a:r>
              <a:rPr lang="fr-FR" sz="2200" baseline="30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d’Ouvrage</a:t>
            </a:r>
          </a:p>
          <a:p>
            <a:r>
              <a:rPr lang="fr-FR" sz="2200" baseline="30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EPCI</a:t>
            </a:r>
          </a:p>
          <a:p>
            <a:r>
              <a:rPr lang="fr-FR" sz="2200" baseline="30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Région</a:t>
            </a:r>
          </a:p>
          <a:p>
            <a:r>
              <a:rPr lang="fr-FR" sz="2200" baseline="30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Départements</a:t>
            </a:r>
          </a:p>
          <a:p>
            <a:r>
              <a:rPr lang="fr-FR" sz="2200" b="1" baseline="300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Agence de l’eau</a:t>
            </a:r>
          </a:p>
          <a:p>
            <a:r>
              <a:rPr lang="fr-FR" sz="2200" baseline="30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Europe</a:t>
            </a:r>
          </a:p>
          <a:p>
            <a:r>
              <a:rPr lang="fr-FR" sz="2200" baseline="30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…</a:t>
            </a:r>
          </a:p>
          <a:p>
            <a:endParaRPr lang="fr-FR" sz="2200" baseline="30000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r>
              <a:rPr lang="fr-FR" sz="4800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141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M€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3" y="5725705"/>
            <a:ext cx="1872209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255713" algn="l"/>
              </a:tabLst>
            </a:pPr>
            <a:r>
              <a:rPr lang="fr-FR" sz="1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Source</a:t>
            </a: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 : coûts prévisionnels déclarés par les porteurs de projets financés par l’Agence de l’eau.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1460630" y="3933056"/>
            <a:ext cx="0" cy="792088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6563621" cy="444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2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056784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Gardons le cap…</a:t>
            </a:r>
            <a:br>
              <a:rPr lang="fr-FR" dirty="0" smtClean="0"/>
            </a:br>
            <a:r>
              <a:rPr lang="fr-FR" dirty="0" smtClean="0"/>
              <a:t>	     …à l’échelle des ressources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3" y="1412777"/>
            <a:ext cx="8784975" cy="792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0" dirty="0" smtClean="0">
                <a:sym typeface="Wingdings" panose="05000000000000000000" pitchFamily="2" charset="2"/>
              </a:rPr>
              <a:t>PGRE : première </a:t>
            </a:r>
            <a:r>
              <a:rPr lang="fr-FR" b="0" dirty="0">
                <a:sym typeface="Wingdings" panose="05000000000000000000" pitchFamily="2" charset="2"/>
              </a:rPr>
              <a:t>étape incontournable et </a:t>
            </a:r>
            <a:r>
              <a:rPr lang="fr-FR" b="0" dirty="0" smtClean="0">
                <a:sym typeface="Wingdings" panose="05000000000000000000" pitchFamily="2" charset="2"/>
              </a:rPr>
              <a:t>structurante</a:t>
            </a:r>
          </a:p>
          <a:p>
            <a:pPr marL="0" indent="0" algn="ctr">
              <a:buNone/>
            </a:pPr>
            <a:r>
              <a:rPr lang="fr-FR" b="0" dirty="0" smtClean="0">
                <a:sym typeface="Wingdings" panose="05000000000000000000" pitchFamily="2" charset="2"/>
              </a:rPr>
              <a:t> </a:t>
            </a:r>
            <a:r>
              <a:rPr lang="fr-FR" b="0" dirty="0" smtClean="0"/>
              <a:t>Nos territoires sont </a:t>
            </a:r>
            <a:r>
              <a:rPr lang="fr-FR" b="0" dirty="0"/>
              <a:t>en </a:t>
            </a:r>
            <a:r>
              <a:rPr lang="fr-FR" b="0" dirty="0" smtClean="0"/>
              <a:t>place pour anticiper </a:t>
            </a:r>
            <a:r>
              <a:rPr lang="fr-FR" b="0" dirty="0"/>
              <a:t>le changement </a:t>
            </a:r>
            <a:r>
              <a:rPr lang="fr-FR" b="0" dirty="0" smtClean="0"/>
              <a:t>climatique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d’échanges  |  Partage de l’eau  |  mardi 29 juin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300192" y="6356350"/>
            <a:ext cx="827112" cy="365125"/>
          </a:xfrm>
        </p:spPr>
        <p:txBody>
          <a:bodyPr/>
          <a:lstStyle/>
          <a:p>
            <a:fld id="{5B7C6EE8-3889-44D4-AB89-DAAC5DBDCD3D}" type="slidenum">
              <a:rPr lang="fr-FR" smtClean="0"/>
              <a:t>8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-108520" y="2852936"/>
            <a:ext cx="23762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800" b="1" dirty="0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oui !</a:t>
            </a:r>
          </a:p>
          <a:p>
            <a:pPr algn="r"/>
            <a:r>
              <a:rPr lang="fr-FR" sz="1600" dirty="0" smtClean="0">
                <a:solidFill>
                  <a:srgbClr val="006600"/>
                </a:solidFill>
                <a:latin typeface="Arial Rounded MT Bold" panose="020F0704030504030204" pitchFamily="34" charset="0"/>
              </a:rPr>
              <a:t>connaissances améliorées</a:t>
            </a:r>
          </a:p>
          <a:p>
            <a:pPr algn="r"/>
            <a:r>
              <a:rPr lang="fr-FR" sz="1600" dirty="0">
                <a:solidFill>
                  <a:srgbClr val="33CC33"/>
                </a:solidFill>
                <a:latin typeface="Arial Rounded MT Bold" panose="020F0704030504030204" pitchFamily="34" charset="0"/>
              </a:rPr>
              <a:t>baisse légère des prélèvements </a:t>
            </a:r>
            <a:r>
              <a:rPr lang="fr-FR" sz="16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réduction du nombre de mois déficitaires</a:t>
            </a:r>
          </a:p>
          <a:p>
            <a:pPr algn="r"/>
            <a:r>
              <a:rPr lang="fr-FR" sz="1600" dirty="0">
                <a:solidFill>
                  <a:srgbClr val="009900"/>
                </a:solidFill>
                <a:latin typeface="Arial Rounded MT Bold" panose="020F0704030504030204" pitchFamily="34" charset="0"/>
              </a:rPr>
              <a:t>amélioration des débits d’étiages</a:t>
            </a:r>
          </a:p>
        </p:txBody>
      </p:sp>
      <p:pic>
        <p:nvPicPr>
          <p:cNvPr id="7" name="Picture 2" descr="https://thypix.com/wp-content/uploads/2020/04/white-arrow-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74561" y="2343942"/>
            <a:ext cx="56199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420144" y="2852936"/>
            <a:ext cx="20078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mais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…</a:t>
            </a:r>
            <a:endParaRPr lang="fr-FR" sz="4000" b="1" dirty="0" smtClean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fr-FR" sz="1600" dirty="0" smtClean="0">
                <a:solidFill>
                  <a:srgbClr val="FF9900"/>
                </a:solidFill>
                <a:latin typeface="Arial Rounded MT Bold" panose="020F0704030504030204" pitchFamily="34" charset="0"/>
              </a:rPr>
              <a:t>pas sur l’ensemble des territoire</a:t>
            </a:r>
          </a:p>
          <a:p>
            <a:r>
              <a:rPr lang="fr-FR" sz="1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variations </a:t>
            </a:r>
          </a:p>
          <a:p>
            <a:r>
              <a:rPr lang="fr-FR" sz="1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hydro-climatiques interannuelles</a:t>
            </a:r>
          </a:p>
          <a:p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suivi à renforcer et généraliser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2334772" y="3044250"/>
            <a:ext cx="0" cy="2609453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41018" y="2344812"/>
            <a:ext cx="4286966" cy="64633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Observe-t-on </a:t>
            </a:r>
            <a:r>
              <a:rPr lang="fr-F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les premiers </a:t>
            </a:r>
            <a:r>
              <a:rPr lang="fr-F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effets</a:t>
            </a:r>
          </a:p>
          <a:p>
            <a:pPr algn="ctr"/>
            <a:r>
              <a:rPr lang="fr-F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de </a:t>
            </a:r>
            <a:r>
              <a:rPr lang="fr-FR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nos efforts </a:t>
            </a:r>
            <a:r>
              <a:rPr lang="fr-F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?</a:t>
            </a:r>
            <a:endParaRPr lang="fr-FR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49477" y="2360201"/>
            <a:ext cx="3715011" cy="61555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Enjeux actuels : capitaliser les retours d’expérience</a:t>
            </a:r>
            <a:endParaRPr lang="fr-FR" sz="17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5249479" y="2975755"/>
            <a:ext cx="3715009" cy="1893405"/>
          </a:xfrm>
          <a:prstGeom prst="rect">
            <a:avLst/>
          </a:prstGeom>
          <a:solidFill>
            <a:srgbClr val="00B0F0">
              <a:alpha val="7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7413B"/>
              </a:buClr>
              <a:buFont typeface="Wingdings" panose="05000000000000000000" pitchFamily="2" charset="2"/>
              <a:buChar char="l"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D7413B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D7413B"/>
              </a:buClr>
              <a:buFont typeface="Verdana" panose="020B0604030504040204" pitchFamily="34" charset="0"/>
              <a:buChar char="‒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-169863">
              <a:buClr>
                <a:schemeClr val="tx2"/>
              </a:buClr>
              <a:buFont typeface="Verdana" panose="020B0604030504040204" pitchFamily="34" charset="0"/>
              <a:buChar char="•"/>
            </a:pPr>
            <a:r>
              <a:rPr lang="fr-FR" b="0" dirty="0"/>
              <a:t>p</a:t>
            </a:r>
            <a:r>
              <a:rPr lang="fr-FR" b="0" dirty="0" smtClean="0"/>
              <a:t>oursuivre la mise en œuvre des PGRE</a:t>
            </a:r>
          </a:p>
          <a:p>
            <a:pPr marL="169863" indent="-169863">
              <a:buClr>
                <a:schemeClr val="tx2"/>
              </a:buClr>
              <a:buFont typeface="Verdana" panose="020B0604030504040204" pitchFamily="34" charset="0"/>
              <a:buChar char="•"/>
            </a:pPr>
            <a:r>
              <a:rPr lang="fr-FR" b="0" dirty="0" smtClean="0"/>
              <a:t>suivre </a:t>
            </a:r>
            <a:r>
              <a:rPr lang="fr-FR" b="0" dirty="0"/>
              <a:t>l</a:t>
            </a:r>
            <a:r>
              <a:rPr lang="fr-FR" b="0" dirty="0" smtClean="0"/>
              <a:t>es PGRE pour constater leurs effets</a:t>
            </a:r>
          </a:p>
          <a:p>
            <a:pPr marL="169863" indent="-169863">
              <a:buClr>
                <a:schemeClr val="tx2"/>
              </a:buClr>
              <a:buFont typeface="Verdana" panose="020B0604030504040204" pitchFamily="34" charset="0"/>
              <a:buChar char="•"/>
            </a:pPr>
            <a:r>
              <a:rPr lang="fr-FR" b="0" dirty="0" smtClean="0"/>
              <a:t>partager les retours d’expérience entre territoires</a:t>
            </a:r>
          </a:p>
        </p:txBody>
      </p:sp>
      <p:pic>
        <p:nvPicPr>
          <p:cNvPr id="14" name="Picture 2" descr="https://thypix.com/wp-content/uploads/2020/04/white-arrow-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105" y="4509120"/>
            <a:ext cx="56199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entagone 14"/>
          <p:cNvSpPr/>
          <p:nvPr/>
        </p:nvSpPr>
        <p:spPr>
          <a:xfrm>
            <a:off x="4578184" y="5192038"/>
            <a:ext cx="4432964" cy="92333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644008" y="5169966"/>
            <a:ext cx="4104456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suite </a:t>
            </a:r>
            <a:r>
              <a:rPr lang="fr-FR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développer une vision prospective dans le contexte du changement climatique</a:t>
            </a:r>
            <a:endParaRPr lang="fr-FR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50F5750-5E7F-2C46-ADC3-05568A008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33"/>
          <a:stretch/>
        </p:blipFill>
        <p:spPr>
          <a:xfrm>
            <a:off x="0" y="0"/>
            <a:ext cx="9144000" cy="411941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11760" y="3429000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D741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Merci de votre attention</a:t>
            </a:r>
            <a:endParaRPr lang="fr-FR" sz="2200" dirty="0">
              <a:solidFill>
                <a:srgbClr val="D741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11ème P changement climatiq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11ème P changement climatique</Template>
  <TotalTime>2177</TotalTime>
  <Words>1863</Words>
  <Application>Microsoft Office PowerPoint</Application>
  <PresentationFormat>Affichage à l'écran (4:3)</PresentationFormat>
  <Paragraphs>247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Modèle 11ème P changement climatique</vt:lpstr>
      <vt:lpstr>Où en sommes-nous sur les territoires ? ________________  Karine BONACINA Directrice de la Délégation de Montpellier  Journée d’échanges Partage de l’eau mardi 29 juin 2021</vt:lpstr>
      <vt:lpstr>Constat national, diagnostic local</vt:lpstr>
      <vt:lpstr>Des Etudes Volumes Prélevables pour caractériser les déficits</vt:lpstr>
      <vt:lpstr>Plan de Gestion de la Ressource en Eau</vt:lpstr>
      <vt:lpstr>Une dynamique bien engagée</vt:lpstr>
      <vt:lpstr>2015-2020 : des réalisations concrètes</vt:lpstr>
      <vt:lpstr>Un engagement financier collectif 2015-2020</vt:lpstr>
      <vt:lpstr>Gardons le cap…       …à l’échelle des ressources !</vt:lpstr>
      <vt:lpstr>Présentation PowerPoint</vt:lpstr>
    </vt:vector>
  </TitlesOfParts>
  <Company>AERMC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Où en sommes-nous sur les territories ?</dc:title>
  <dc:creator>BERNARD Simon</dc:creator>
  <cp:lastModifiedBy>BERNARD Simon</cp:lastModifiedBy>
  <cp:revision>146</cp:revision>
  <dcterms:created xsi:type="dcterms:W3CDTF">2021-06-17T08:39:04Z</dcterms:created>
  <dcterms:modified xsi:type="dcterms:W3CDTF">2021-06-28T17:46:30Z</dcterms:modified>
</cp:coreProperties>
</file>