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9"/>
  </p:notesMasterIdLst>
  <p:sldIdLst>
    <p:sldId id="256" r:id="rId3"/>
    <p:sldId id="307" r:id="rId4"/>
    <p:sldId id="342" r:id="rId5"/>
    <p:sldId id="347" r:id="rId6"/>
    <p:sldId id="345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F5E6E5"/>
    <a:srgbClr val="F6C2BC"/>
    <a:srgbClr val="27566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30535-0573-4C32-8C7C-D43750271F79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823FD-F447-4486-8B19-DFFAFF23E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823FD-F447-4486-8B19-DFFAFF23ED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1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823FD-F447-4486-8B19-DFFAFF23ED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2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823FD-F447-4486-8B19-DFFAFF23EDF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823FD-F447-4486-8B19-DFFAFF23ED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97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823FD-F447-4486-8B19-DFFAFF23ED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5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que je souhaiterais dire ici en conclusion, c’est que la cogestion peut</a:t>
            </a:r>
            <a:r>
              <a:rPr lang="fr-FR" baseline="0" dirty="0" smtClean="0"/>
              <a:t> permettre d’aller au-delà d’un simple partage d’une ressource, mais peut permettre de discuter les fondements mêmes.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823FD-F447-4486-8B19-DFFAFF23ED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30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8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272217"/>
            <a:ext cx="1138799" cy="3133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5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Picture 17" descr="LOG DEF_avr06_sstex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990" y="1203092"/>
            <a:ext cx="1259632" cy="4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19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5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9154510" y="6337739"/>
            <a:ext cx="278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1891"/>
            <a:ext cx="1947917" cy="70439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093692" y="6368664"/>
            <a:ext cx="895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+mn-lt"/>
              </a:rPr>
              <a:t>CACG – Système Neste – Quelles souscriptions et tarifications pour demain ?</a:t>
            </a:r>
            <a:br>
              <a:rPr lang="fr-FR" sz="1000" dirty="0" smtClean="0">
                <a:solidFill>
                  <a:srgbClr val="275662"/>
                </a:solidFill>
                <a:latin typeface="+mn-lt"/>
              </a:rPr>
            </a:b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093692" y="6533137"/>
            <a:ext cx="89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Ateliers « usages agricoles » mars 2021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  <p:pic>
        <p:nvPicPr>
          <p:cNvPr id="15" name="Picture 17" descr="LOG DEF_avr06_sstex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623" y="6196258"/>
            <a:ext cx="523764" cy="18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21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9680172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1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272216"/>
            <a:ext cx="1294394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7629"/>
            <a:ext cx="54355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Picture 17" descr="LOG DEF_avr06_sstex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8990" y="1203092"/>
            <a:ext cx="1259632" cy="4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296" y="1747089"/>
            <a:ext cx="9724504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211" y="1537856"/>
            <a:ext cx="4401589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870" y="1537856"/>
            <a:ext cx="4401589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4330297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7278" y="2355451"/>
            <a:ext cx="4330297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9088" y="1537856"/>
            <a:ext cx="4351624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9088" y="2355451"/>
            <a:ext cx="4351624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0"/>
            <a:ext cx="617220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0"/>
            <a:ext cx="617220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0379" y="1424045"/>
            <a:ext cx="9713421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25"/>
            <a:ext cx="1755371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241047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07" y="2818367"/>
            <a:ext cx="5811839" cy="90535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3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0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3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18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5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6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99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84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85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5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272217"/>
            <a:ext cx="1246792" cy="3133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9"/>
            <a:ext cx="54356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5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3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9680172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1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30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272216"/>
            <a:ext cx="1546860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7629"/>
            <a:ext cx="54355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7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296" y="1747089"/>
            <a:ext cx="9724504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8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211" y="1537856"/>
            <a:ext cx="4401589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870" y="1537856"/>
            <a:ext cx="4401589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36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4330297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7278" y="2355451"/>
            <a:ext cx="4330297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9088" y="1537856"/>
            <a:ext cx="4351624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9088" y="2355451"/>
            <a:ext cx="4351624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3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3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0"/>
            <a:ext cx="617220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6421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0"/>
            <a:ext cx="617220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4180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0379" y="1424045"/>
            <a:ext cx="9713421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72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25"/>
            <a:ext cx="1755371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241047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07" y="2818367"/>
            <a:ext cx="5811839" cy="90535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0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7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6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9154510" y="6337739"/>
            <a:ext cx="278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1891"/>
            <a:ext cx="1947917" cy="7043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093692" y="6368664"/>
            <a:ext cx="8954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+mn-lt"/>
              </a:rPr>
              <a:t>Tensions</a:t>
            </a:r>
            <a:r>
              <a:rPr lang="fr-FR" sz="1000" baseline="0" dirty="0" smtClean="0">
                <a:solidFill>
                  <a:srgbClr val="275662"/>
                </a:solidFill>
                <a:latin typeface="+mn-lt"/>
              </a:rPr>
              <a:t> sur la ressource : jouons collectif !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093692" y="6533137"/>
            <a:ext cx="89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Montpellier 29 juin 2021, Lyon 6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 juillet 2021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  <p:pic>
        <p:nvPicPr>
          <p:cNvPr id="12" name="Picture 17" descr="LOG DEF_avr06_sstext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68623" y="6196258"/>
            <a:ext cx="523764" cy="18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1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11" r:id="rId13"/>
    <p:sldLayoutId id="2147483687" r:id="rId14"/>
    <p:sldLayoutId id="2147483673" r:id="rId15"/>
    <p:sldLayoutId id="2147483662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9154510" y="6337739"/>
            <a:ext cx="278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3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14601" y="2676990"/>
            <a:ext cx="9342782" cy="1091652"/>
          </a:xfrm>
        </p:spPr>
        <p:txBody>
          <a:bodyPr>
            <a:noAutofit/>
          </a:bodyPr>
          <a:lstStyle/>
          <a:p>
            <a:r>
              <a:rPr lang="fr-FR" sz="4200" b="1" dirty="0" smtClean="0">
                <a:ea typeface="ＭＳ Ｐゴシック" pitchFamily="34" charset="-128"/>
              </a:rPr>
              <a:t>Tensions sur l’eau, jouons collectif !</a:t>
            </a:r>
            <a:endParaRPr lang="fr-FR" sz="4200" i="1" dirty="0">
              <a:solidFill>
                <a:srgbClr val="7030A0"/>
              </a:solidFill>
            </a:endParaRP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97390" y="3597883"/>
            <a:ext cx="6858000" cy="240613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Marielle Montginoul</a:t>
            </a:r>
          </a:p>
        </p:txBody>
      </p:sp>
      <p:pic>
        <p:nvPicPr>
          <p:cNvPr id="5" name="Picture 17" descr="LOG DEF_avr06_sstex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8990" y="1203092"/>
            <a:ext cx="1259632" cy="4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9" y="5149914"/>
            <a:ext cx="3449030" cy="17082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300" y="5150044"/>
            <a:ext cx="3560700" cy="17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176" y="149630"/>
            <a:ext cx="10806276" cy="88825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b="1" dirty="0" smtClean="0">
                <a:solidFill>
                  <a:srgbClr val="00A3A6"/>
                </a:solidFill>
              </a:rPr>
              <a:t>Les enjeux</a:t>
            </a:r>
            <a:endParaRPr lang="fr-FR" b="1" dirty="0">
              <a:solidFill>
                <a:srgbClr val="00A3A6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67280" y="1537856"/>
            <a:ext cx="6799914" cy="4299148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rgbClr val="0070C0"/>
                </a:solidFill>
              </a:rPr>
              <a:t>Le changement </a:t>
            </a:r>
            <a:r>
              <a:rPr lang="fr-FR" sz="2200" dirty="0" smtClean="0">
                <a:solidFill>
                  <a:srgbClr val="0070C0"/>
                </a:solidFill>
              </a:rPr>
              <a:t>climatique </a:t>
            </a:r>
            <a:r>
              <a:rPr lang="fr-FR" sz="2200" b="1" u="sng" dirty="0" smtClean="0">
                <a:solidFill>
                  <a:srgbClr val="0070C0"/>
                </a:solidFill>
              </a:rPr>
              <a:t>et</a:t>
            </a:r>
            <a:r>
              <a:rPr lang="fr-FR" sz="2200" dirty="0" smtClean="0">
                <a:solidFill>
                  <a:srgbClr val="0070C0"/>
                </a:solidFill>
              </a:rPr>
              <a:t> anthropique</a:t>
            </a:r>
            <a:endParaRPr lang="fr-FR" sz="2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50"/>
                </a:solidFill>
              </a:rPr>
              <a:t>Ressources en eau </a:t>
            </a:r>
            <a:r>
              <a:rPr lang="fr-FR" sz="2000" dirty="0" smtClean="0">
                <a:solidFill>
                  <a:srgbClr val="00B050"/>
                </a:solidFill>
              </a:rPr>
              <a:t>: </a:t>
            </a:r>
            <a:r>
              <a:rPr lang="fr-F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↘ </a:t>
            </a:r>
            <a:r>
              <a:rPr lang="fr-FR" sz="1700" dirty="0" smtClean="0"/>
              <a:t>ou réparties </a:t>
            </a:r>
            <a:r>
              <a:rPr lang="fr-FR" sz="1700" dirty="0" smtClean="0"/>
              <a:t>différemment (temps – espace)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50"/>
                </a:solidFill>
              </a:rPr>
              <a:t>Besoins </a:t>
            </a:r>
            <a:r>
              <a:rPr lang="fr-FR" sz="2000" dirty="0">
                <a:solidFill>
                  <a:srgbClr val="00B050"/>
                </a:solidFill>
              </a:rPr>
              <a:t>en eau </a:t>
            </a:r>
            <a:r>
              <a:rPr lang="fr-FR" sz="2000" dirty="0" smtClean="0">
                <a:solidFill>
                  <a:srgbClr val="00B050"/>
                </a:solidFill>
              </a:rPr>
              <a:t>: </a:t>
            </a:r>
            <a:r>
              <a:rPr lang="fr-FR" sz="1700" dirty="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614"/>
          <a:stretch/>
        </p:blipFill>
        <p:spPr bwMode="auto">
          <a:xfrm>
            <a:off x="8566404" y="0"/>
            <a:ext cx="3600763" cy="3592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Rectangle 7"/>
          <p:cNvSpPr/>
          <p:nvPr/>
        </p:nvSpPr>
        <p:spPr>
          <a:xfrm>
            <a:off x="8581394" y="3438452"/>
            <a:ext cx="36007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</a:rPr>
              <a:t>Carte d’évolution relative des débits moyens </a:t>
            </a:r>
            <a:r>
              <a:rPr lang="fr-FR" sz="1200" dirty="0" smtClean="0">
                <a:latin typeface="Calibri" panose="020F0502020204030204" pitchFamily="34" charset="0"/>
              </a:rPr>
              <a:t>entre </a:t>
            </a:r>
            <a:br>
              <a:rPr lang="fr-FR" sz="1200" dirty="0" smtClean="0">
                <a:latin typeface="Calibri" panose="020F0502020204030204" pitchFamily="34" charset="0"/>
              </a:rPr>
            </a:br>
            <a:r>
              <a:rPr lang="fr-FR" sz="1200" dirty="0" smtClean="0">
                <a:latin typeface="Calibri" panose="020F0502020204030204" pitchFamily="34" charset="0"/>
              </a:rPr>
              <a:t>1961-1990 </a:t>
            </a:r>
            <a:r>
              <a:rPr lang="fr-FR" sz="1200" dirty="0">
                <a:latin typeface="Calibri" panose="020F0502020204030204" pitchFamily="34" charset="0"/>
              </a:rPr>
              <a:t>et </a:t>
            </a:r>
            <a:r>
              <a:rPr lang="fr-FR" sz="1200" dirty="0" smtClean="0">
                <a:latin typeface="Calibri" panose="020F0502020204030204" pitchFamily="34" charset="0"/>
              </a:rPr>
              <a:t>2046-2065)</a:t>
            </a:r>
            <a:endParaRPr lang="fr-FR" sz="1200" dirty="0">
              <a:latin typeface="Calibri" panose="020F0502020204030204" pitchFamily="34" charset="0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41176" y="3649049"/>
            <a:ext cx="3246157" cy="1834813"/>
            <a:chOff x="2195736" y="1354976"/>
            <a:chExt cx="4673282" cy="2750871"/>
          </a:xfrm>
        </p:grpSpPr>
        <p:pic>
          <p:nvPicPr>
            <p:cNvPr id="10" name="Picture 2" descr="http://www.photo-dictionary.com/photofiles/list/5227/6874balance_scal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1" t="7962" b="13775"/>
            <a:stretch/>
          </p:blipFill>
          <p:spPr bwMode="auto">
            <a:xfrm>
              <a:off x="2195736" y="1354976"/>
              <a:ext cx="4530456" cy="275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437575" y="2694256"/>
              <a:ext cx="1597418" cy="969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latin typeface="Calibri" panose="020F0502020204030204" pitchFamily="34" charset="0"/>
                </a:rPr>
                <a:t>Demande</a:t>
              </a:r>
            </a:p>
            <a:p>
              <a:pPr algn="ctr"/>
              <a:r>
                <a:rPr lang="fr-FR" b="1" dirty="0" smtClean="0">
                  <a:latin typeface="Calibri" panose="020F0502020204030204" pitchFamily="34" charset="0"/>
                </a:rPr>
                <a:t>Besoins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218891" y="2218640"/>
              <a:ext cx="1650127" cy="969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latin typeface="Calibri" panose="020F0502020204030204" pitchFamily="34" charset="0"/>
                </a:rPr>
                <a:t>Offre</a:t>
              </a:r>
            </a:p>
            <a:p>
              <a:pPr algn="ctr"/>
              <a:r>
                <a:rPr lang="fr-FR" b="1" dirty="0" smtClean="0">
                  <a:latin typeface="Calibri" panose="020F0502020204030204" pitchFamily="34" charset="0"/>
                </a:rPr>
                <a:t>Ressource</a:t>
              </a:r>
              <a:endParaRPr lang="fr-FR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82999" y="3431098"/>
            <a:ext cx="6799914" cy="222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rgbClr val="0070C0"/>
                </a:solidFill>
              </a:rPr>
              <a:t>Les réponses réflexes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50"/>
                </a:solidFill>
              </a:rPr>
              <a:t>Premier arrivé, premier servi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50"/>
                </a:solidFill>
              </a:rPr>
              <a:t>Se projeter en anticipant les besoins en eau futurs de nos usages actuels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50"/>
                </a:solidFill>
              </a:rPr>
              <a:t>Chercher des « gisements » inexploités pour satisfaire les besoins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2343" y="6587368"/>
            <a:ext cx="8394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</a:rPr>
              <a:t>S</a:t>
            </a:r>
            <a:r>
              <a:rPr lang="fr-FR" sz="1200" i="1" dirty="0" smtClean="0">
                <a:latin typeface="Calibri" panose="020F0502020204030204" pitchFamily="34" charset="0"/>
              </a:rPr>
              <a:t>ource de la carte : </a:t>
            </a:r>
            <a:r>
              <a:rPr lang="fr-FR" sz="1200" i="1" dirty="0">
                <a:latin typeface="Calibri" panose="020F0502020204030204" pitchFamily="34" charset="0"/>
              </a:rPr>
              <a:t>Explore2070, http://www.gesteau.fr/document/bilan-du-projet-explore-2070-eau-et-changement-climatique</a:t>
            </a:r>
            <a:endParaRPr lang="fr-FR" sz="1200" i="1" dirty="0"/>
          </a:p>
        </p:txBody>
      </p:sp>
      <p:sp>
        <p:nvSpPr>
          <p:cNvPr id="14" name="Espace réservé du text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167060" y="5927039"/>
            <a:ext cx="5795091" cy="49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rgbClr val="FF0000"/>
                </a:solidFill>
              </a:rPr>
              <a:t>=&gt; 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sz="2200" dirty="0" smtClean="0">
                <a:solidFill>
                  <a:srgbClr val="FF0000"/>
                </a:solidFill>
              </a:rPr>
              <a:t> vulnérabilité + inégalités</a:t>
            </a:r>
          </a:p>
        </p:txBody>
      </p:sp>
    </p:spTree>
    <p:extLst>
      <p:ext uri="{BB962C8B-B14F-4D97-AF65-F5344CB8AC3E}">
        <p14:creationId xmlns:p14="http://schemas.microsoft.com/office/powerpoint/2010/main" val="10664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176" y="149630"/>
            <a:ext cx="10806276" cy="88825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b="1" dirty="0" smtClean="0">
                <a:solidFill>
                  <a:srgbClr val="00A3A6"/>
                </a:solidFill>
              </a:rPr>
              <a:t>Les atouts (1/2)</a:t>
            </a:r>
            <a:endParaRPr lang="fr-FR" b="1" dirty="0">
              <a:solidFill>
                <a:srgbClr val="00A3A6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67280" y="1537855"/>
            <a:ext cx="9977324" cy="4657671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rgbClr val="0070C0"/>
                </a:solidFill>
              </a:rPr>
              <a:t>La réglementation qui contraint</a:t>
            </a:r>
            <a:endParaRPr lang="fr-FR" sz="2200" dirty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00B050"/>
                </a:solidFill>
              </a:rPr>
              <a:t>      Directive cadre sur l’eau, lois françaises sur l’eau … </a:t>
            </a:r>
            <a:endParaRPr lang="fr-FR" sz="2000" dirty="0" smtClean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Bon état des masses d’eau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smtClean="0"/>
              <a:t>Volumes </a:t>
            </a:r>
            <a:r>
              <a:rPr lang="fr-FR" sz="1700" dirty="0" err="1" smtClean="0"/>
              <a:t>prélevables</a:t>
            </a:r>
            <a:endParaRPr lang="fr-FR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smtClean="0"/>
              <a:t>Organismes uniques de gestion collective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smtClean="0"/>
              <a:t>PTGE (Projets de territoire pour la gestion de  l’eau) et avant PGRE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 smtClean="0"/>
          </a:p>
          <a:p>
            <a:pPr lvl="0"/>
            <a:r>
              <a:rPr lang="fr-FR" sz="2200" dirty="0" smtClean="0">
                <a:solidFill>
                  <a:srgbClr val="0070C0"/>
                </a:solidFill>
              </a:rPr>
              <a:t>Les finances qui orientent</a:t>
            </a:r>
            <a:endParaRPr lang="fr-FR" sz="22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smtClean="0">
                <a:solidFill>
                  <a:srgbClr val="00B050"/>
                </a:solidFill>
              </a:rPr>
              <a:t>      </a:t>
            </a:r>
            <a:r>
              <a:rPr lang="fr-FR" sz="2000" dirty="0" smtClean="0">
                <a:solidFill>
                  <a:srgbClr val="00B050"/>
                </a:solidFill>
              </a:rPr>
              <a:t>Ou </a:t>
            </a:r>
            <a:r>
              <a:rPr lang="fr-FR" sz="2000" dirty="0" smtClean="0">
                <a:solidFill>
                  <a:srgbClr val="00B050"/>
                </a:solidFill>
              </a:rPr>
              <a:t>le poids des subventions dans la prise de décision</a:t>
            </a:r>
            <a:endParaRPr lang="fr-FR" sz="20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smtClean="0"/>
              <a:t>Exemple : PACA, schéma directeur de la politique agricole 2028 : 17 M€ aides annuelles &lt; 80 demande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smtClean="0"/>
              <a:t>Exemple : conditionnalité des financements de l’Agence de l’eau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pPr lvl="0"/>
            <a:r>
              <a:rPr lang="fr-FR" sz="2200" dirty="0" smtClean="0">
                <a:solidFill>
                  <a:srgbClr val="0070C0"/>
                </a:solidFill>
              </a:rPr>
              <a:t>La société qui proteste</a:t>
            </a:r>
            <a:endParaRPr lang="fr-FR" sz="22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  <p:custDataLst>
              <p:tags r:id="rId3"/>
            </p:custDataLst>
          </p:nvPr>
        </p:nvSpPr>
        <p:spPr>
          <a:xfrm>
            <a:off x="1240971" y="858838"/>
            <a:ext cx="10403633" cy="679018"/>
          </a:xfrm>
        </p:spPr>
        <p:txBody>
          <a:bodyPr/>
          <a:lstStyle/>
          <a:p>
            <a:r>
              <a:rPr lang="fr-FR" dirty="0" smtClean="0"/>
              <a:t>(des « contraintes » qui favorisent l’émergence de discussions)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8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176" y="149630"/>
            <a:ext cx="10806276" cy="88825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b="1" dirty="0" smtClean="0">
                <a:solidFill>
                  <a:srgbClr val="00A3A6"/>
                </a:solidFill>
              </a:rPr>
              <a:t>Les atouts (2/2)</a:t>
            </a:r>
            <a:endParaRPr lang="fr-FR" b="1" dirty="0">
              <a:solidFill>
                <a:srgbClr val="00A3A6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67280" y="2053652"/>
            <a:ext cx="9977324" cy="4141874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rgbClr val="0070C0"/>
                </a:solidFill>
              </a:rPr>
              <a:t>Le bassin</a:t>
            </a:r>
            <a:endParaRPr lang="fr-FR" sz="2200" dirty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00B050"/>
                </a:solidFill>
              </a:rPr>
              <a:t>      Comité de bassin </a:t>
            </a:r>
            <a:endParaRPr lang="fr-FR" sz="2000" dirty="0" smtClean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 smtClean="0"/>
          </a:p>
          <a:p>
            <a:pPr lvl="0"/>
            <a:r>
              <a:rPr lang="fr-FR" sz="2200" dirty="0" smtClean="0">
                <a:solidFill>
                  <a:srgbClr val="0070C0"/>
                </a:solidFill>
              </a:rPr>
              <a:t>Les masses d’eau</a:t>
            </a:r>
            <a:endParaRPr lang="fr-FR" sz="22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smtClean="0">
                <a:solidFill>
                  <a:srgbClr val="00B050"/>
                </a:solidFill>
              </a:rPr>
              <a:t>      Schéma d’aménagement et de gestion des eaux</a:t>
            </a:r>
            <a:endParaRPr lang="fr-FR" sz="20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pPr lvl="0"/>
            <a:r>
              <a:rPr lang="fr-FR" sz="2200" dirty="0" smtClean="0">
                <a:solidFill>
                  <a:srgbClr val="0070C0"/>
                </a:solidFill>
              </a:rPr>
              <a:t>Les regroupements de communes ou les communes</a:t>
            </a:r>
          </a:p>
          <a:p>
            <a:pPr lvl="1"/>
            <a:r>
              <a:rPr lang="fr-FR" dirty="0">
                <a:solidFill>
                  <a:srgbClr val="00B050"/>
                </a:solidFill>
              </a:rPr>
              <a:t>Schémas directeurs (eau potable, eau brute …)</a:t>
            </a:r>
            <a:endParaRPr lang="fr-FR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  <p:custDataLst>
              <p:tags r:id="rId3"/>
            </p:custDataLst>
          </p:nvPr>
        </p:nvSpPr>
        <p:spPr>
          <a:xfrm>
            <a:off x="1240971" y="858838"/>
            <a:ext cx="10403633" cy="679018"/>
          </a:xfrm>
        </p:spPr>
        <p:txBody>
          <a:bodyPr/>
          <a:lstStyle/>
          <a:p>
            <a:r>
              <a:rPr lang="fr-FR" dirty="0" smtClean="0"/>
              <a:t>Des initiatives déjà bien présentes à tous les échelons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2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176" y="149630"/>
            <a:ext cx="10806276" cy="88825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b="1" dirty="0" smtClean="0">
                <a:solidFill>
                  <a:srgbClr val="00A3A6"/>
                </a:solidFill>
              </a:rPr>
              <a:t>Un nécessaire changement de posture</a:t>
            </a:r>
            <a:endParaRPr lang="fr-FR" b="1" dirty="0">
              <a:solidFill>
                <a:srgbClr val="00A3A6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67280" y="1537855"/>
            <a:ext cx="9680172" cy="4657671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rgbClr val="0070C0"/>
                </a:solidFill>
              </a:rPr>
              <a:t>D’un modèle </a:t>
            </a:r>
            <a:r>
              <a:rPr lang="fr-FR" sz="2200" dirty="0" err="1" smtClean="0">
                <a:solidFill>
                  <a:srgbClr val="0070C0"/>
                </a:solidFill>
              </a:rPr>
              <a:t>extractiviste</a:t>
            </a:r>
            <a:r>
              <a:rPr lang="fr-FR" sz="2200" dirty="0" smtClean="0">
                <a:solidFill>
                  <a:srgbClr val="0070C0"/>
                </a:solidFill>
              </a:rPr>
              <a:t> …</a:t>
            </a:r>
            <a:endParaRPr lang="fr-FR" sz="2200" dirty="0">
              <a:solidFill>
                <a:srgbClr val="0070C0"/>
              </a:solidFill>
            </a:endParaRPr>
          </a:p>
          <a:p>
            <a:pPr lvl="0"/>
            <a:endParaRPr lang="fr-FR" sz="2200" dirty="0" smtClean="0">
              <a:solidFill>
                <a:srgbClr val="0070C0"/>
              </a:solidFill>
            </a:endParaRPr>
          </a:p>
          <a:p>
            <a:pPr lvl="0"/>
            <a:endParaRPr lang="fr-FR" sz="2200" dirty="0">
              <a:solidFill>
                <a:srgbClr val="0070C0"/>
              </a:solidFill>
            </a:endParaRPr>
          </a:p>
          <a:p>
            <a:pPr lvl="0"/>
            <a:endParaRPr lang="fr-FR" sz="2200" dirty="0" smtClean="0">
              <a:solidFill>
                <a:srgbClr val="0070C0"/>
              </a:solidFill>
            </a:endParaRPr>
          </a:p>
          <a:p>
            <a:pPr lvl="0"/>
            <a:r>
              <a:rPr lang="fr-FR" sz="2200" dirty="0" smtClean="0">
                <a:solidFill>
                  <a:srgbClr val="0070C0"/>
                </a:solidFill>
              </a:rPr>
              <a:t>… </a:t>
            </a:r>
            <a:r>
              <a:rPr lang="fr-FR" sz="2200" dirty="0" smtClean="0">
                <a:solidFill>
                  <a:srgbClr val="0070C0"/>
                </a:solidFill>
              </a:rPr>
              <a:t>à une vision </a:t>
            </a:r>
            <a:r>
              <a:rPr lang="fr-FR" sz="2200" dirty="0" err="1" smtClean="0">
                <a:solidFill>
                  <a:srgbClr val="0070C0"/>
                </a:solidFill>
              </a:rPr>
              <a:t>co</a:t>
            </a:r>
            <a:r>
              <a:rPr lang="fr-FR" sz="2200" dirty="0" smtClean="0">
                <a:solidFill>
                  <a:srgbClr val="0070C0"/>
                </a:solidFill>
              </a:rPr>
              <a:t>-construite du monde de l’eau de demain</a:t>
            </a:r>
          </a:p>
          <a:p>
            <a:pPr lvl="0"/>
            <a:r>
              <a:rPr lang="fr-FR" sz="2000" dirty="0">
                <a:solidFill>
                  <a:srgbClr val="00B050"/>
                </a:solidFill>
              </a:rPr>
              <a:t>(et transparente)</a:t>
            </a:r>
            <a:endParaRPr lang="fr-FR" sz="20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 smtClean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  <p:custDataLst>
              <p:tags r:id="rId3"/>
            </p:custDataLst>
          </p:nvPr>
        </p:nvSpPr>
        <p:spPr>
          <a:xfrm>
            <a:off x="1240971" y="858838"/>
            <a:ext cx="10403633" cy="679018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13400" r="41067" b="23209"/>
          <a:stretch/>
        </p:blipFill>
        <p:spPr>
          <a:xfrm>
            <a:off x="9398832" y="149630"/>
            <a:ext cx="2623279" cy="33192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b="75956"/>
          <a:stretch/>
        </p:blipFill>
        <p:spPr>
          <a:xfrm>
            <a:off x="3694522" y="4178048"/>
            <a:ext cx="7990260" cy="1648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4344" y="6455030"/>
            <a:ext cx="8367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Source : https</a:t>
            </a:r>
            <a:r>
              <a:rPr lang="fr-FR" sz="1400" dirty="0"/>
              <a:t>://www.agriculteurprovencal.fr/articles/l-irrigation-en-agriculture-l-affaire-de-tous-122.htm</a:t>
            </a:r>
          </a:p>
        </p:txBody>
      </p:sp>
    </p:spTree>
    <p:extLst>
      <p:ext uri="{BB962C8B-B14F-4D97-AF65-F5344CB8AC3E}">
        <p14:creationId xmlns:p14="http://schemas.microsoft.com/office/powerpoint/2010/main" val="36971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176" y="149630"/>
            <a:ext cx="10806276" cy="88825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b="1" dirty="0" smtClean="0">
                <a:solidFill>
                  <a:srgbClr val="00A3A6"/>
                </a:solidFill>
              </a:rPr>
              <a:t>Les sentiers du partage</a:t>
            </a:r>
            <a:endParaRPr lang="fr-FR" b="1" dirty="0">
              <a:solidFill>
                <a:srgbClr val="00A3A6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  <p:custDataLst>
              <p:tags r:id="rId2"/>
            </p:custDataLst>
          </p:nvPr>
        </p:nvSpPr>
        <p:spPr>
          <a:xfrm>
            <a:off x="1240971" y="858838"/>
            <a:ext cx="10403633" cy="679018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Triangle isocèle 2"/>
          <p:cNvSpPr/>
          <p:nvPr/>
        </p:nvSpPr>
        <p:spPr>
          <a:xfrm>
            <a:off x="4197246" y="1747089"/>
            <a:ext cx="4122295" cy="3147935"/>
          </a:xfrm>
          <a:prstGeom prst="triangle">
            <a:avLst/>
          </a:prstGeom>
          <a:solidFill>
            <a:srgbClr val="00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93162" y="1125573"/>
            <a:ext cx="1090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L’Etat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612618" y="5104257"/>
            <a:ext cx="1909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 marché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7908026" y="5104257"/>
            <a:ext cx="224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La cogestion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416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331</Words>
  <Application>Microsoft Office PowerPoint</Application>
  <PresentationFormat>Grand écran</PresentationFormat>
  <Paragraphs>63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Raleway</vt:lpstr>
      <vt:lpstr>Thème Office</vt:lpstr>
      <vt:lpstr>1_Thème Office</vt:lpstr>
      <vt:lpstr>Tensions sur l’eau, jouons collectif !</vt:lpstr>
      <vt:lpstr>Les enjeux</vt:lpstr>
      <vt:lpstr>Les atouts (1/2)</vt:lpstr>
      <vt:lpstr>Les atouts (2/2)</vt:lpstr>
      <vt:lpstr>Un nécessaire changement de posture</vt:lpstr>
      <vt:lpstr>Les sentiers du partage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Marielle Montginoul</cp:lastModifiedBy>
  <cp:revision>496</cp:revision>
  <dcterms:created xsi:type="dcterms:W3CDTF">2019-12-11T10:12:20Z</dcterms:created>
  <dcterms:modified xsi:type="dcterms:W3CDTF">2021-06-25T14:23:19Z</dcterms:modified>
</cp:coreProperties>
</file>