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77" r:id="rId2"/>
    <p:sldMasterId id="2147483690" r:id="rId3"/>
    <p:sldMasterId id="2147483702" r:id="rId4"/>
  </p:sldMasterIdLst>
  <p:notesMasterIdLst>
    <p:notesMasterId r:id="rId17"/>
  </p:notesMasterIdLst>
  <p:handoutMasterIdLst>
    <p:handoutMasterId r:id="rId18"/>
  </p:handoutMasterIdLst>
  <p:sldIdLst>
    <p:sldId id="31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06" r:id="rId14"/>
    <p:sldId id="317" r:id="rId15"/>
    <p:sldId id="318" r:id="rId16"/>
  </p:sldIdLst>
  <p:sldSz cx="9144000" cy="6858000" type="screen4x3"/>
  <p:notesSz cx="6797675" cy="99282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OJER Katy" initials="PK" lastIdx="3" clrIdx="0"/>
  <p:cmAuthor id="1" name="GAULTIER Maëllia" initials="GM" lastIdx="1" clrIdx="1"/>
  <p:cmAuthor id="2" name="ROSSI Vivien" initials="RV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72"/>
    <a:srgbClr val="4BACC6"/>
    <a:srgbClr val="5B969E"/>
    <a:srgbClr val="11B9ED"/>
    <a:srgbClr val="0B8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533" autoAdjust="0"/>
  </p:normalViewPr>
  <p:slideViewPr>
    <p:cSldViewPr>
      <p:cViewPr>
        <p:scale>
          <a:sx n="100" d="100"/>
          <a:sy n="100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8889107611548562E-2"/>
          <c:y val="0.12037037037037036"/>
          <c:w val="0.52777777777777779"/>
          <c:h val="0.87962962962962965"/>
        </c:manualLayout>
      </c:layout>
      <c:pieChart>
        <c:varyColors val="1"/>
        <c:ser>
          <c:idx val="0"/>
          <c:order val="0"/>
          <c:explosion val="15"/>
          <c:dPt>
            <c:idx val="0"/>
            <c:bubble3D val="0"/>
            <c:explosion val="0"/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Feuil1!$A$4:$A$5</c:f>
              <c:strCache>
                <c:ptCount val="2"/>
                <c:pt idx="0">
                  <c:v>réalisé</c:v>
                </c:pt>
                <c:pt idx="1">
                  <c:v>reste à réaliser</c:v>
                </c:pt>
              </c:strCache>
            </c:strRef>
          </c:cat>
          <c:val>
            <c:numRef>
              <c:f>Feuil1!$B$4:$B$5</c:f>
              <c:numCache>
                <c:formatCode>General</c:formatCode>
                <c:ptCount val="2"/>
                <c:pt idx="0">
                  <c:v>108</c:v>
                </c:pt>
                <c:pt idx="1">
                  <c:v>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8444954423592488"/>
          <c:y val="0.3583714416053318"/>
          <c:w val="0.30387491197746624"/>
          <c:h val="0.41274289994074936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0.19493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0" y="0"/>
          <a:ext cx="3047010" cy="2803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fr-FR" sz="1400" b="1" dirty="0">
              <a:solidFill>
                <a:schemeClr val="tx2"/>
              </a:solidFill>
            </a:rPr>
            <a:t>Avancement </a:t>
          </a:r>
          <a:r>
            <a:rPr lang="fr-FR" sz="1400" b="1" dirty="0" smtClean="0">
              <a:solidFill>
                <a:schemeClr val="tx2"/>
              </a:solidFill>
            </a:rPr>
            <a:t>de l’objectif  (ha)</a:t>
          </a:r>
          <a:endParaRPr lang="fr-FR" sz="1400" b="1" dirty="0">
            <a:solidFill>
              <a:schemeClr val="tx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3F3BA6-05FD-4072-A213-D5760497AF0F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36C05-2019-422B-BD43-0CA57FA5A57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564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1D33DD-2A7A-4302-9527-25A73C635DBF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86452A-5922-4825-B98B-4D005C23EEC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76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6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3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4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5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6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8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083D4-8AB9-4E4C-9B7B-88549F59551B}" type="slidenum">
              <a:rPr lang="fr-FR" smtClean="0">
                <a:solidFill>
                  <a:prstClr val="black"/>
                </a:solidFill>
              </a:rPr>
              <a:pPr/>
              <a:t>10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5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Image 3" descr="Une image contenant chemise&#10;&#10;Description générée automatiquement">
            <a:extLst>
              <a:ext uri="{FF2B5EF4-FFF2-40B4-BE49-F238E27FC236}">
                <a16:creationId xmlns:a16="http://schemas.microsoft.com/office/drawing/2014/main" xmlns="" id="{977FC1B5-6B2B-FF45-BF1E-AE7568084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62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66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0452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10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Image 3" descr="Une image contenant chemise&#10;&#10;Description générée automatiquement">
            <a:extLst>
              <a:ext uri="{FF2B5EF4-FFF2-40B4-BE49-F238E27FC236}">
                <a16:creationId xmlns:a16="http://schemas.microsoft.com/office/drawing/2014/main" xmlns="" id="{977FC1B5-6B2B-FF45-BF1E-AE7568084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3707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999" y="273600"/>
            <a:ext cx="7138800" cy="1144800"/>
          </a:xfrm>
        </p:spPr>
        <p:txBody>
          <a:bodyPr anchor="ctr" anchorCtr="0">
            <a:normAutofit/>
          </a:bodyPr>
          <a:lstStyle>
            <a:lvl1pPr algn="l">
              <a:defRPr sz="3200" b="0" i="0" cap="none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348880"/>
            <a:ext cx="7848600" cy="576064"/>
          </a:xfrm>
        </p:spPr>
        <p:txBody>
          <a:bodyPr/>
          <a:lstStyle>
            <a:lvl1pPr>
              <a:defRPr cap="all" baseline="0">
                <a:solidFill>
                  <a:srgbClr val="5B969E"/>
                </a:solidFill>
              </a:defRPr>
            </a:lvl1pPr>
            <a:lvl2pPr marL="7938" indent="-7938">
              <a:buNone/>
              <a:defRPr sz="2800" b="1"/>
            </a:lvl2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684213" y="2997200"/>
            <a:ext cx="7920037" cy="2952750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fr-FR" dirty="0" smtClean="0"/>
              <a:t>Sous-chapitre</a:t>
            </a:r>
          </a:p>
        </p:txBody>
      </p:sp>
    </p:spTree>
    <p:extLst>
      <p:ext uri="{BB962C8B-B14F-4D97-AF65-F5344CB8AC3E}">
        <p14:creationId xmlns:p14="http://schemas.microsoft.com/office/powerpoint/2010/main" val="49344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547813" y="1412777"/>
            <a:ext cx="7127875" cy="1008112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Sous-titre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2781300"/>
            <a:ext cx="8281169" cy="503684"/>
          </a:xfrm>
        </p:spPr>
        <p:txBody>
          <a:bodyPr>
            <a:normAutofit/>
          </a:bodyPr>
          <a:lstStyle>
            <a:lvl1pPr marL="457200" indent="-457200">
              <a:buClr>
                <a:srgbClr val="5B969E"/>
              </a:buClr>
              <a:buSzPct val="130000"/>
              <a:buFont typeface="Verdana" panose="020B0604030504040204" pitchFamily="34" charset="0"/>
              <a:buChar char="│"/>
              <a:defRPr sz="2800" b="0" u="none">
                <a:solidFill>
                  <a:srgbClr val="231F20"/>
                </a:solidFill>
              </a:defRPr>
            </a:lvl1pPr>
          </a:lstStyle>
          <a:p>
            <a:pPr lvl="0"/>
            <a:r>
              <a:rPr lang="fr-FR" dirty="0" smtClean="0"/>
              <a:t>Titre de la section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468313" y="3357563"/>
            <a:ext cx="8280400" cy="2663825"/>
          </a:xfrm>
        </p:spPr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3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17160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136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1E3A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1E3A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119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70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211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8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23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725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99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471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772816"/>
            <a:ext cx="7772400" cy="1470025"/>
          </a:xfrm>
        </p:spPr>
        <p:txBody>
          <a:bodyPr>
            <a:normAutofit/>
          </a:bodyPr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pic>
        <p:nvPicPr>
          <p:cNvPr id="4" name="Image 3" descr="Une image contenant chemise&#10;&#10;Description générée automatiquement">
            <a:extLst>
              <a:ext uri="{FF2B5EF4-FFF2-40B4-BE49-F238E27FC236}">
                <a16:creationId xmlns="" xmlns:a16="http://schemas.microsoft.com/office/drawing/2014/main" id="{977FC1B5-6B2B-FF45-BF1E-AE7568084F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4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470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999" y="273600"/>
            <a:ext cx="7138800" cy="1144800"/>
          </a:xfrm>
        </p:spPr>
        <p:txBody>
          <a:bodyPr anchor="ctr" anchorCtr="0">
            <a:normAutofit/>
          </a:bodyPr>
          <a:lstStyle>
            <a:lvl1pPr algn="l">
              <a:defRPr sz="3200" b="0" i="0" cap="none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348880"/>
            <a:ext cx="7848600" cy="576064"/>
          </a:xfrm>
        </p:spPr>
        <p:txBody>
          <a:bodyPr/>
          <a:lstStyle>
            <a:lvl1pPr>
              <a:defRPr cap="all" baseline="0">
                <a:solidFill>
                  <a:srgbClr val="5B969E"/>
                </a:solidFill>
              </a:defRPr>
            </a:lvl1pPr>
            <a:lvl2pPr marL="7938" indent="-7938">
              <a:buNone/>
              <a:defRPr sz="2800" b="1"/>
            </a:lvl2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684213" y="2997200"/>
            <a:ext cx="7920037" cy="2952750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fr-FR" dirty="0" smtClean="0"/>
              <a:t>Sous-chapitre</a:t>
            </a:r>
          </a:p>
        </p:txBody>
      </p:sp>
    </p:spTree>
    <p:extLst>
      <p:ext uri="{BB962C8B-B14F-4D97-AF65-F5344CB8AC3E}">
        <p14:creationId xmlns:p14="http://schemas.microsoft.com/office/powerpoint/2010/main" val="3447064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547813" y="1412777"/>
            <a:ext cx="7127875" cy="1008112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Sous-titre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2781300"/>
            <a:ext cx="8281169" cy="503684"/>
          </a:xfrm>
        </p:spPr>
        <p:txBody>
          <a:bodyPr>
            <a:normAutofit/>
          </a:bodyPr>
          <a:lstStyle>
            <a:lvl1pPr marL="457200" indent="-457200">
              <a:buClr>
                <a:srgbClr val="5B969E"/>
              </a:buClr>
              <a:buSzPct val="130000"/>
              <a:buFont typeface="Verdana" panose="020B0604030504040204" pitchFamily="34" charset="0"/>
              <a:buChar char="│"/>
              <a:defRPr sz="2800" b="0" u="none">
                <a:solidFill>
                  <a:srgbClr val="231F20"/>
                </a:solidFill>
              </a:defRPr>
            </a:lvl1pPr>
          </a:lstStyle>
          <a:p>
            <a:pPr lvl="0"/>
            <a:r>
              <a:rPr lang="fr-FR" dirty="0" smtClean="0"/>
              <a:t>Titre de la section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468313" y="3357563"/>
            <a:ext cx="8280400" cy="2663825"/>
          </a:xfrm>
        </p:spPr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3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464492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5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47999" y="273600"/>
            <a:ext cx="7138800" cy="1144800"/>
          </a:xfrm>
        </p:spPr>
        <p:txBody>
          <a:bodyPr anchor="ctr" anchorCtr="0">
            <a:normAutofit/>
          </a:bodyPr>
          <a:lstStyle>
            <a:lvl1pPr algn="l">
              <a:defRPr sz="3200" b="0" i="0" cap="none" baseline="0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2348880"/>
            <a:ext cx="7848600" cy="576064"/>
          </a:xfrm>
        </p:spPr>
        <p:txBody>
          <a:bodyPr/>
          <a:lstStyle>
            <a:lvl1pPr>
              <a:defRPr cap="all" baseline="0">
                <a:solidFill>
                  <a:srgbClr val="5B969E"/>
                </a:solidFill>
              </a:defRPr>
            </a:lvl1pPr>
            <a:lvl2pPr marL="7938" indent="-7938">
              <a:buNone/>
              <a:defRPr sz="2800" b="1"/>
            </a:lvl2pPr>
          </a:lstStyle>
          <a:p>
            <a:pPr lvl="0"/>
            <a:r>
              <a:rPr lang="fr-FR" dirty="0" smtClean="0"/>
              <a:t>Titre du chapitre</a:t>
            </a:r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 hasCustomPrompt="1"/>
          </p:nvPr>
        </p:nvSpPr>
        <p:spPr>
          <a:xfrm>
            <a:off x="684213" y="2997200"/>
            <a:ext cx="7920037" cy="2952750"/>
          </a:xfrm>
        </p:spPr>
        <p:txBody>
          <a:bodyPr>
            <a:normAutofit/>
          </a:bodyPr>
          <a:lstStyle>
            <a:lvl1pPr marL="0" indent="0">
              <a:buNone/>
              <a:defRPr sz="2300"/>
            </a:lvl1pPr>
          </a:lstStyle>
          <a:p>
            <a:pPr lvl="0"/>
            <a:r>
              <a:rPr lang="fr-FR" dirty="0" smtClean="0"/>
              <a:t>Sous-chapitre</a:t>
            </a:r>
          </a:p>
        </p:txBody>
      </p:sp>
    </p:spTree>
    <p:extLst>
      <p:ext uri="{BB962C8B-B14F-4D97-AF65-F5344CB8AC3E}">
        <p14:creationId xmlns:p14="http://schemas.microsoft.com/office/powerpoint/2010/main" val="38473756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1E3A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1E3A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58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2903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042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2436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684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8119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5570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602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4623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4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-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547813" y="1412777"/>
            <a:ext cx="7127875" cy="1008112"/>
          </a:xfrm>
        </p:spPr>
        <p:txBody>
          <a:bodyPr>
            <a:normAutofit/>
          </a:bodyPr>
          <a:lstStyle>
            <a:lvl1pPr marL="0" indent="0">
              <a:buNone/>
              <a:defRPr sz="32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 smtClean="0"/>
              <a:t>Sous-titre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4" y="2781300"/>
            <a:ext cx="8281169" cy="503684"/>
          </a:xfrm>
        </p:spPr>
        <p:txBody>
          <a:bodyPr>
            <a:normAutofit/>
          </a:bodyPr>
          <a:lstStyle>
            <a:lvl1pPr marL="457200" indent="-457200">
              <a:buClr>
                <a:srgbClr val="5B969E"/>
              </a:buClr>
              <a:buSzPct val="130000"/>
              <a:buFont typeface="Verdana" panose="020B0604030504040204" pitchFamily="34" charset="0"/>
              <a:buChar char="│"/>
              <a:defRPr sz="2800" b="0" u="none">
                <a:solidFill>
                  <a:srgbClr val="231F20"/>
                </a:solidFill>
              </a:defRPr>
            </a:lvl1pPr>
          </a:lstStyle>
          <a:p>
            <a:pPr lvl="0"/>
            <a:r>
              <a:rPr lang="fr-FR" dirty="0" smtClean="0"/>
              <a:t>Titre de la section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sz="quarter" idx="15"/>
          </p:nvPr>
        </p:nvSpPr>
        <p:spPr>
          <a:xfrm>
            <a:off x="468313" y="3357563"/>
            <a:ext cx="8280400" cy="2663825"/>
          </a:xfrm>
        </p:spPr>
        <p:txBody>
          <a:bodyPr>
            <a:normAutofit/>
          </a:bodyPr>
          <a:lstStyle>
            <a:lvl1pPr marL="342900" indent="-342900">
              <a:buFont typeface="Courier New" panose="02070309020205020404" pitchFamily="49" charset="0"/>
              <a:buChar char="o"/>
              <a:defRPr sz="2300" b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249016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0131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69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99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614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3567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855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96A69-C7F4-489D-BBAA-4E13B368359E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20BC67-D2D5-47FC-9C52-86707B34AE45}" type="slidenum">
              <a:rPr lang="fr-FR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8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39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1E3A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rgbClr val="1E3A4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630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44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1482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2276872"/>
            <a:ext cx="3008313" cy="38492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45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41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C6D5796-AD18-BD4D-91ED-83C971BA09D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29396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28664" y="6356350"/>
            <a:ext cx="971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87032"/>
            <a:ext cx="640722" cy="5284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-1"/>
          <a:stretch/>
        </p:blipFill>
        <p:spPr>
          <a:xfrm>
            <a:off x="7235946" y="6187032"/>
            <a:ext cx="1856457" cy="6670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" y="6093043"/>
            <a:ext cx="1691680" cy="7433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965750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B969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969E"/>
        </a:buClr>
        <a:buFont typeface="Wingdings" panose="05000000000000000000" pitchFamily="2" charset="2"/>
        <a:buChar char="l"/>
        <a:defRPr sz="2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969E"/>
        </a:buClr>
        <a:buFont typeface="Courier New" panose="02070309020205020404" pitchFamily="49" charset="0"/>
        <a:buChar char="o"/>
        <a:defRPr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969E"/>
        </a:buClr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FC6D5796-AD18-BD4D-91ED-83C971BA09D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29396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28664" y="6356350"/>
            <a:ext cx="971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87032"/>
            <a:ext cx="640722" cy="5284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-1"/>
          <a:stretch/>
        </p:blipFill>
        <p:spPr>
          <a:xfrm>
            <a:off x="7235946" y="6187032"/>
            <a:ext cx="1856457" cy="6670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" y="6093043"/>
            <a:ext cx="1691680" cy="7433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2969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B969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969E"/>
        </a:buClr>
        <a:buFont typeface="Wingdings" panose="05000000000000000000" pitchFamily="2" charset="2"/>
        <a:buChar char="l"/>
        <a:defRPr sz="2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969E"/>
        </a:buClr>
        <a:buFont typeface="Courier New" panose="02070309020205020404" pitchFamily="49" charset="0"/>
        <a:buChar char="o"/>
        <a:defRPr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969E"/>
        </a:buClr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FC6D5796-AD18-BD4D-91ED-83C971BA09DC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129396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728664" y="6356350"/>
            <a:ext cx="971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33E2F-1C95-4E9C-8ECF-0D0E7465DFDD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C6EE8-3889-44D4-AB89-DAAC5DBDCD3D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6187032"/>
            <a:ext cx="640722" cy="52845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5" b="-1"/>
          <a:stretch/>
        </p:blipFill>
        <p:spPr>
          <a:xfrm>
            <a:off x="7235946" y="6187032"/>
            <a:ext cx="1856457" cy="66704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" y="6093043"/>
            <a:ext cx="1691680" cy="743329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67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rgbClr val="5B969E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5B969E"/>
        </a:buClr>
        <a:buFont typeface="Wingdings" panose="05000000000000000000" pitchFamily="2" charset="2"/>
        <a:buChar char="l"/>
        <a:defRPr sz="26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5B969E"/>
        </a:buClr>
        <a:buFont typeface="Courier New" panose="02070309020205020404" pitchFamily="49" charset="0"/>
        <a:buChar char="o"/>
        <a:defRPr sz="23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5B969E"/>
        </a:buClr>
        <a:buFont typeface="Verdana" panose="020B0604030504040204" pitchFamily="34" charset="0"/>
        <a:buChar char="‒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96A69-C7F4-489D-BBAA-4E13B368359E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04/10/2021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0BC67-D2D5-47FC-9C52-86707B34AE45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 smtClean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45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ides.eaurmc.f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erema.fr/fr/actualites/super-pouvoirs-sols-b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79" y="261177"/>
            <a:ext cx="7274043" cy="5040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405942" y="5419278"/>
            <a:ext cx="633211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</a:rPr>
              <a:t>François ROLLIN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</a:rPr>
              <a:t>Directeur de la délégation de Besançon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000" b="1" kern="0" dirty="0" smtClean="0">
                <a:solidFill>
                  <a:srgbClr val="005C72"/>
                </a:solidFill>
              </a:rPr>
              <a:t>Agence de l’eau Rhône Méditerranée Corse</a:t>
            </a:r>
            <a:endParaRPr kumimoji="0" 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4495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 txBox="1">
            <a:spLocks/>
          </p:cNvSpPr>
          <p:nvPr/>
        </p:nvSpPr>
        <p:spPr>
          <a:xfrm>
            <a:off x="1657350" y="476672"/>
            <a:ext cx="7105650" cy="8664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Appel à projet « Rebond eau biodiversité climat 2020-2021 »</a:t>
            </a:r>
            <a:endParaRPr kumimoji="0" lang="fr-FR" sz="30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Espace réservé du texte 4"/>
          <p:cNvSpPr txBox="1">
            <a:spLocks/>
          </p:cNvSpPr>
          <p:nvPr/>
        </p:nvSpPr>
        <p:spPr>
          <a:xfrm>
            <a:off x="251520" y="1772816"/>
            <a:ext cx="8640960" cy="403244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"/>
              </a:spcBef>
              <a:buFont typeface="Arial" pitchFamily="34" charset="0"/>
              <a:buNone/>
              <a:defRPr lang="fr-FR" sz="2800" kern="1200" spc="-4" dirty="0">
                <a:solidFill>
                  <a:srgbClr val="231F2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Se termine, a permis de financer les projets jusqu’à un taux de 70 %</a:t>
            </a:r>
          </a:p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-4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Intégrait le financement des projets de déconnexion </a:t>
            </a:r>
            <a:r>
              <a:rPr kumimoji="0" lang="fr-FR" sz="18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des cours des établissements d’enseignement</a:t>
            </a: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 </a:t>
            </a:r>
            <a:r>
              <a:rPr kumimoji="0" lang="fr-FR" sz="1800" b="0" i="0" u="sng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sans coût plafond</a:t>
            </a:r>
            <a:endParaRPr kumimoji="0" lang="fr-FR" sz="1800" b="0" i="0" u="none" strike="noStrike" kern="1200" cap="none" spc="-4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0" i="0" u="none" strike="noStrike" kern="1200" cap="none" spc="-4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Les projets aidés prévoyaient pour les cours d’école la création d’</a:t>
            </a:r>
            <a:r>
              <a:rPr kumimoji="0" lang="fr-FR" sz="18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un ou plusieurs ouvrages végétalisés d’infiltration</a:t>
            </a: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 des eaux pluviales et un </a:t>
            </a:r>
            <a:r>
              <a:rPr kumimoji="0" lang="fr-FR" sz="1800" b="1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volet pédagogie et communication </a:t>
            </a: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sur le rétablissement du cycle de l’eau (« les eaux pluviales s’infiltrent au plus près de là où elles tombent »)</a:t>
            </a:r>
          </a:p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1800" b="1" i="0" u="none" strike="noStrike" kern="1200" cap="none" spc="-4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1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Réflexion en cours pour conserver des modalités spécifiques aux cours d’école lors de la révision à mi-parcours du 11</a:t>
            </a:r>
            <a:r>
              <a:rPr kumimoji="0" lang="fr-FR" sz="1800" b="0" i="0" u="none" strike="noStrike" kern="1200" cap="none" spc="-4" normalizeH="0" baseline="3000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ème</a:t>
            </a:r>
            <a:r>
              <a:rPr kumimoji="0" lang="fr-FR" sz="18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programme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10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1200" cap="none" spc="-4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1" i="0" u="none" strike="noStrike" kern="1200" cap="none" spc="-4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-4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400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/>
          <p:cNvSpPr txBox="1">
            <a:spLocks/>
          </p:cNvSpPr>
          <p:nvPr/>
        </p:nvSpPr>
        <p:spPr>
          <a:xfrm>
            <a:off x="304800" y="3200400"/>
            <a:ext cx="8305800" cy="2590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5B969E"/>
              </a:buClr>
              <a:buFont typeface="Wingdings" panose="05000000000000000000" pitchFamily="2" charset="2"/>
              <a:buChar char="l"/>
              <a:defRPr sz="26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5B969E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5B969E"/>
              </a:buClr>
              <a:buFont typeface="Verdana" panose="020B0604030504040204" pitchFamily="34" charset="0"/>
              <a:buChar char="‒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fr-FR" b="0" smtClean="0">
                <a:solidFill>
                  <a:srgbClr val="002060"/>
                </a:solidFill>
              </a:rPr>
              <a:t>La demande en ligne sur le site de l’agence </a:t>
            </a:r>
            <a:r>
              <a:rPr lang="fr-FR" smtClean="0">
                <a:solidFill>
                  <a:prstClr val="black"/>
                </a:solidFill>
                <a:hlinkClick r:id="rId3"/>
              </a:rPr>
              <a:t>https://aides.eaurmc.fr/</a:t>
            </a:r>
            <a:r>
              <a:rPr lang="fr-FR" smtClean="0">
                <a:solidFill>
                  <a:prstClr val="black"/>
                </a:solidFill>
              </a:rPr>
              <a:t>  </a:t>
            </a:r>
            <a:endParaRPr lang="fr-FR" dirty="0" smtClean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99592" y="1916832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4BACC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Pour déposer une demande d’aide</a:t>
            </a:r>
          </a:p>
        </p:txBody>
      </p:sp>
    </p:spTree>
    <p:extLst>
      <p:ext uri="{BB962C8B-B14F-4D97-AF65-F5344CB8AC3E}">
        <p14:creationId xmlns:p14="http://schemas.microsoft.com/office/powerpoint/2010/main" val="23516759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93E39D07-9561-974B-91DB-6841281462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3"/>
          <a:stretch/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267744" y="342900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ts val="100"/>
              </a:spcBef>
            </a:pPr>
            <a:r>
              <a:rPr lang="fr-FR" b="1" dirty="0">
                <a:solidFill>
                  <a:srgbClr val="4BACC6">
                    <a:lumMod val="50000"/>
                  </a:srgbClr>
                </a:solidFill>
                <a:latin typeface="Verdana"/>
              </a:rPr>
              <a:t>MERCI </a:t>
            </a:r>
            <a:r>
              <a:rPr lang="fr-FR" b="1" dirty="0" smtClean="0">
                <a:solidFill>
                  <a:srgbClr val="4BACC6">
                    <a:lumMod val="50000"/>
                  </a:srgbClr>
                </a:solidFill>
                <a:latin typeface="Verdana"/>
              </a:rPr>
              <a:t>POUR VOTRE </a:t>
            </a:r>
            <a:r>
              <a:rPr lang="fr-FR" b="1" dirty="0">
                <a:solidFill>
                  <a:srgbClr val="4BACC6">
                    <a:lumMod val="50000"/>
                  </a:srgbClr>
                </a:solidFill>
                <a:latin typeface="Verdana"/>
              </a:rPr>
              <a:t>ATTENTION</a:t>
            </a:r>
            <a:endParaRPr lang="fr-FR" b="1" dirty="0">
              <a:solidFill>
                <a:srgbClr val="4BACC6">
                  <a:lumMod val="50000"/>
                </a:srgbClr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0866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3">
            <a:extLst>
              <a:ext uri="{FF2B5EF4-FFF2-40B4-BE49-F238E27FC236}">
                <a16:creationId xmlns:a16="http://schemas.microsoft.com/office/drawing/2014/main" xmlns="" id="{47B4416C-CA93-4B44-B830-E1F5F789D4F2}"/>
              </a:ext>
            </a:extLst>
          </p:cNvPr>
          <p:cNvSpPr txBox="1">
            <a:spLocks/>
          </p:cNvSpPr>
          <p:nvPr/>
        </p:nvSpPr>
        <p:spPr>
          <a:xfrm>
            <a:off x="1763688" y="630046"/>
            <a:ext cx="4176464" cy="63871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Programme</a:t>
            </a:r>
            <a:endParaRPr kumimoji="0" lang="fr-FR" sz="32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" name="Picture 4" descr="Résultat de recherche d'images pour &quot;desimperméabiliser les sols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05619"/>
            <a:ext cx="3240360" cy="205696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xmlns="" id="{1D3DC72C-2923-2645-89C5-FF8E3E13F22C}"/>
              </a:ext>
            </a:extLst>
          </p:cNvPr>
          <p:cNvSpPr txBox="1">
            <a:spLocks/>
          </p:cNvSpPr>
          <p:nvPr/>
        </p:nvSpPr>
        <p:spPr>
          <a:xfrm>
            <a:off x="755576" y="1628800"/>
            <a:ext cx="777686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●"/>
              <a:defRPr lang="fr-FR" sz="2600" b="1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Lucida Grande" panose="020B0600040502020204" pitchFamily="34" charset="0"/>
              <a:buChar char="●"/>
              <a:tabLst/>
              <a:defRPr/>
            </a:pPr>
            <a:endParaRPr kumimoji="0" lang="fr-FR" sz="2000" b="1" i="0" u="none" strike="noStrike" kern="1200" cap="none" spc="-5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Lucida Grande" panose="020B0600040502020204" pitchFamily="34" charset="0"/>
              <a:buChar char="●"/>
              <a:tabLst/>
              <a:defRPr/>
            </a:pPr>
            <a:endParaRPr kumimoji="0" lang="fr-FR" sz="2000" b="1" i="0" u="none" strike="noStrike" kern="1200" cap="none" spc="-5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Lucida Grande" panose="020B0600040502020204" pitchFamily="34" charset="0"/>
              <a:buChar char="●"/>
              <a:tabLst/>
              <a:defRPr/>
            </a:pPr>
            <a:r>
              <a:rPr kumimoji="0" lang="fr-FR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Les bonnes raisons de </a:t>
            </a:r>
            <a:r>
              <a:rPr kumimoji="0" lang="fr-FR" sz="2400" b="1" i="0" u="none" strike="noStrike" kern="1200" cap="none" spc="-5" normalizeH="0" baseline="0" noProof="0" dirty="0" err="1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désimperméabiliser</a:t>
            </a:r>
            <a:r>
              <a:rPr kumimoji="0" lang="fr-FR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et d’infiltrer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Lucida Grande" panose="020B0600040502020204" pitchFamily="34" charset="0"/>
              <a:buChar char="●"/>
              <a:tabLst/>
              <a:defRPr/>
            </a:pPr>
            <a:r>
              <a:rPr kumimoji="0" lang="fr-FR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11</a:t>
            </a:r>
            <a:r>
              <a:rPr kumimoji="0" lang="fr-FR" sz="2400" b="1" i="0" u="none" strike="noStrike" kern="1200" cap="none" spc="-5" normalizeH="0" baseline="3000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ème</a:t>
            </a:r>
            <a:r>
              <a:rPr kumimoji="0" lang="fr-FR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programme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Lucida Grande" panose="020B0600040502020204" pitchFamily="34" charset="0"/>
              <a:buChar char="●"/>
              <a:tabLst/>
              <a:defRPr/>
            </a:pPr>
            <a:r>
              <a:rPr kumimoji="0" lang="fr-FR" sz="24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Les règles d’intervention</a:t>
            </a:r>
            <a:endParaRPr kumimoji="0" lang="fr-FR" sz="2400" b="0" i="0" u="none" strike="noStrike" kern="1200" cap="none" spc="-5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34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1677039" y="404664"/>
            <a:ext cx="7257289" cy="86642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Pourquoi désimperméabiliser les sols</a:t>
            </a:r>
            <a:endParaRPr kumimoji="0" lang="fr-FR" sz="32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1"/>
          <p:cNvSpPr txBox="1">
            <a:spLocks/>
          </p:cNvSpPr>
          <p:nvPr/>
        </p:nvSpPr>
        <p:spPr>
          <a:xfrm>
            <a:off x="611560" y="1392610"/>
            <a:ext cx="6264696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●"/>
              <a:defRPr lang="fr-FR" sz="2600" b="1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-5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Surfaces imperméables…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-5" normalizeH="0" baseline="0" noProof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      … l’eau de pluie ne s’infiltre plus !</a:t>
            </a:r>
            <a:endParaRPr kumimoji="0" lang="fr-FR" sz="2400" b="0" i="0" u="none" strike="noStrike" kern="1200" cap="none" spc="-5" normalizeH="0" baseline="0" noProof="0" dirty="0" smtClean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4" name="Picture 2" descr="Résultat de recherche d'images pour &quot;Infiltration des eaux pluviales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0" t="2567" r="9790" b="4310"/>
          <a:stretch/>
        </p:blipFill>
        <p:spPr bwMode="auto">
          <a:xfrm>
            <a:off x="7092280" y="1013000"/>
            <a:ext cx="1818948" cy="225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95536" y="2492896"/>
            <a:ext cx="3888432" cy="3744416"/>
            <a:chOff x="395536" y="2492896"/>
            <a:chExt cx="3888432" cy="3744416"/>
          </a:xfrm>
        </p:grpSpPr>
        <p:pic>
          <p:nvPicPr>
            <p:cNvPr id="6" name="Image 5"/>
            <p:cNvPicPr/>
            <p:nvPr/>
          </p:nvPicPr>
          <p:blipFill rotWithShape="1">
            <a:blip r:embed="rId4"/>
            <a:srcRect r="6571" b="6862"/>
            <a:stretch/>
          </p:blipFill>
          <p:spPr>
            <a:xfrm>
              <a:off x="395536" y="2492896"/>
              <a:ext cx="3600400" cy="359112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79912" y="5949280"/>
              <a:ext cx="504056" cy="2880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47936" y="2645296"/>
            <a:ext cx="3888432" cy="3744416"/>
            <a:chOff x="395536" y="2492896"/>
            <a:chExt cx="3888432" cy="3744416"/>
          </a:xfrm>
        </p:grpSpPr>
        <p:pic>
          <p:nvPicPr>
            <p:cNvPr id="9" name="Image 8"/>
            <p:cNvPicPr/>
            <p:nvPr/>
          </p:nvPicPr>
          <p:blipFill rotWithShape="1">
            <a:blip r:embed="rId4"/>
            <a:srcRect r="6571" b="6862"/>
            <a:stretch/>
          </p:blipFill>
          <p:spPr>
            <a:xfrm>
              <a:off x="395536" y="2492896"/>
              <a:ext cx="3600400" cy="3591128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3779912" y="5949280"/>
              <a:ext cx="504056" cy="288032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067944" y="3337535"/>
            <a:ext cx="4773116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500"/>
              </a:spcAft>
              <a:buFont typeface="Wingdings"/>
              <a:buChar char="à"/>
            </a:pPr>
            <a:r>
              <a:rPr lang="fr-FR" sz="2400" dirty="0" smtClean="0">
                <a:solidFill>
                  <a:srgbClr val="4BACC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Surcharge des</a:t>
            </a:r>
            <a:br>
              <a:rPr lang="fr-FR" sz="2400" dirty="0" smtClean="0">
                <a:solidFill>
                  <a:srgbClr val="4BACC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FR" sz="2400" dirty="0" smtClean="0">
                <a:solidFill>
                  <a:srgbClr val="4BACC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systèmes d’assainissement</a:t>
            </a:r>
          </a:p>
          <a:p>
            <a:pPr marL="342900" indent="-342900">
              <a:spcAft>
                <a:spcPts val="1500"/>
              </a:spcAft>
              <a:buFont typeface="Wingdings"/>
              <a:buChar char="à"/>
            </a:pPr>
            <a:r>
              <a:rPr lang="fr-FR" sz="2400" dirty="0" smtClean="0">
                <a:solidFill>
                  <a:srgbClr val="4BACC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Débordements, inondations</a:t>
            </a:r>
          </a:p>
          <a:p>
            <a:pPr marL="342900" indent="-342900">
              <a:spcAft>
                <a:spcPts val="1500"/>
              </a:spcAft>
              <a:buFont typeface="Wingdings"/>
              <a:buChar char="à"/>
            </a:pPr>
            <a:r>
              <a:rPr lang="fr-FR" sz="2400" dirty="0" smtClean="0">
                <a:solidFill>
                  <a:srgbClr val="4BACC6">
                    <a:lumMod val="7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Pollution du milieu naturel</a:t>
            </a:r>
          </a:p>
        </p:txBody>
      </p:sp>
    </p:spTree>
    <p:extLst>
      <p:ext uri="{BB962C8B-B14F-4D97-AF65-F5344CB8AC3E}">
        <p14:creationId xmlns:p14="http://schemas.microsoft.com/office/powerpoint/2010/main" val="382131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1677039" y="404664"/>
            <a:ext cx="7257289" cy="866425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Pourquoi désimperméabiliser les sols</a:t>
            </a:r>
            <a:endParaRPr kumimoji="0" lang="fr-FR" sz="32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1"/>
          <p:cNvSpPr txBox="1">
            <a:spLocks/>
          </p:cNvSpPr>
          <p:nvPr/>
        </p:nvSpPr>
        <p:spPr>
          <a:xfrm>
            <a:off x="179512" y="1268760"/>
            <a:ext cx="8424935" cy="5760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●"/>
              <a:defRPr lang="fr-FR" sz="2600" b="1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2400" b="0" i="0" u="none" strike="noStrike" kern="1200" cap="none" spc="-5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Mais aussi… </a:t>
            </a:r>
            <a:r>
              <a:rPr kumimoji="0" lang="fr-FR" sz="2400" b="0" i="0" u="none" strike="noStrike" kern="1200" cap="none" spc="-5" normalizeH="0" baseline="0" noProof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perte des fonctionnalités des sols !</a:t>
            </a:r>
            <a:endParaRPr kumimoji="0" lang="fr-FR" sz="2400" b="0" i="0" u="none" strike="noStrike" kern="1200" cap="none" spc="-5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Espace réservé du texte 1"/>
          <p:cNvSpPr txBox="1">
            <a:spLocks/>
          </p:cNvSpPr>
          <p:nvPr/>
        </p:nvSpPr>
        <p:spPr>
          <a:xfrm>
            <a:off x="495572" y="1843083"/>
            <a:ext cx="4652492" cy="1729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●"/>
              <a:defRPr lang="fr-FR" sz="2600" b="1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2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dépollution, recharge </a:t>
            </a:r>
            <a:r>
              <a:rPr kumimoji="0" lang="fr-FR" sz="1800" b="0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des </a:t>
            </a: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nappes</a:t>
            </a:r>
            <a:endParaRPr kumimoji="0" lang="fr-FR" sz="1800" b="0" i="0" u="none" strike="noStrike" kern="1200" cap="none" spc="-5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sym typeface="Wingdings" panose="05000000000000000000" pitchFamily="2" charset="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stockage </a:t>
            </a:r>
            <a:r>
              <a:rPr kumimoji="0" lang="fr-FR" sz="1800" b="0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de </a:t>
            </a: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carbone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support </a:t>
            </a:r>
            <a:r>
              <a:rPr kumimoji="0" lang="fr-FR" sz="1800" b="0" i="0" u="none" strike="noStrike" kern="1200" cap="none" spc="-5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pour la </a:t>
            </a: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biodiversité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rafraîchissement de l’air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sym typeface="Wingdings" panose="05000000000000000000" pitchFamily="2" charset="2"/>
              </a:rPr>
              <a:t> …</a:t>
            </a:r>
            <a:endParaRPr kumimoji="0" lang="fr-FR" sz="2400" b="0" i="0" u="none" strike="noStrike" kern="1200" cap="none" spc="-5" normalizeH="0" baseline="0" noProof="0" dirty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520" y="3574757"/>
            <a:ext cx="4659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https://www.cerema.fr/fr/actualites/super-pouvoirs-sols-bd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26825"/>
            <a:ext cx="5181178" cy="23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4014611" cy="28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Connecteur droit 9"/>
          <p:cNvCxnSpPr/>
          <p:nvPr/>
        </p:nvCxnSpPr>
        <p:spPr>
          <a:xfrm flipH="1">
            <a:off x="395536" y="1772816"/>
            <a:ext cx="4104456" cy="1657925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11" name="Connecteur droit 10"/>
          <p:cNvCxnSpPr/>
          <p:nvPr/>
        </p:nvCxnSpPr>
        <p:spPr>
          <a:xfrm>
            <a:off x="323528" y="1843083"/>
            <a:ext cx="4104456" cy="1657925"/>
          </a:xfrm>
          <a:prstGeom prst="line">
            <a:avLst/>
          </a:prstGeom>
          <a:noFill/>
          <a:ln w="1905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82969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1259632" y="232792"/>
            <a:ext cx="7010400" cy="10359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11</a:t>
            </a:r>
            <a:r>
              <a:rPr kumimoji="0" lang="fr-FR" sz="3000" b="0" i="0" u="none" strike="noStrike" kern="1200" cap="none" spc="-4" normalizeH="0" baseline="3000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ème</a:t>
            </a: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programme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«  Sauvons l’eau » 2019-2024</a:t>
            </a:r>
            <a:endParaRPr kumimoji="0" lang="fr-FR" sz="30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79512" y="1616827"/>
            <a:ext cx="2347094" cy="98488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600" b="1" dirty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2,64 </a:t>
            </a:r>
            <a:r>
              <a:rPr lang="fr-FR" sz="1600" b="1" dirty="0" smtClean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Milliards d’euros</a:t>
            </a:r>
          </a:p>
          <a:p>
            <a:pPr algn="ctr"/>
            <a:r>
              <a:rPr lang="fr-FR" sz="1400" b="1" dirty="0" smtClean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fr-FR" sz="1200" b="1" dirty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soit 440 millions d’euros par an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87824" y="1662993"/>
            <a:ext cx="1940036" cy="89255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fr-FR" sz="1600" b="1" dirty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Sur 6 </a:t>
            </a:r>
            <a:r>
              <a:rPr lang="fr-FR" sz="1400" b="1" dirty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ans </a:t>
            </a:r>
            <a:endParaRPr lang="fr-FR" sz="1400" b="1" dirty="0" smtClean="0">
              <a:solidFill>
                <a:srgbClr val="E600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fr-FR" sz="1200" b="1" dirty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pour </a:t>
            </a:r>
            <a:r>
              <a:rPr lang="fr-FR" sz="1200" b="1" dirty="0" smtClean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les bassins Rhône-Méditerranée </a:t>
            </a:r>
            <a:r>
              <a:rPr lang="fr-FR" sz="1200" b="1" dirty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et Corse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5729536" y="1447550"/>
            <a:ext cx="31629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Au bénéfice des maîtres d’ouvrages</a:t>
            </a:r>
          </a:p>
          <a:p>
            <a:pPr algn="ctr"/>
            <a:r>
              <a:rPr lang="fr-FR" sz="1200" b="1" dirty="0" smtClean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collectivités</a:t>
            </a:r>
            <a:r>
              <a:rPr lang="fr-FR" sz="1200" b="1" dirty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, industriels, </a:t>
            </a:r>
            <a:r>
              <a:rPr lang="fr-FR" sz="1200" b="1" dirty="0" smtClean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agriculteurs, associations qui </a:t>
            </a:r>
            <a:r>
              <a:rPr lang="fr-FR" sz="1200" b="1" dirty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agissent pour </a:t>
            </a:r>
            <a:r>
              <a:rPr lang="fr-FR" sz="1200" b="1" dirty="0" smtClean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/>
              </a:rPr>
              <a:t>le bon état des eaux</a:t>
            </a:r>
            <a:endParaRPr lang="fr-FR" sz="1200" b="1" dirty="0">
              <a:solidFill>
                <a:srgbClr val="005C72"/>
              </a:solidFill>
              <a:latin typeface="Verdana" panose="020B0604030504040204" pitchFamily="34" charset="0"/>
              <a:ea typeface="Verdana" panose="020B0604030504040204" pitchFamily="34" charset="0"/>
              <a:cs typeface="Verdana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2339752" y="1753838"/>
            <a:ext cx="572984" cy="710863"/>
          </a:xfrm>
          <a:prstGeom prst="rightArrow">
            <a:avLst/>
          </a:prstGeom>
          <a:solidFill>
            <a:srgbClr val="005C72"/>
          </a:solidFill>
          <a:ln w="25400" cap="flat" cmpd="sng" algn="ctr">
            <a:solidFill>
              <a:srgbClr val="E600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8" name="Flèche droite 7"/>
          <p:cNvSpPr/>
          <p:nvPr/>
        </p:nvSpPr>
        <p:spPr>
          <a:xfrm>
            <a:off x="5004048" y="1753838"/>
            <a:ext cx="572984" cy="710863"/>
          </a:xfrm>
          <a:prstGeom prst="rightArrow">
            <a:avLst/>
          </a:prstGeom>
          <a:solidFill>
            <a:srgbClr val="005C72"/>
          </a:solidFill>
          <a:ln w="38100" cap="flat" cmpd="sng" algn="ctr">
            <a:solidFill>
              <a:srgbClr val="E6007D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>
            <a:off x="1005408" y="2954759"/>
            <a:ext cx="7239000" cy="0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0" name="ZoneTexte 9"/>
          <p:cNvSpPr txBox="1"/>
          <p:nvPr/>
        </p:nvSpPr>
        <p:spPr>
          <a:xfrm>
            <a:off x="700608" y="3151093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2019</a:t>
            </a:r>
            <a:endParaRPr lang="fr-FR" sz="1200" b="1" dirty="0">
              <a:solidFill>
                <a:srgbClr val="005C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Étoile à 5 branches 10"/>
          <p:cNvSpPr/>
          <p:nvPr/>
        </p:nvSpPr>
        <p:spPr>
          <a:xfrm>
            <a:off x="4292893" y="2719532"/>
            <a:ext cx="457200" cy="374254"/>
          </a:xfrm>
          <a:prstGeom prst="star5">
            <a:avLst/>
          </a:prstGeom>
          <a:solidFill>
            <a:srgbClr val="E6007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253536" y="3151093"/>
            <a:ext cx="1066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5C7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endParaRPr lang="fr-FR" sz="1200" b="1" dirty="0">
              <a:solidFill>
                <a:srgbClr val="005C7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Organigramme : Ou 12"/>
          <p:cNvSpPr/>
          <p:nvPr/>
        </p:nvSpPr>
        <p:spPr>
          <a:xfrm>
            <a:off x="903354" y="2885305"/>
            <a:ext cx="133350" cy="138908"/>
          </a:xfrm>
          <a:prstGeom prst="flowChar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Organigramme : Ou 13"/>
          <p:cNvSpPr/>
          <p:nvPr/>
        </p:nvSpPr>
        <p:spPr>
          <a:xfrm>
            <a:off x="7787208" y="2885305"/>
            <a:ext cx="133350" cy="138908"/>
          </a:xfrm>
          <a:prstGeom prst="flowChartOr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119710" y="3183359"/>
            <a:ext cx="30103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E6007D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2021/2022 : révision à mi parcours</a:t>
            </a:r>
            <a:endParaRPr lang="fr-FR" sz="1200" b="1" dirty="0">
              <a:solidFill>
                <a:srgbClr val="E6007D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Espace réservé du texte 4"/>
          <p:cNvSpPr txBox="1">
            <a:spLocks/>
          </p:cNvSpPr>
          <p:nvPr/>
        </p:nvSpPr>
        <p:spPr>
          <a:xfrm>
            <a:off x="611560" y="3670176"/>
            <a:ext cx="8077200" cy="2351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800" kern="1200" dirty="0">
                <a:solidFill>
                  <a:srgbClr val="231F2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E6007D"/>
                </a:solidFill>
                <a:effectLst/>
                <a:uLnTx/>
                <a:uFillTx/>
                <a:latin typeface="Verdana"/>
              </a:rPr>
              <a:t>Les enjeux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AMELIORER L’ETAT DE NOS EAUX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ADAPTER LES TERRITOIRES AU CHANGEMENT CLIMATIQUE</a:t>
            </a:r>
            <a:endParaRPr kumimoji="0" lang="fr-FR" sz="1600" b="0" i="0" u="none" strike="noStrike" kern="1200" cap="none" spc="0" normalizeH="0" baseline="0" noProof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    (cible : 40 % des aides accordées)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AIDER LES COLLECTIVITES A INVESTIR AU BON NIVEAU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fr-FR" sz="1600" b="1" i="0" u="none" strike="noStrike" kern="1200" cap="none" spc="0" normalizeH="0" baseline="0" noProof="0" smtClean="0">
              <a:ln>
                <a:noFill/>
              </a:ln>
              <a:solidFill>
                <a:srgbClr val="E6007D"/>
              </a:solidFill>
              <a:effectLst/>
              <a:uLnTx/>
              <a:uFillTx/>
              <a:latin typeface="Verdan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E6007D"/>
                </a:solidFill>
                <a:effectLst/>
                <a:uLnTx/>
                <a:uFillTx/>
                <a:latin typeface="Verdana"/>
              </a:rPr>
              <a:t>La désimperméabilisation = </a:t>
            </a:r>
            <a:r>
              <a:rPr kumimoji="0" lang="fr-FR" sz="1600" b="1" i="0" u="none" strike="noStrike" kern="1200" cap="none" spc="0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un enjeu transversal </a:t>
            </a:r>
            <a:r>
              <a:rPr kumimoji="0" lang="fr-FR" sz="1600" b="0" i="0" u="none" strike="noStrike" kern="1200" cap="none" spc="0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(amélioration de l’état des eaux et adaptation des territoires au changement climatique)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391606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="" xmlns:a16="http://schemas.microsoft.com/office/drawing/2014/main" id="{750558E2-DCCA-1B4A-818F-9E3DB44F5FB7}"/>
              </a:ext>
            </a:extLst>
          </p:cNvPr>
          <p:cNvSpPr txBox="1">
            <a:spLocks/>
          </p:cNvSpPr>
          <p:nvPr/>
        </p:nvSpPr>
        <p:spPr>
          <a:xfrm>
            <a:off x="1907704" y="260648"/>
            <a:ext cx="7272808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11</a:t>
            </a:r>
            <a:r>
              <a:rPr kumimoji="0" lang="fr-FR" sz="3000" b="0" i="0" u="none" strike="noStrike" kern="1200" cap="none" spc="-4" normalizeH="0" baseline="30000" noProof="0" dirty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ème</a:t>
            </a:r>
            <a:r>
              <a:rPr kumimoji="0" lang="fr-FR" sz="30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programme </a:t>
            </a:r>
          </a:p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« Sauvons l’eau 2019-2024 »</a:t>
            </a:r>
            <a:endParaRPr kumimoji="0" lang="fr-FR" sz="30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3">
            <a:extLst>
              <a:ext uri="{FF2B5EF4-FFF2-40B4-BE49-F238E27FC236}">
                <a16:creationId xmlns:a16="http://schemas.microsoft.com/office/drawing/2014/main" xmlns="" id="{3E3A8B41-0EBE-614B-AA94-854A2DF5DA91}"/>
              </a:ext>
            </a:extLst>
          </p:cNvPr>
          <p:cNvSpPr txBox="1">
            <a:spLocks/>
          </p:cNvSpPr>
          <p:nvPr/>
        </p:nvSpPr>
        <p:spPr>
          <a:xfrm>
            <a:off x="520755" y="1412777"/>
            <a:ext cx="8156325" cy="3600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"/>
              </a:spcBef>
              <a:buFont typeface="Arial" pitchFamily="34" charset="0"/>
              <a:buNone/>
              <a:defRPr lang="fr-FR" sz="2800" kern="1200" spc="-4" dirty="0">
                <a:solidFill>
                  <a:srgbClr val="231F2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2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/>
              </a:rPr>
              <a:t>Objectifs du 11</a:t>
            </a:r>
            <a:r>
              <a:rPr kumimoji="0" lang="fr-FR" sz="2200" b="0" i="0" u="none" strike="noStrike" kern="1200" cap="none" spc="-4" normalizeH="0" baseline="3000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/>
              </a:rPr>
              <a:t>ème</a:t>
            </a:r>
            <a:r>
              <a:rPr kumimoji="0" lang="fr-FR" sz="2200" b="0" i="0" u="none" strike="noStrike" kern="1200" cap="none" spc="-4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Verdana"/>
              </a:rPr>
              <a:t> programme - Lutte contre la pollution domestique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200" b="0" i="0" u="none" strike="noStrike" kern="1200" cap="none" spc="-4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xmlns="" id="{E501E253-79BB-A34C-9581-9CD9316831BB}"/>
              </a:ext>
            </a:extLst>
          </p:cNvPr>
          <p:cNvSpPr txBox="1">
            <a:spLocks/>
          </p:cNvSpPr>
          <p:nvPr/>
        </p:nvSpPr>
        <p:spPr>
          <a:xfrm>
            <a:off x="467544" y="2343913"/>
            <a:ext cx="7992888" cy="2376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lang="fr-FR" sz="2300" b="0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EB297F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200" b="0" i="0" u="sng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Orientation 2 </a:t>
            </a:r>
            <a:r>
              <a:rPr kumimoji="0" lang="fr-FR" sz="2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Accompagner l’adaptation des territoires face au changement climatique </a:t>
            </a: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00" b="0" i="0" u="sng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 2-2 </a:t>
            </a:r>
            <a:r>
              <a:rPr kumimoji="0" lang="fr-FR" sz="22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4BACC6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Accompagner la déconnexion des eaux pluviales pour infiltration ou réutilisation</a:t>
            </a:r>
            <a:endParaRPr kumimoji="0" lang="fr-FR" sz="2200" b="0" i="0" u="none" strike="noStrike" kern="1200" cap="none" spc="-5" normalizeH="0" baseline="0" noProof="0" dirty="0">
              <a:ln>
                <a:noFill/>
              </a:ln>
              <a:solidFill>
                <a:srgbClr val="4BACC6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xmlns="" id="{4C617472-0F29-CC49-BC9D-1FACE8ECAEFA}"/>
              </a:ext>
            </a:extLst>
          </p:cNvPr>
          <p:cNvSpPr txBox="1">
            <a:spLocks/>
          </p:cNvSpPr>
          <p:nvPr/>
        </p:nvSpPr>
        <p:spPr>
          <a:xfrm>
            <a:off x="968199" y="4293096"/>
            <a:ext cx="7924281" cy="676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lang="fr-FR" sz="1800" kern="1200" dirty="0">
                <a:solidFill>
                  <a:srgbClr val="231F2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</a:rPr>
              <a:t>Objectif 2019-2024 </a:t>
            </a: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</a:rPr>
              <a:t>: déconnecter </a:t>
            </a:r>
            <a:r>
              <a:rPr kumimoji="0" lang="fr-FR" sz="2200" b="1" i="0" u="none" strike="noStrike" kern="1200" cap="none" spc="0" normalizeH="0" baseline="0" noProof="0" smtClean="0">
                <a:ln>
                  <a:noFill/>
                </a:ln>
                <a:solidFill>
                  <a:srgbClr val="11B9ED"/>
                </a:solidFill>
                <a:effectLst/>
                <a:uLnTx/>
                <a:uFillTx/>
                <a:latin typeface="Verdana"/>
              </a:rPr>
              <a:t>400 ha de surface active </a:t>
            </a:r>
            <a:r>
              <a:rPr kumimoji="0" lang="fr-FR" sz="2000" b="0" i="0" u="none" strike="noStrike" kern="1200" cap="none" spc="0" normalizeH="0" baseline="0" noProof="0" smtClean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Verdana"/>
              </a:rPr>
              <a:t>sur le bassin Rhône Méditerranée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7" name="Flèche droite 6"/>
          <p:cNvSpPr/>
          <p:nvPr/>
        </p:nvSpPr>
        <p:spPr>
          <a:xfrm>
            <a:off x="530219" y="4372132"/>
            <a:ext cx="297365" cy="216024"/>
          </a:xfrm>
          <a:prstGeom prst="rightArrow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8" name="Picture 2" descr="\\domntade.eaurmc.fr\aermc\_DELCOM\Public\01. Dossiers thematiques\Changement climatique\ae_2017_picto_changement_climatiqu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793" y="2276872"/>
            <a:ext cx="788615" cy="78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6689962"/>
              </p:ext>
            </p:extLst>
          </p:nvPr>
        </p:nvGraphicFramePr>
        <p:xfrm>
          <a:off x="2573796" y="5229200"/>
          <a:ext cx="4662500" cy="1510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ject 6">
            <a:extLst>
              <a:ext uri="{FF2B5EF4-FFF2-40B4-BE49-F238E27FC236}">
                <a16:creationId xmlns:a16="http://schemas.microsoft.com/office/drawing/2014/main" xmlns="" id="{2ECA7860-85C1-8E47-BE4F-724AABB48352}"/>
              </a:ext>
            </a:extLst>
          </p:cNvPr>
          <p:cNvSpPr/>
          <p:nvPr/>
        </p:nvSpPr>
        <p:spPr>
          <a:xfrm>
            <a:off x="530219" y="2188101"/>
            <a:ext cx="1055370" cy="0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98" y="0"/>
                </a:lnTo>
              </a:path>
            </a:pathLst>
          </a:custGeom>
          <a:ln w="101600">
            <a:solidFill>
              <a:srgbClr val="5B969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81798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xmlns="" id="{750558E2-DCCA-1B4A-818F-9E3DB44F5FB7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7272808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Les aides à la désimperméabilisation </a:t>
            </a:r>
            <a:endParaRPr kumimoji="0" lang="fr-FR" sz="30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4"/>
          <p:cNvSpPr txBox="1">
            <a:spLocks/>
          </p:cNvSpPr>
          <p:nvPr/>
        </p:nvSpPr>
        <p:spPr>
          <a:xfrm>
            <a:off x="395536" y="1484784"/>
            <a:ext cx="8208912" cy="37444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lang="fr-FR" sz="2300" b="0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EB297F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fr-FR" sz="2200" b="1" i="0" u="none" strike="noStrike" kern="1200" cap="none" spc="-5" normalizeH="0" baseline="0" noProof="0" dirty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Sont éligibles tous les projets qui permettent de </a:t>
            </a:r>
            <a:r>
              <a:rPr kumimoji="0" lang="fr-FR" sz="1800" b="1" i="0" u="sng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déconnecter</a:t>
            </a:r>
            <a:r>
              <a:rPr kumimoji="0" lang="fr-FR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les eaux pluviales des réseaux d’assainissement (unitaires ou séparatifs) pour infiltration ou réutilisation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8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18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Exemples de travaux aidés </a:t>
            </a: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kumimoji="0" lang="fr-FR" sz="18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création de noues d’infiltration, de jardins de pluie, de toitures végétalisées </a:t>
            </a:r>
            <a:r>
              <a:rPr kumimoji="0" lang="fr-FR" sz="1800" b="0" i="1" u="none" strike="noStrike" kern="1200" cap="none" spc="-5" normalizeH="0" baseline="0" noProof="0" dirty="0" err="1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stockantes</a:t>
            </a:r>
            <a:r>
              <a:rPr kumimoji="0" lang="fr-FR" sz="1800" b="0" i="1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, de systèmes de récupération des eaux pluviales pour infiltration, tranchées drainantes  etc… (liste non exhaustive</a:t>
            </a: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1800" b="1" i="1" u="none" strike="noStrike" kern="1200" cap="none" spc="-5" normalizeH="0" baseline="0" noProof="0" dirty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La déconnexion des eaux pluviales des réseaux unitaires est une priorité !</a:t>
            </a:r>
            <a:endParaRPr kumimoji="0" lang="fr-FR" sz="2200" b="1" i="1" u="none" strike="noStrike" kern="1200" cap="none" spc="-5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800" b="1" i="0" u="none" strike="noStrike" kern="1200" cap="none" spc="-5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2200" b="0" i="0" u="none" strike="noStrike" kern="1200" cap="none" spc="-5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fr-FR" sz="2200" b="1" i="0" u="none" strike="noStrike" kern="1200" cap="none" spc="-5" normalizeH="0" baseline="0" noProof="0" dirty="0" smtClean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2200" b="0" i="0" u="none" strike="noStrike" kern="1200" cap="none" spc="-5" normalizeH="0" baseline="0" noProof="0" dirty="0">
              <a:ln>
                <a:noFill/>
              </a:ln>
              <a:solidFill>
                <a:srgbClr val="4BACC6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xmlns="" id="{750558E2-DCCA-1B4A-818F-9E3DB44F5FB7}"/>
              </a:ext>
            </a:extLst>
          </p:cNvPr>
          <p:cNvSpPr txBox="1">
            <a:spLocks/>
          </p:cNvSpPr>
          <p:nvPr/>
        </p:nvSpPr>
        <p:spPr>
          <a:xfrm>
            <a:off x="1619672" y="548680"/>
            <a:ext cx="7272808" cy="6480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Les aides à la désimperméabilisation </a:t>
            </a:r>
            <a:endParaRPr kumimoji="0" lang="fr-FR" sz="30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4"/>
          <p:cNvSpPr txBox="1">
            <a:spLocks/>
          </p:cNvSpPr>
          <p:nvPr/>
        </p:nvSpPr>
        <p:spPr>
          <a:xfrm>
            <a:off x="199803" y="1340768"/>
            <a:ext cx="8928992" cy="4248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lang="fr-FR" sz="2300" b="0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EB297F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20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Règles d’éligibilité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endParaRPr kumimoji="0" lang="fr-FR" sz="100" b="0" i="0" u="none" strike="noStrike" kern="1200" cap="none" spc="-5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Verdana" panose="020B0604030504040204" pitchFamily="34" charset="0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Calibri"/>
              </a:rPr>
              <a:t>Pas d’aide pour l’urbanisation nouvelle </a:t>
            </a: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Calibri"/>
              </a:rPr>
              <a:t>La simple </a:t>
            </a:r>
            <a:r>
              <a:rPr kumimoji="0" lang="fr-F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Calibri"/>
              </a:rPr>
              <a:t>désimperméabilisation</a:t>
            </a: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Calibri"/>
              </a:rPr>
              <a:t> sans ouvrage d’infiltration n’est pas éligible</a:t>
            </a:r>
            <a:endParaRPr kumimoji="0" lang="fr-FR" sz="2000" b="0" i="0" u="none" strike="noStrike" kern="1200" cap="none" spc="0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6286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Financement de l’objectif « lutte contre la pollution » uniquement (la part « prévention des inondations » des projets n’est pas éligible)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endParaRPr kumimoji="0" lang="fr-FR" sz="2000" b="1" i="0" u="none" strike="noStrike" kern="1200" cap="none" spc="0" normalizeH="0" baseline="0" noProof="0" dirty="0" smtClean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5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Nature des porteurs de projets</a:t>
            </a:r>
          </a:p>
          <a:p>
            <a:pPr marL="3429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700"/>
              </a:spcAft>
              <a:buClr>
                <a:srgbClr val="213C49"/>
              </a:buClr>
              <a:buSzTx/>
              <a:buFont typeface="Lucida Grande" panose="020B0600040502020204" pitchFamily="34" charset="0"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1800" b="0" i="0" u="none" strike="noStrike" kern="1200" cap="none" spc="-5" normalizeH="0" baseline="0" noProof="0" dirty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Peuvent bénéficier des aides : les collectivités, les aménageurs, les industriels, les associations, les copropriétés</a:t>
            </a:r>
            <a:endParaRPr kumimoji="0" lang="fr-FR" sz="1800" b="0" i="0" u="none" strike="noStrike" kern="1200" cap="none" spc="-5" normalizeH="0" baseline="0" noProof="0" dirty="0">
              <a:ln>
                <a:noFill/>
              </a:ln>
              <a:solidFill>
                <a:srgbClr val="005C72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="" xmlns:a16="http://schemas.microsoft.com/office/drawing/2014/main" id="{2ECA7860-85C1-8E47-BE4F-724AABB48352}"/>
              </a:ext>
            </a:extLst>
          </p:cNvPr>
          <p:cNvSpPr/>
          <p:nvPr/>
        </p:nvSpPr>
        <p:spPr>
          <a:xfrm>
            <a:off x="323528" y="1799105"/>
            <a:ext cx="1055370" cy="45719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98" y="0"/>
                </a:lnTo>
              </a:path>
            </a:pathLst>
          </a:custGeom>
          <a:ln w="57150">
            <a:solidFill>
              <a:srgbClr val="5B969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object 6">
            <a:extLst>
              <a:ext uri="{FF2B5EF4-FFF2-40B4-BE49-F238E27FC236}">
                <a16:creationId xmlns="" xmlns:a16="http://schemas.microsoft.com/office/drawing/2014/main" id="{2ECA7860-85C1-8E47-BE4F-724AABB48352}"/>
              </a:ext>
            </a:extLst>
          </p:cNvPr>
          <p:cNvSpPr/>
          <p:nvPr/>
        </p:nvSpPr>
        <p:spPr>
          <a:xfrm>
            <a:off x="323528" y="4437112"/>
            <a:ext cx="1055370" cy="45719"/>
          </a:xfrm>
          <a:custGeom>
            <a:avLst/>
            <a:gdLst/>
            <a:ahLst/>
            <a:cxnLst/>
            <a:rect l="l" t="t" r="r" b="b"/>
            <a:pathLst>
              <a:path w="1055370">
                <a:moveTo>
                  <a:pt x="0" y="0"/>
                </a:moveTo>
                <a:lnTo>
                  <a:pt x="1054798" y="0"/>
                </a:lnTo>
              </a:path>
            </a:pathLst>
          </a:custGeom>
          <a:ln w="57150">
            <a:solidFill>
              <a:srgbClr val="5B969E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615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2"/>
          <p:cNvSpPr txBox="1">
            <a:spLocks/>
          </p:cNvSpPr>
          <p:nvPr/>
        </p:nvSpPr>
        <p:spPr>
          <a:xfrm>
            <a:off x="2133600" y="457200"/>
            <a:ext cx="5029200" cy="8664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lang="fr-FR" sz="3200" b="0" i="0" kern="1200" spc="-4" dirty="0">
                <a:solidFill>
                  <a:srgbClr val="5B96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000" b="0" i="0" u="none" strike="noStrike" kern="1200" cap="none" spc="-4" normalizeH="0" baseline="0" noProof="0" smtClean="0">
                <a:ln>
                  <a:noFill/>
                </a:ln>
                <a:solidFill>
                  <a:srgbClr val="5B969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Le calcul de l’aide</a:t>
            </a:r>
            <a:endParaRPr kumimoji="0" lang="fr-FR" sz="3000" b="0" i="0" u="none" strike="noStrike" kern="1200" cap="none" spc="-4" normalizeH="0" baseline="0" noProof="0" dirty="0">
              <a:ln>
                <a:noFill/>
              </a:ln>
              <a:solidFill>
                <a:srgbClr val="5B969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Espace réservé du texte 3"/>
          <p:cNvSpPr txBox="1">
            <a:spLocks/>
          </p:cNvSpPr>
          <p:nvPr/>
        </p:nvSpPr>
        <p:spPr>
          <a:xfrm>
            <a:off x="251520" y="1390903"/>
            <a:ext cx="8156325" cy="45392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"/>
              </a:spcBef>
              <a:buFont typeface="Arial" pitchFamily="34" charset="0"/>
              <a:buNone/>
              <a:defRPr lang="fr-FR" sz="2800" kern="1200" spc="-4" dirty="0">
                <a:solidFill>
                  <a:srgbClr val="231F20"/>
                </a:solidFill>
                <a:latin typeface="Verdana"/>
                <a:ea typeface="+mn-ea"/>
                <a:cs typeface="Verdan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2000" b="1" i="0" u="none" strike="noStrike" kern="1200" cap="none" spc="-4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/>
              </a:rPr>
              <a:t>Les dépenses éligibles :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-4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4" name="Espace réservé du texte 5"/>
          <p:cNvSpPr txBox="1">
            <a:spLocks/>
          </p:cNvSpPr>
          <p:nvPr/>
        </p:nvSpPr>
        <p:spPr>
          <a:xfrm>
            <a:off x="179512" y="1772816"/>
            <a:ext cx="885698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Courier New" panose="02070309020205020404" pitchFamily="49" charset="0"/>
              <a:buChar char="o"/>
              <a:defRPr lang="fr-FR" sz="2300" b="0" i="0" kern="1200" spc="-5" dirty="0" smtClean="0">
                <a:solidFill>
                  <a:srgbClr val="231F2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286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285750" algn="l" defTabSz="914400" rtl="0" eaLnBrk="1" latinLnBrk="0" hangingPunct="1">
              <a:lnSpc>
                <a:spcPct val="150000"/>
              </a:lnSpc>
              <a:spcBef>
                <a:spcPct val="20000"/>
              </a:spcBef>
              <a:buClr>
                <a:srgbClr val="EB297F"/>
              </a:buClr>
              <a:buFont typeface="Lucida Grande" panose="020B06000405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1" i="0" u="none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Études</a:t>
            </a:r>
            <a:r>
              <a:rPr kumimoji="0" lang="fr-FR" sz="1800" b="0" i="0" u="none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: analyses de sols, tests de perméabilité, études hydrauliques, dimensionnement des ouvrages, études préalables, etc.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800" b="1" i="0" u="none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Travaux</a:t>
            </a:r>
            <a:r>
              <a:rPr kumimoji="0" lang="fr-FR" sz="1800" b="0" i="0" u="none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: terrassements, équipements, végétalisation nécessaires à la déconnexion,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1800" b="1" i="0" u="none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Taux d’aide maximal 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-5" normalizeH="0" baseline="0" noProof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Pour les collectivités : 50%,</a:t>
            </a:r>
            <a:r>
              <a:rPr kumimoji="0" lang="fr-FR" sz="1800" b="1" i="0" u="none" strike="noStrike" kern="1200" cap="none" spc="-5" normalizeH="0" baseline="0" noProof="0" smtClean="0">
                <a:ln>
                  <a:noFill/>
                </a:ln>
                <a:solidFill>
                  <a:srgbClr val="11B9ED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fr-FR" sz="1800" b="0" i="0" u="none" strike="noStrike" kern="1200" cap="none" spc="-5" normalizeH="0" baseline="0" noProof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peut être porté à 70% dans le cadre d’un contrat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000"/>
              </a:spcAft>
              <a:buClr>
                <a:srgbClr val="213C49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fr-FR" sz="1800" b="1" i="0" u="none" strike="noStrike" kern="1200" cap="none" spc="-5" normalizeH="0" baseline="0" noProof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Pour les entreprises : 40% </a:t>
            </a:r>
            <a:r>
              <a:rPr kumimoji="0" lang="fr-FR" sz="1800" b="0" i="0" u="none" strike="noStrike" kern="1200" cap="none" spc="-5" normalizeH="0" baseline="0" noProof="0" smtClean="0">
                <a:ln>
                  <a:noFill/>
                </a:ln>
                <a:solidFill>
                  <a:srgbClr val="4BACC6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pour les grandes entreprises, +10% PME, +20% TPE</a:t>
            </a:r>
            <a:endParaRPr kumimoji="0" lang="fr-FR" sz="2000" b="0" i="0" u="none" strike="noStrike" kern="1200" cap="none" spc="-5" normalizeH="0" baseline="0" noProof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Courier New" panose="02070309020205020404" pitchFamily="49" charset="0"/>
              <a:buNone/>
              <a:tabLst/>
              <a:defRPr/>
            </a:pPr>
            <a:r>
              <a:rPr kumimoji="0" lang="fr-FR" sz="2000" b="1" i="0" u="sng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Plafonnement du coût aidé à </a:t>
            </a:r>
            <a:r>
              <a:rPr kumimoji="0" lang="fr-FR" sz="2000" b="1" i="0" u="sng" strike="noStrike" kern="1200" cap="none" spc="-4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40 € HT/m</a:t>
            </a:r>
            <a:r>
              <a:rPr kumimoji="0" lang="fr-FR" sz="2000" b="1" i="0" u="sng" strike="noStrike" kern="1200" cap="none" spc="-4" normalizeH="0" baseline="3000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kumimoji="0" lang="fr-FR" sz="2000" b="1" i="0" u="sng" strike="noStrike" kern="1200" cap="none" spc="-4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kumimoji="0" lang="fr-FR" sz="2000" b="1" i="0" u="sng" strike="noStrike" kern="1200" cap="none" spc="-5" normalizeH="0" baseline="0" noProof="0" smtClean="0">
                <a:ln>
                  <a:noFill/>
                </a:ln>
                <a:solidFill>
                  <a:srgbClr val="005C72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déconnecté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2300" b="0" i="0" u="none" strike="noStrike" kern="1200" cap="none" spc="-5" normalizeH="0" baseline="0" noProof="0" smtClean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1500"/>
              </a:spcAft>
              <a:buClr>
                <a:srgbClr val="213C49"/>
              </a:buClr>
              <a:buSzTx/>
              <a:buFont typeface="Courier New" panose="02070309020205020404" pitchFamily="49" charset="0"/>
              <a:buChar char="o"/>
              <a:tabLst/>
              <a:defRPr/>
            </a:pPr>
            <a:endParaRPr kumimoji="0" lang="fr-FR" sz="2300" b="0" i="0" u="none" strike="noStrike" kern="1200" cap="none" spc="-5" normalizeH="0" baseline="0" noProof="0" dirty="0">
              <a:ln>
                <a:noFill/>
              </a:ln>
              <a:solidFill>
                <a:srgbClr val="231F2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6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11ème P assainiss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dèle 11ème P assainiss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dèle 11ème P assainissem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urea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Bureau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3535</TotalTime>
  <Words>541</Words>
  <Application>Microsoft Office PowerPoint</Application>
  <PresentationFormat>Affichage à l'écran (4:3)</PresentationFormat>
  <Paragraphs>95</Paragraphs>
  <Slides>12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12</vt:i4>
      </vt:variant>
    </vt:vector>
  </HeadingPairs>
  <TitlesOfParts>
    <vt:vector size="16" baseType="lpstr">
      <vt:lpstr>Modèle 11ème P assainissement</vt:lpstr>
      <vt:lpstr>1_Modèle 11ème P assainissement</vt:lpstr>
      <vt:lpstr>2_Modèle 11ème P assainissement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GAULTIER Maëllia</dc:creator>
  <cp:lastModifiedBy>LUNVEN Marie-claire</cp:lastModifiedBy>
  <cp:revision>303</cp:revision>
  <cp:lastPrinted>2021-10-01T14:36:17Z</cp:lastPrinted>
  <dcterms:created xsi:type="dcterms:W3CDTF">2019-02-28T14:30:33Z</dcterms:created>
  <dcterms:modified xsi:type="dcterms:W3CDTF">2021-10-04T13:04:23Z</dcterms:modified>
</cp:coreProperties>
</file>