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303" r:id="rId4"/>
    <p:sldId id="265" r:id="rId5"/>
    <p:sldId id="307" r:id="rId6"/>
    <p:sldId id="317" r:id="rId7"/>
    <p:sldId id="266" r:id="rId8"/>
    <p:sldId id="311" r:id="rId9"/>
    <p:sldId id="268" r:id="rId10"/>
    <p:sldId id="318" r:id="rId11"/>
    <p:sldId id="319" r:id="rId12"/>
    <p:sldId id="320" r:id="rId13"/>
    <p:sldId id="321" r:id="rId14"/>
    <p:sldId id="322" r:id="rId15"/>
    <p:sldId id="292" r:id="rId16"/>
    <p:sldId id="293" r:id="rId17"/>
    <p:sldId id="306" r:id="rId18"/>
    <p:sldId id="315" r:id="rId19"/>
    <p:sldId id="316" r:id="rId20"/>
    <p:sldId id="274" r:id="rId21"/>
    <p:sldId id="275" r:id="rId22"/>
    <p:sldId id="296" r:id="rId23"/>
    <p:sldId id="297" r:id="rId24"/>
    <p:sldId id="298" r:id="rId25"/>
    <p:sldId id="299" r:id="rId26"/>
    <p:sldId id="300" r:id="rId27"/>
    <p:sldId id="301" r:id="rId28"/>
    <p:sldId id="302" r:id="rId29"/>
    <p:sldId id="294" r:id="rId30"/>
    <p:sldId id="257" r:id="rId31"/>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297F"/>
    <a:srgbClr val="231F20"/>
    <a:srgbClr val="2C2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20"/>
      <c:rAngAx val="0"/>
      <c:perspective val="30"/>
    </c:view3D>
    <c:floor>
      <c:thickness val="0"/>
    </c:floor>
    <c:sideWall>
      <c:thickness val="0"/>
    </c:sideWall>
    <c:backWall>
      <c:thickness val="0"/>
    </c:backWall>
    <c:plotArea>
      <c:layout>
        <c:manualLayout>
          <c:layoutTarget val="inner"/>
          <c:xMode val="edge"/>
          <c:yMode val="edge"/>
          <c:x val="0.15532006594998721"/>
          <c:y val="0.17110476322038692"/>
          <c:w val="0.84360502234517987"/>
          <c:h val="0.82696340589005324"/>
        </c:manualLayout>
      </c:layout>
      <c:pie3DChart>
        <c:varyColors val="1"/>
        <c:ser>
          <c:idx val="0"/>
          <c:order val="0"/>
          <c:explosion val="25"/>
          <c:dPt>
            <c:idx val="1"/>
            <c:bubble3D val="0"/>
            <c:spPr>
              <a:solidFill>
                <a:schemeClr val="accent6"/>
              </a:solidFill>
            </c:spPr>
          </c:dPt>
          <c:dLbls>
            <c:dLbl>
              <c:idx val="0"/>
              <c:layout>
                <c:manualLayout>
                  <c:x val="0.15963873680409113"/>
                  <c:y val="0.15253603168025048"/>
                </c:manualLayout>
              </c:layout>
              <c:tx>
                <c:rich>
                  <a:bodyPr/>
                  <a:lstStyle/>
                  <a:p>
                    <a:r>
                      <a:rPr lang="en-US" b="1" dirty="0"/>
                      <a:t>Pollution et </a:t>
                    </a:r>
                    <a:r>
                      <a:rPr lang="en-US" b="1" dirty="0" err="1"/>
                      <a:t>collecte</a:t>
                    </a:r>
                    <a:r>
                      <a:rPr lang="en-US" b="1" dirty="0"/>
                      <a:t> non </a:t>
                    </a:r>
                    <a:r>
                      <a:rPr lang="en-US" b="1" dirty="0" err="1"/>
                      <a:t>domestiques</a:t>
                    </a:r>
                    <a:r>
                      <a:rPr lang="en-US" b="1" dirty="0"/>
                      <a:t> </a:t>
                    </a:r>
                    <a:r>
                      <a:rPr lang="en-US" dirty="0"/>
                      <a:t>
</a:t>
                    </a:r>
                    <a:r>
                      <a:rPr lang="en-US" dirty="0" smtClean="0"/>
                      <a:t>105 </a:t>
                    </a:r>
                    <a:r>
                      <a:rPr lang="en-US" dirty="0"/>
                      <a:t>M€</a:t>
                    </a:r>
                    <a:r>
                      <a:rPr lang="en-US" baseline="0" dirty="0"/>
                      <a:t> </a:t>
                    </a:r>
                    <a:r>
                      <a:rPr lang="en-US" baseline="0" dirty="0" smtClean="0"/>
                      <a:t> </a:t>
                    </a:r>
                    <a:r>
                      <a:rPr lang="en-US" b="1" dirty="0" smtClean="0">
                        <a:solidFill>
                          <a:schemeClr val="tx1"/>
                        </a:solidFill>
                        <a:effectLst/>
                      </a:rPr>
                      <a:t>3</a:t>
                    </a:r>
                    <a:r>
                      <a:rPr lang="en-US" b="1" dirty="0">
                        <a:solidFill>
                          <a:schemeClr val="tx1"/>
                        </a:solidFill>
                        <a:effectLst/>
                      </a:rPr>
                      <a:t>%</a:t>
                    </a:r>
                  </a:p>
                </c:rich>
              </c:tx>
              <c:showLegendKey val="0"/>
              <c:showVal val="1"/>
              <c:showCatName val="1"/>
              <c:showSerName val="0"/>
              <c:showPercent val="1"/>
              <c:showBubbleSize val="0"/>
              <c:separator>
</c:separator>
            </c:dLbl>
            <c:dLbl>
              <c:idx val="1"/>
              <c:layout>
                <c:manualLayout>
                  <c:x val="-0.11363944152701728"/>
                  <c:y val="-0.28531971592072108"/>
                </c:manualLayout>
              </c:layout>
              <c:tx>
                <c:rich>
                  <a:bodyPr/>
                  <a:lstStyle/>
                  <a:p>
                    <a:r>
                      <a:rPr lang="en-US" b="1" dirty="0"/>
                      <a:t>Pollution et </a:t>
                    </a:r>
                    <a:r>
                      <a:rPr lang="en-US" b="1" dirty="0" err="1"/>
                      <a:t>collecte</a:t>
                    </a:r>
                    <a:r>
                      <a:rPr lang="en-US" b="1" dirty="0"/>
                      <a:t> </a:t>
                    </a:r>
                    <a:r>
                      <a:rPr lang="en-US" b="1" dirty="0" err="1"/>
                      <a:t>domestiques</a:t>
                    </a:r>
                    <a:r>
                      <a:rPr lang="en-US" dirty="0"/>
                      <a:t>
</a:t>
                    </a:r>
                    <a:r>
                      <a:rPr lang="en-US" dirty="0" smtClean="0"/>
                      <a:t>2</a:t>
                    </a:r>
                    <a:r>
                      <a:rPr lang="en-US" baseline="0" dirty="0" smtClean="0"/>
                      <a:t> 229</a:t>
                    </a:r>
                    <a:r>
                      <a:rPr lang="en-US" dirty="0" smtClean="0"/>
                      <a:t> </a:t>
                    </a:r>
                    <a:r>
                      <a:rPr lang="en-US" dirty="0"/>
                      <a:t>M€</a:t>
                    </a:r>
                    <a:r>
                      <a:rPr lang="en-US" baseline="0" dirty="0"/>
                      <a:t>   </a:t>
                    </a:r>
                    <a:r>
                      <a:rPr lang="en-US" b="1" dirty="0">
                        <a:solidFill>
                          <a:schemeClr val="tx1"/>
                        </a:solidFill>
                      </a:rPr>
                      <a:t>70%</a:t>
                    </a:r>
                  </a:p>
                </c:rich>
              </c:tx>
              <c:showLegendKey val="0"/>
              <c:showVal val="1"/>
              <c:showCatName val="1"/>
              <c:showSerName val="0"/>
              <c:showPercent val="1"/>
              <c:showBubbleSize val="0"/>
              <c:separator>
</c:separator>
            </c:dLbl>
            <c:dLbl>
              <c:idx val="2"/>
              <c:layout>
                <c:manualLayout>
                  <c:x val="-0.13669788272580327"/>
                  <c:y val="0.10785907099332118"/>
                </c:manualLayout>
              </c:layout>
              <c:tx>
                <c:rich>
                  <a:bodyPr/>
                  <a:lstStyle/>
                  <a:p>
                    <a:r>
                      <a:rPr lang="en-US" b="1" dirty="0" err="1"/>
                      <a:t>Prélèvement</a:t>
                    </a:r>
                    <a:r>
                      <a:rPr lang="en-US" b="1" dirty="0"/>
                      <a:t> AEP</a:t>
                    </a:r>
                    <a:r>
                      <a:rPr lang="en-US" dirty="0"/>
                      <a:t>
</a:t>
                    </a:r>
                    <a:r>
                      <a:rPr lang="en-US" dirty="0" smtClean="0"/>
                      <a:t>455 </a:t>
                    </a:r>
                    <a:r>
                      <a:rPr lang="en-US" dirty="0"/>
                      <a:t>M€</a:t>
                    </a:r>
                    <a:r>
                      <a:rPr lang="en-US" baseline="0" dirty="0"/>
                      <a:t> </a:t>
                    </a:r>
                    <a:r>
                      <a:rPr lang="en-US" baseline="0" dirty="0" smtClean="0"/>
                      <a:t> </a:t>
                    </a:r>
                    <a:r>
                      <a:rPr lang="en-US" b="1" dirty="0" smtClean="0">
                        <a:solidFill>
                          <a:schemeClr val="tx1"/>
                        </a:solidFill>
                      </a:rPr>
                      <a:t>14</a:t>
                    </a:r>
                    <a:r>
                      <a:rPr lang="en-US" b="1" dirty="0">
                        <a:solidFill>
                          <a:schemeClr val="tx1"/>
                        </a:solidFill>
                      </a:rPr>
                      <a:t>%</a:t>
                    </a:r>
                  </a:p>
                </c:rich>
              </c:tx>
              <c:showLegendKey val="0"/>
              <c:showVal val="1"/>
              <c:showCatName val="1"/>
              <c:showSerName val="0"/>
              <c:showPercent val="1"/>
              <c:showBubbleSize val="0"/>
              <c:separator>
</c:separator>
            </c:dLbl>
            <c:dLbl>
              <c:idx val="3"/>
              <c:layout>
                <c:manualLayout>
                  <c:x val="-0.31121952902071992"/>
                  <c:y val="9.4470992015502769E-2"/>
                </c:manualLayout>
              </c:layout>
              <c:tx>
                <c:rich>
                  <a:bodyPr/>
                  <a:lstStyle/>
                  <a:p>
                    <a:r>
                      <a:rPr lang="en-US" b="1" dirty="0" err="1"/>
                      <a:t>Prélèvement</a:t>
                    </a:r>
                    <a:r>
                      <a:rPr lang="en-US" b="1" dirty="0"/>
                      <a:t> </a:t>
                    </a:r>
                    <a:r>
                      <a:rPr lang="en-US" b="1" dirty="0" err="1"/>
                      <a:t>Industriels</a:t>
                    </a:r>
                    <a:r>
                      <a:rPr lang="en-US" dirty="0"/>
                      <a:t>
</a:t>
                    </a:r>
                    <a:r>
                      <a:rPr lang="en-US" dirty="0" smtClean="0"/>
                      <a:t>93 </a:t>
                    </a:r>
                    <a:r>
                      <a:rPr lang="en-US" dirty="0"/>
                      <a:t>M€</a:t>
                    </a:r>
                    <a:r>
                      <a:rPr lang="en-US" baseline="0" dirty="0"/>
                      <a:t>  </a:t>
                    </a:r>
                    <a:r>
                      <a:rPr lang="en-US" b="1" dirty="0" smtClean="0">
                        <a:solidFill>
                          <a:schemeClr val="tx1"/>
                        </a:solidFill>
                      </a:rPr>
                      <a:t>3</a:t>
                    </a:r>
                    <a:r>
                      <a:rPr lang="en-US" b="1" dirty="0">
                        <a:solidFill>
                          <a:schemeClr val="tx1"/>
                        </a:solidFill>
                      </a:rPr>
                      <a:t>%</a:t>
                    </a:r>
                  </a:p>
                </c:rich>
              </c:tx>
              <c:showLegendKey val="0"/>
              <c:showVal val="1"/>
              <c:showCatName val="1"/>
              <c:showSerName val="0"/>
              <c:showPercent val="1"/>
              <c:showBubbleSize val="0"/>
              <c:separator>
</c:separator>
            </c:dLbl>
            <c:dLbl>
              <c:idx val="4"/>
              <c:layout>
                <c:manualLayout>
                  <c:x val="-0.2709645986695412"/>
                  <c:y val="-1.9382500467564109E-2"/>
                </c:manualLayout>
              </c:layout>
              <c:tx>
                <c:rich>
                  <a:bodyPr/>
                  <a:lstStyle/>
                  <a:p>
                    <a:r>
                      <a:rPr lang="en-US" b="1" dirty="0"/>
                      <a:t>Pollution diffuses et </a:t>
                    </a:r>
                    <a:r>
                      <a:rPr lang="en-US" b="1" dirty="0" err="1"/>
                      <a:t>élevages</a:t>
                    </a:r>
                    <a:r>
                      <a:rPr lang="en-US" dirty="0"/>
                      <a:t>
</a:t>
                    </a:r>
                    <a:r>
                      <a:rPr lang="en-US" dirty="0" smtClean="0"/>
                      <a:t>116 </a:t>
                    </a:r>
                    <a:r>
                      <a:rPr lang="en-US" dirty="0"/>
                      <a:t>M€</a:t>
                    </a:r>
                    <a:r>
                      <a:rPr lang="en-US" baseline="0" dirty="0"/>
                      <a:t>  </a:t>
                    </a:r>
                    <a:r>
                      <a:rPr lang="en-US" b="1" dirty="0">
                        <a:solidFill>
                          <a:schemeClr val="tx1"/>
                        </a:solidFill>
                      </a:rPr>
                      <a:t>4%</a:t>
                    </a:r>
                  </a:p>
                </c:rich>
              </c:tx>
              <c:showLegendKey val="0"/>
              <c:showVal val="1"/>
              <c:showCatName val="1"/>
              <c:showSerName val="0"/>
              <c:showPercent val="1"/>
              <c:showBubbleSize val="0"/>
              <c:separator>
</c:separator>
            </c:dLbl>
            <c:dLbl>
              <c:idx val="5"/>
              <c:layout>
                <c:manualLayout>
                  <c:x val="-0.15424581925213016"/>
                  <c:y val="-8.594942012449687E-2"/>
                </c:manualLayout>
              </c:layout>
              <c:tx>
                <c:rich>
                  <a:bodyPr/>
                  <a:lstStyle/>
                  <a:p>
                    <a:r>
                      <a:rPr lang="en-US" b="1" dirty="0" err="1"/>
                      <a:t>Prélèvement</a:t>
                    </a:r>
                    <a:r>
                      <a:rPr lang="en-US" b="1" dirty="0"/>
                      <a:t> Irrigation</a:t>
                    </a:r>
                    <a:r>
                      <a:rPr lang="en-US" dirty="0"/>
                      <a:t>
</a:t>
                    </a:r>
                    <a:r>
                      <a:rPr lang="en-US" dirty="0" smtClean="0"/>
                      <a:t>27 </a:t>
                    </a:r>
                    <a:r>
                      <a:rPr lang="en-US" dirty="0"/>
                      <a:t>M€</a:t>
                    </a:r>
                    <a:r>
                      <a:rPr lang="en-US" baseline="0" dirty="0"/>
                      <a:t>  </a:t>
                    </a:r>
                    <a:r>
                      <a:rPr lang="en-US" b="1" dirty="0">
                        <a:solidFill>
                          <a:schemeClr val="tx1"/>
                        </a:solidFill>
                      </a:rPr>
                      <a:t>1%</a:t>
                    </a:r>
                  </a:p>
                </c:rich>
              </c:tx>
              <c:showLegendKey val="0"/>
              <c:showVal val="1"/>
              <c:showCatName val="1"/>
              <c:showSerName val="0"/>
              <c:showPercent val="1"/>
              <c:showBubbleSize val="0"/>
              <c:separator>
</c:separator>
            </c:dLbl>
            <c:dLbl>
              <c:idx val="6"/>
              <c:layout>
                <c:manualLayout>
                  <c:x val="3.2743530422087302E-2"/>
                  <c:y val="-4.4273232559666746E-2"/>
                </c:manualLayout>
              </c:layout>
              <c:tx>
                <c:rich>
                  <a:bodyPr/>
                  <a:lstStyle/>
                  <a:p>
                    <a:r>
                      <a:rPr lang="en-US" b="1" dirty="0" err="1"/>
                      <a:t>Redevances</a:t>
                    </a:r>
                    <a:r>
                      <a:rPr lang="en-US" b="1" dirty="0"/>
                      <a:t> </a:t>
                    </a:r>
                    <a:r>
                      <a:rPr lang="en-US" b="1" dirty="0" err="1"/>
                      <a:t>diverses</a:t>
                    </a:r>
                    <a:r>
                      <a:rPr lang="en-US" b="1" dirty="0"/>
                      <a:t> : Canal, </a:t>
                    </a:r>
                    <a:r>
                      <a:rPr lang="en-US" b="1" dirty="0" err="1"/>
                      <a:t>stockage</a:t>
                    </a:r>
                    <a:r>
                      <a:rPr lang="en-US" b="1" dirty="0"/>
                      <a:t>, </a:t>
                    </a:r>
                    <a:r>
                      <a:rPr lang="en-US" b="1" dirty="0" err="1"/>
                      <a:t>pêche</a:t>
                    </a:r>
                    <a:r>
                      <a:rPr lang="en-US" dirty="0"/>
                      <a:t>
</a:t>
                    </a:r>
                    <a:r>
                      <a:rPr lang="en-US" dirty="0" smtClean="0"/>
                      <a:t>13 </a:t>
                    </a:r>
                    <a:r>
                      <a:rPr lang="en-US" dirty="0"/>
                      <a:t>M€</a:t>
                    </a:r>
                    <a:r>
                      <a:rPr lang="en-US" baseline="0" dirty="0"/>
                      <a:t> </a:t>
                    </a:r>
                    <a:r>
                      <a:rPr lang="en-US" baseline="0" dirty="0" smtClean="0"/>
                      <a:t> </a:t>
                    </a:r>
                    <a:r>
                      <a:rPr lang="en-US" b="1" dirty="0" smtClean="0">
                        <a:solidFill>
                          <a:schemeClr val="tx1"/>
                        </a:solidFill>
                      </a:rPr>
                      <a:t>0</a:t>
                    </a:r>
                    <a:r>
                      <a:rPr lang="en-US" b="1" dirty="0">
                        <a:solidFill>
                          <a:schemeClr val="tx1"/>
                        </a:solidFill>
                      </a:rPr>
                      <a:t>%</a:t>
                    </a:r>
                  </a:p>
                </c:rich>
              </c:tx>
              <c:showLegendKey val="0"/>
              <c:showVal val="1"/>
              <c:showCatName val="1"/>
              <c:showSerName val="0"/>
              <c:showPercent val="1"/>
              <c:showBubbleSize val="0"/>
              <c:separator>
</c:separator>
            </c:dLbl>
            <c:dLbl>
              <c:idx val="7"/>
              <c:layout>
                <c:manualLayout>
                  <c:x val="0.17911301492871942"/>
                  <c:y val="-6.7835967373818182E-2"/>
                </c:manualLayout>
              </c:layout>
              <c:tx>
                <c:rich>
                  <a:bodyPr/>
                  <a:lstStyle/>
                  <a:p>
                    <a:r>
                      <a:rPr lang="en-US" b="1" dirty="0" err="1"/>
                      <a:t>Taxe</a:t>
                    </a:r>
                    <a:r>
                      <a:rPr lang="en-US" b="1" dirty="0"/>
                      <a:t> </a:t>
                    </a:r>
                    <a:r>
                      <a:rPr lang="en-US" b="1" dirty="0" err="1"/>
                      <a:t>cynégétique</a:t>
                    </a:r>
                    <a:r>
                      <a:rPr lang="en-US" dirty="0"/>
                      <a:t>
</a:t>
                    </a:r>
                    <a:r>
                      <a:rPr lang="en-US" dirty="0" smtClean="0"/>
                      <a:t>61 </a:t>
                    </a:r>
                    <a:r>
                      <a:rPr lang="en-US" dirty="0"/>
                      <a:t>M€</a:t>
                    </a:r>
                    <a:r>
                      <a:rPr lang="en-US" baseline="0" dirty="0"/>
                      <a:t>  </a:t>
                    </a:r>
                    <a:r>
                      <a:rPr lang="en-US" b="1" dirty="0">
                        <a:solidFill>
                          <a:schemeClr val="tx1"/>
                        </a:solidFill>
                      </a:rPr>
                      <a:t>1%</a:t>
                    </a:r>
                  </a:p>
                </c:rich>
              </c:tx>
              <c:showLegendKey val="0"/>
              <c:showVal val="1"/>
              <c:showCatName val="1"/>
              <c:showSerName val="0"/>
              <c:showPercent val="1"/>
              <c:showBubbleSize val="0"/>
              <c:separator>
</c:separator>
            </c:dLbl>
            <c:dLbl>
              <c:idx val="8"/>
              <c:layout>
                <c:manualLayout>
                  <c:x val="0.19013179249399711"/>
                  <c:y val="4.1330195567659309E-2"/>
                </c:manualLayout>
              </c:layout>
              <c:tx>
                <c:rich>
                  <a:bodyPr/>
                  <a:lstStyle/>
                  <a:p>
                    <a:r>
                      <a:rPr lang="en-US" b="1" dirty="0" err="1"/>
                      <a:t>Prélèvement</a:t>
                    </a:r>
                    <a:r>
                      <a:rPr lang="en-US" b="1" dirty="0"/>
                      <a:t> </a:t>
                    </a:r>
                    <a:r>
                      <a:rPr lang="en-US" b="1" dirty="0" err="1"/>
                      <a:t>hydroélectricité</a:t>
                    </a:r>
                    <a:r>
                      <a:rPr lang="en-US" dirty="0"/>
                      <a:t>
</a:t>
                    </a:r>
                    <a:r>
                      <a:rPr lang="en-US" dirty="0" smtClean="0"/>
                      <a:t>108 </a:t>
                    </a:r>
                    <a:r>
                      <a:rPr lang="en-US" dirty="0"/>
                      <a:t>M€</a:t>
                    </a:r>
                    <a:r>
                      <a:rPr lang="en-US" baseline="0" dirty="0"/>
                      <a:t>  </a:t>
                    </a:r>
                    <a:r>
                      <a:rPr lang="en-US" b="1" dirty="0">
                        <a:solidFill>
                          <a:schemeClr val="tx1"/>
                        </a:solidFill>
                      </a:rPr>
                      <a:t>4%</a:t>
                    </a:r>
                  </a:p>
                </c:rich>
              </c:tx>
              <c:showLegendKey val="0"/>
              <c:showVal val="1"/>
              <c:showCatName val="1"/>
              <c:showSerName val="0"/>
              <c:showPercent val="1"/>
              <c:showBubbleSize val="0"/>
              <c:separator>
</c:separator>
            </c:dLbl>
            <c:txPr>
              <a:bodyPr/>
              <a:lstStyle/>
              <a:p>
                <a:pPr>
                  <a:defRPr sz="1400">
                    <a:solidFill>
                      <a:srgbClr val="215968"/>
                    </a:solidFill>
                  </a:defRPr>
                </a:pPr>
                <a:endParaRPr lang="fr-FR"/>
              </a:p>
            </c:txPr>
            <c:showLegendKey val="0"/>
            <c:showVal val="1"/>
            <c:showCatName val="1"/>
            <c:showSerName val="0"/>
            <c:showPercent val="1"/>
            <c:showBubbleSize val="0"/>
            <c:separator>
</c:separator>
            <c:showLeaderLines val="1"/>
          </c:dLbls>
          <c:cat>
            <c:strRef>
              <c:f>Feuil1!$O$10:$O$18</c:f>
              <c:strCache>
                <c:ptCount val="9"/>
                <c:pt idx="0">
                  <c:v>Pollution et collecte non domestiques </c:v>
                </c:pt>
                <c:pt idx="1">
                  <c:v>Pollution et collecte domestiques</c:v>
                </c:pt>
                <c:pt idx="2">
                  <c:v>Prélèvement AEP</c:v>
                </c:pt>
                <c:pt idx="3">
                  <c:v>Prélèvement Industriels</c:v>
                </c:pt>
                <c:pt idx="4">
                  <c:v>Pollution diffuses et élevages</c:v>
                </c:pt>
                <c:pt idx="5">
                  <c:v>Prélèvement Irrigation</c:v>
                </c:pt>
                <c:pt idx="6">
                  <c:v>Redevances diverses : Canal, stockage, pêche</c:v>
                </c:pt>
                <c:pt idx="7">
                  <c:v>Taxe cynégétique</c:v>
                </c:pt>
                <c:pt idx="8">
                  <c:v>Prélèvement hydroélectricité</c:v>
                </c:pt>
              </c:strCache>
            </c:strRef>
          </c:cat>
          <c:val>
            <c:numRef>
              <c:f>Feuil1!$P$10:$P$18</c:f>
              <c:numCache>
                <c:formatCode>#,##0" M€"</c:formatCode>
                <c:ptCount val="9"/>
                <c:pt idx="0">
                  <c:v>104.76041399999998</c:v>
                </c:pt>
                <c:pt idx="1">
                  <c:v>2228.7867220000003</c:v>
                </c:pt>
                <c:pt idx="2">
                  <c:v>455.09508</c:v>
                </c:pt>
                <c:pt idx="3">
                  <c:v>93.063831999999991</c:v>
                </c:pt>
                <c:pt idx="4">
                  <c:v>115.83219029</c:v>
                </c:pt>
                <c:pt idx="5">
                  <c:v>26.643750999999998</c:v>
                </c:pt>
                <c:pt idx="6">
                  <c:v>12.691739</c:v>
                </c:pt>
                <c:pt idx="7">
                  <c:v>61.214791900000002</c:v>
                </c:pt>
                <c:pt idx="8">
                  <c:v>108.34345399999998</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89528-6CF2-4C12-9B1F-41BAECFC94DD}"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fr-FR"/>
        </a:p>
      </dgm:t>
    </dgm:pt>
    <dgm:pt modelId="{ED64AE0E-A60D-4ED8-BDD0-A92383380C24}">
      <dgm:prSet phldrT="[Texte]" custT="1"/>
      <dgm:spPr/>
      <dgm:t>
        <a:bodyPr/>
        <a:lstStyle/>
        <a:p>
          <a:r>
            <a:rPr lang="fr-FR" sz="1600" b="1" dirty="0" smtClean="0"/>
            <a:t>Maitre d’ouvrage : </a:t>
          </a:r>
          <a:r>
            <a:rPr lang="fr-FR" sz="2000" dirty="0" smtClean="0"/>
            <a:t/>
          </a:r>
          <a:br>
            <a:rPr lang="fr-FR" sz="2000" dirty="0" smtClean="0"/>
          </a:br>
          <a:r>
            <a:rPr lang="fr-FR" sz="2000" b="1" dirty="0" smtClean="0"/>
            <a:t>SIEA </a:t>
          </a:r>
          <a:r>
            <a:rPr lang="fr-FR" sz="2000" b="1" dirty="0" smtClean="0">
              <a:solidFill>
                <a:srgbClr val="EB297F"/>
              </a:solidFill>
            </a:rPr>
            <a:t>RICHERENCHES VALREAS VISAN</a:t>
          </a:r>
          <a:endParaRPr lang="fr-FR" sz="2000" b="1" dirty="0">
            <a:solidFill>
              <a:srgbClr val="EB297F"/>
            </a:solidFill>
          </a:endParaRPr>
        </a:p>
      </dgm:t>
    </dgm:pt>
    <dgm:pt modelId="{BB4E8E09-7CFF-4E0E-BE78-CDE2654D0E25}" type="parTrans" cxnId="{4984D9EE-4E90-443F-B6B7-85C27141C8CD}">
      <dgm:prSet/>
      <dgm:spPr/>
      <dgm:t>
        <a:bodyPr/>
        <a:lstStyle/>
        <a:p>
          <a:endParaRPr lang="fr-FR" sz="1000"/>
        </a:p>
      </dgm:t>
    </dgm:pt>
    <dgm:pt modelId="{E8E5B950-118B-4A84-B065-7E57347F8912}" type="sibTrans" cxnId="{4984D9EE-4E90-443F-B6B7-85C27141C8CD}">
      <dgm:prSet/>
      <dgm:spPr/>
      <dgm:t>
        <a:bodyPr/>
        <a:lstStyle/>
        <a:p>
          <a:endParaRPr lang="fr-FR" sz="1000"/>
        </a:p>
      </dgm:t>
    </dgm:pt>
    <dgm:pt modelId="{9C89E63D-DFF5-4AA1-AF6D-C2AEA1A0BFAC}">
      <dgm:prSet phldrT="[Texte]" custT="1"/>
      <dgm:spPr/>
      <dgm:t>
        <a:bodyPr/>
        <a:lstStyle/>
        <a:p>
          <a:r>
            <a:rPr lang="fr-FR" sz="1600" b="1" dirty="0" smtClean="0"/>
            <a:t>Objet de l’aide : </a:t>
          </a:r>
          <a:r>
            <a:rPr lang="fr-FR" sz="2000" dirty="0" smtClean="0"/>
            <a:t/>
          </a:r>
          <a:br>
            <a:rPr lang="fr-FR" sz="2000" dirty="0" smtClean="0"/>
          </a:br>
          <a:r>
            <a:rPr lang="fr-FR" sz="2000" b="1" dirty="0" smtClean="0"/>
            <a:t>Travaux de </a:t>
          </a:r>
          <a:r>
            <a:rPr lang="fr-FR" sz="2000" b="1" dirty="0" smtClean="0">
              <a:solidFill>
                <a:srgbClr val="EB297F"/>
              </a:solidFill>
            </a:rPr>
            <a:t>substitution</a:t>
          </a:r>
          <a:r>
            <a:rPr lang="fr-FR" sz="2000" b="1" dirty="0" smtClean="0"/>
            <a:t> du Lez par le Miocène </a:t>
          </a:r>
          <a:endParaRPr lang="fr-FR" sz="2000" b="1" dirty="0"/>
        </a:p>
      </dgm:t>
    </dgm:pt>
    <dgm:pt modelId="{09CE24D7-3F83-40B4-A47C-BC13E091ABE2}" type="parTrans" cxnId="{E6B0CB24-4299-41B4-9EBE-9AA55BBC022F}">
      <dgm:prSet/>
      <dgm:spPr/>
      <dgm:t>
        <a:bodyPr/>
        <a:lstStyle/>
        <a:p>
          <a:endParaRPr lang="fr-FR" sz="1000"/>
        </a:p>
      </dgm:t>
    </dgm:pt>
    <dgm:pt modelId="{7893EE1D-6E1B-46DB-9515-DCA21F9B5990}" type="sibTrans" cxnId="{E6B0CB24-4299-41B4-9EBE-9AA55BBC022F}">
      <dgm:prSet/>
      <dgm:spPr/>
      <dgm:t>
        <a:bodyPr/>
        <a:lstStyle/>
        <a:p>
          <a:endParaRPr lang="fr-FR" sz="1000"/>
        </a:p>
      </dgm:t>
    </dgm:pt>
    <dgm:pt modelId="{701BA67C-E256-4CFB-8BF2-E0D435D5A862}">
      <dgm:prSet phldrT="[Texte]" custT="1"/>
      <dgm:spPr/>
      <dgm:t>
        <a:bodyPr/>
        <a:lstStyle/>
        <a:p>
          <a:r>
            <a:rPr lang="fr-FR" sz="1600" b="1" dirty="0" smtClean="0"/>
            <a:t>Montant de l’aide </a:t>
          </a:r>
          <a:r>
            <a:rPr lang="fr-FR" sz="1600" dirty="0" smtClean="0"/>
            <a:t>: </a:t>
          </a:r>
          <a:r>
            <a:rPr lang="fr-FR" sz="2000" dirty="0" smtClean="0"/>
            <a:t/>
          </a:r>
          <a:br>
            <a:rPr lang="fr-FR" sz="2000" dirty="0" smtClean="0"/>
          </a:br>
          <a:r>
            <a:rPr lang="fr-FR" sz="2000" b="1" dirty="0" smtClean="0">
              <a:solidFill>
                <a:srgbClr val="EB297F"/>
              </a:solidFill>
            </a:rPr>
            <a:t>1 175 000 €</a:t>
          </a:r>
          <a:endParaRPr lang="fr-FR" sz="2000" b="1" dirty="0">
            <a:solidFill>
              <a:srgbClr val="EB297F"/>
            </a:solidFill>
          </a:endParaRPr>
        </a:p>
      </dgm:t>
    </dgm:pt>
    <dgm:pt modelId="{0E4E4B84-B438-4C13-B61F-167DCBC366EC}" type="parTrans" cxnId="{CC675082-F097-4440-A5D9-DE463C5A2C51}">
      <dgm:prSet/>
      <dgm:spPr/>
      <dgm:t>
        <a:bodyPr/>
        <a:lstStyle/>
        <a:p>
          <a:endParaRPr lang="fr-FR"/>
        </a:p>
      </dgm:t>
    </dgm:pt>
    <dgm:pt modelId="{29BDD095-2327-4F12-A2E4-71682471C1B8}" type="sibTrans" cxnId="{CC675082-F097-4440-A5D9-DE463C5A2C51}">
      <dgm:prSet/>
      <dgm:spPr/>
      <dgm:t>
        <a:bodyPr/>
        <a:lstStyle/>
        <a:p>
          <a:endParaRPr lang="fr-FR"/>
        </a:p>
      </dgm:t>
    </dgm:pt>
    <dgm:pt modelId="{119E1762-C214-4435-A05B-C07F54C38A9C}">
      <dgm:prSet phldrT="[Texte]" custT="1"/>
      <dgm:spPr/>
      <dgm:t>
        <a:bodyPr/>
        <a:lstStyle/>
        <a:p>
          <a:r>
            <a:rPr lang="fr-FR" sz="1600" b="1" dirty="0" smtClean="0"/>
            <a:t>Contribution au programme : </a:t>
          </a:r>
          <a:r>
            <a:rPr lang="fr-FR" sz="2000" dirty="0" smtClean="0"/>
            <a:t/>
          </a:r>
          <a:br>
            <a:rPr lang="fr-FR" sz="2000" dirty="0" smtClean="0"/>
          </a:br>
          <a:r>
            <a:rPr lang="fr-FR" sz="2000" b="1" dirty="0" smtClean="0">
              <a:solidFill>
                <a:srgbClr val="EB297F"/>
              </a:solidFill>
            </a:rPr>
            <a:t>700 000 m3</a:t>
          </a:r>
          <a:r>
            <a:rPr lang="fr-FR" sz="2000" b="1" dirty="0" smtClean="0"/>
            <a:t>/an substitués</a:t>
          </a:r>
          <a:endParaRPr lang="fr-FR" sz="2000" b="1" dirty="0"/>
        </a:p>
      </dgm:t>
    </dgm:pt>
    <dgm:pt modelId="{B1352EC6-8773-4D96-A8E0-5F2D16DC5B74}" type="parTrans" cxnId="{2086EE0B-3924-45D2-B65B-8D53437BD10F}">
      <dgm:prSet/>
      <dgm:spPr/>
      <dgm:t>
        <a:bodyPr/>
        <a:lstStyle/>
        <a:p>
          <a:endParaRPr lang="fr-FR"/>
        </a:p>
      </dgm:t>
    </dgm:pt>
    <dgm:pt modelId="{C645D95A-DE0D-41BB-AC2F-6E4364CDD469}" type="sibTrans" cxnId="{2086EE0B-3924-45D2-B65B-8D53437BD10F}">
      <dgm:prSet/>
      <dgm:spPr/>
      <dgm:t>
        <a:bodyPr/>
        <a:lstStyle/>
        <a:p>
          <a:endParaRPr lang="fr-FR"/>
        </a:p>
      </dgm:t>
    </dgm:pt>
    <dgm:pt modelId="{493ED8CE-4C2A-48A8-AE4F-0CF3EABDA552}" type="pres">
      <dgm:prSet presAssocID="{48689528-6CF2-4C12-9B1F-41BAECFC94DD}" presName="linear" presStyleCnt="0">
        <dgm:presLayoutVars>
          <dgm:animLvl val="lvl"/>
          <dgm:resizeHandles val="exact"/>
        </dgm:presLayoutVars>
      </dgm:prSet>
      <dgm:spPr/>
      <dgm:t>
        <a:bodyPr/>
        <a:lstStyle/>
        <a:p>
          <a:endParaRPr lang="fr-FR"/>
        </a:p>
      </dgm:t>
    </dgm:pt>
    <dgm:pt modelId="{A00BFA9E-29EC-47DA-8D8C-FC5B04035135}" type="pres">
      <dgm:prSet presAssocID="{ED64AE0E-A60D-4ED8-BDD0-A92383380C24}" presName="parentText" presStyleLbl="node1" presStyleIdx="0" presStyleCnt="4">
        <dgm:presLayoutVars>
          <dgm:chMax val="0"/>
          <dgm:bulletEnabled val="1"/>
        </dgm:presLayoutVars>
      </dgm:prSet>
      <dgm:spPr/>
      <dgm:t>
        <a:bodyPr/>
        <a:lstStyle/>
        <a:p>
          <a:endParaRPr lang="fr-FR"/>
        </a:p>
      </dgm:t>
    </dgm:pt>
    <dgm:pt modelId="{383C3982-785A-45A9-9700-CCBB53E137B8}" type="pres">
      <dgm:prSet presAssocID="{E8E5B950-118B-4A84-B065-7E57347F8912}" presName="spacer" presStyleCnt="0"/>
      <dgm:spPr/>
      <dgm:t>
        <a:bodyPr/>
        <a:lstStyle/>
        <a:p>
          <a:endParaRPr lang="fr-FR"/>
        </a:p>
      </dgm:t>
    </dgm:pt>
    <dgm:pt modelId="{0A984759-14C4-419B-B938-BD6307C6B72A}" type="pres">
      <dgm:prSet presAssocID="{9C89E63D-DFF5-4AA1-AF6D-C2AEA1A0BFAC}" presName="parentText" presStyleLbl="node1" presStyleIdx="1" presStyleCnt="4">
        <dgm:presLayoutVars>
          <dgm:chMax val="0"/>
          <dgm:bulletEnabled val="1"/>
        </dgm:presLayoutVars>
      </dgm:prSet>
      <dgm:spPr/>
      <dgm:t>
        <a:bodyPr/>
        <a:lstStyle/>
        <a:p>
          <a:endParaRPr lang="fr-FR"/>
        </a:p>
      </dgm:t>
    </dgm:pt>
    <dgm:pt modelId="{DB6A7A96-BBB9-46E3-B53E-956ADDE7976C}" type="pres">
      <dgm:prSet presAssocID="{7893EE1D-6E1B-46DB-9515-DCA21F9B5990}" presName="spacer" presStyleCnt="0"/>
      <dgm:spPr/>
      <dgm:t>
        <a:bodyPr/>
        <a:lstStyle/>
        <a:p>
          <a:endParaRPr lang="fr-FR"/>
        </a:p>
      </dgm:t>
    </dgm:pt>
    <dgm:pt modelId="{BC5D505D-FDE0-45F2-9677-4FFC7792E9B4}" type="pres">
      <dgm:prSet presAssocID="{119E1762-C214-4435-A05B-C07F54C38A9C}" presName="parentText" presStyleLbl="node1" presStyleIdx="2" presStyleCnt="4" custLinFactNeighborY="-2646">
        <dgm:presLayoutVars>
          <dgm:chMax val="0"/>
          <dgm:bulletEnabled val="1"/>
        </dgm:presLayoutVars>
      </dgm:prSet>
      <dgm:spPr/>
      <dgm:t>
        <a:bodyPr/>
        <a:lstStyle/>
        <a:p>
          <a:endParaRPr lang="fr-FR"/>
        </a:p>
      </dgm:t>
    </dgm:pt>
    <dgm:pt modelId="{D9F93B7F-CCB6-49AA-8849-8D8FDB1E0D96}" type="pres">
      <dgm:prSet presAssocID="{C645D95A-DE0D-41BB-AC2F-6E4364CDD469}" presName="spacer" presStyleCnt="0"/>
      <dgm:spPr/>
      <dgm:t>
        <a:bodyPr/>
        <a:lstStyle/>
        <a:p>
          <a:endParaRPr lang="fr-FR"/>
        </a:p>
      </dgm:t>
    </dgm:pt>
    <dgm:pt modelId="{32AC9A7C-BA0E-4D40-9904-B00C020D081B}" type="pres">
      <dgm:prSet presAssocID="{701BA67C-E256-4CFB-8BF2-E0D435D5A862}" presName="parentText" presStyleLbl="node1" presStyleIdx="3" presStyleCnt="4" custLinFactY="205711" custLinFactNeighborX="20071" custLinFactNeighborY="300000">
        <dgm:presLayoutVars>
          <dgm:chMax val="0"/>
          <dgm:bulletEnabled val="1"/>
        </dgm:presLayoutVars>
      </dgm:prSet>
      <dgm:spPr/>
      <dgm:t>
        <a:bodyPr/>
        <a:lstStyle/>
        <a:p>
          <a:endParaRPr lang="fr-FR"/>
        </a:p>
      </dgm:t>
    </dgm:pt>
  </dgm:ptLst>
  <dgm:cxnLst>
    <dgm:cxn modelId="{FAB44021-015A-435E-BDA6-E989986A38AC}" type="presOf" srcId="{48689528-6CF2-4C12-9B1F-41BAECFC94DD}" destId="{493ED8CE-4C2A-48A8-AE4F-0CF3EABDA552}" srcOrd="0" destOrd="0" presId="urn:microsoft.com/office/officeart/2005/8/layout/vList2"/>
    <dgm:cxn modelId="{4984D9EE-4E90-443F-B6B7-85C27141C8CD}" srcId="{48689528-6CF2-4C12-9B1F-41BAECFC94DD}" destId="{ED64AE0E-A60D-4ED8-BDD0-A92383380C24}" srcOrd="0" destOrd="0" parTransId="{BB4E8E09-7CFF-4E0E-BE78-CDE2654D0E25}" sibTransId="{E8E5B950-118B-4A84-B065-7E57347F8912}"/>
    <dgm:cxn modelId="{AC479E53-112A-4868-A967-5A497ADA0A96}" type="presOf" srcId="{9C89E63D-DFF5-4AA1-AF6D-C2AEA1A0BFAC}" destId="{0A984759-14C4-419B-B938-BD6307C6B72A}" srcOrd="0" destOrd="0" presId="urn:microsoft.com/office/officeart/2005/8/layout/vList2"/>
    <dgm:cxn modelId="{31FAC033-648D-4DCC-B1C3-A65009F7E337}" type="presOf" srcId="{119E1762-C214-4435-A05B-C07F54C38A9C}" destId="{BC5D505D-FDE0-45F2-9677-4FFC7792E9B4}" srcOrd="0" destOrd="0" presId="urn:microsoft.com/office/officeart/2005/8/layout/vList2"/>
    <dgm:cxn modelId="{B95650FB-EEC9-4270-B664-18FA62487447}" type="presOf" srcId="{ED64AE0E-A60D-4ED8-BDD0-A92383380C24}" destId="{A00BFA9E-29EC-47DA-8D8C-FC5B04035135}" srcOrd="0" destOrd="0" presId="urn:microsoft.com/office/officeart/2005/8/layout/vList2"/>
    <dgm:cxn modelId="{2086EE0B-3924-45D2-B65B-8D53437BD10F}" srcId="{48689528-6CF2-4C12-9B1F-41BAECFC94DD}" destId="{119E1762-C214-4435-A05B-C07F54C38A9C}" srcOrd="2" destOrd="0" parTransId="{B1352EC6-8773-4D96-A8E0-5F2D16DC5B74}" sibTransId="{C645D95A-DE0D-41BB-AC2F-6E4364CDD469}"/>
    <dgm:cxn modelId="{5418A249-2059-4DF1-8212-94DBC6185D20}" type="presOf" srcId="{701BA67C-E256-4CFB-8BF2-E0D435D5A862}" destId="{32AC9A7C-BA0E-4D40-9904-B00C020D081B}" srcOrd="0" destOrd="0" presId="urn:microsoft.com/office/officeart/2005/8/layout/vList2"/>
    <dgm:cxn modelId="{CC675082-F097-4440-A5D9-DE463C5A2C51}" srcId="{48689528-6CF2-4C12-9B1F-41BAECFC94DD}" destId="{701BA67C-E256-4CFB-8BF2-E0D435D5A862}" srcOrd="3" destOrd="0" parTransId="{0E4E4B84-B438-4C13-B61F-167DCBC366EC}" sibTransId="{29BDD095-2327-4F12-A2E4-71682471C1B8}"/>
    <dgm:cxn modelId="{E6B0CB24-4299-41B4-9EBE-9AA55BBC022F}" srcId="{48689528-6CF2-4C12-9B1F-41BAECFC94DD}" destId="{9C89E63D-DFF5-4AA1-AF6D-C2AEA1A0BFAC}" srcOrd="1" destOrd="0" parTransId="{09CE24D7-3F83-40B4-A47C-BC13E091ABE2}" sibTransId="{7893EE1D-6E1B-46DB-9515-DCA21F9B5990}"/>
    <dgm:cxn modelId="{A1856E25-C2A8-46AB-B37A-6946CCA3941F}" type="presParOf" srcId="{493ED8CE-4C2A-48A8-AE4F-0CF3EABDA552}" destId="{A00BFA9E-29EC-47DA-8D8C-FC5B04035135}" srcOrd="0" destOrd="0" presId="urn:microsoft.com/office/officeart/2005/8/layout/vList2"/>
    <dgm:cxn modelId="{45E160C6-93C3-46C3-8FE4-251781C14222}" type="presParOf" srcId="{493ED8CE-4C2A-48A8-AE4F-0CF3EABDA552}" destId="{383C3982-785A-45A9-9700-CCBB53E137B8}" srcOrd="1" destOrd="0" presId="urn:microsoft.com/office/officeart/2005/8/layout/vList2"/>
    <dgm:cxn modelId="{CE90759D-6923-4DA0-B326-1D05BB578FE8}" type="presParOf" srcId="{493ED8CE-4C2A-48A8-AE4F-0CF3EABDA552}" destId="{0A984759-14C4-419B-B938-BD6307C6B72A}" srcOrd="2" destOrd="0" presId="urn:microsoft.com/office/officeart/2005/8/layout/vList2"/>
    <dgm:cxn modelId="{8F6D01DE-61E5-4C31-AB26-E9A81F225722}" type="presParOf" srcId="{493ED8CE-4C2A-48A8-AE4F-0CF3EABDA552}" destId="{DB6A7A96-BBB9-46E3-B53E-956ADDE7976C}" srcOrd="3" destOrd="0" presId="urn:microsoft.com/office/officeart/2005/8/layout/vList2"/>
    <dgm:cxn modelId="{7FC6B150-FE71-47D0-B1D1-29D9BF9891CB}" type="presParOf" srcId="{493ED8CE-4C2A-48A8-AE4F-0CF3EABDA552}" destId="{BC5D505D-FDE0-45F2-9677-4FFC7792E9B4}" srcOrd="4" destOrd="0" presId="urn:microsoft.com/office/officeart/2005/8/layout/vList2"/>
    <dgm:cxn modelId="{57DCA0C7-1352-4DC4-95F3-634A7DB346D3}" type="presParOf" srcId="{493ED8CE-4C2A-48A8-AE4F-0CF3EABDA552}" destId="{D9F93B7F-CCB6-49AA-8849-8D8FDB1E0D96}" srcOrd="5" destOrd="0" presId="urn:microsoft.com/office/officeart/2005/8/layout/vList2"/>
    <dgm:cxn modelId="{2CC0B3B2-D9C9-4CC5-BFB1-14E965F42241}" type="presParOf" srcId="{493ED8CE-4C2A-48A8-AE4F-0CF3EABDA552}" destId="{32AC9A7C-BA0E-4D40-9904-B00C020D081B}"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89528-6CF2-4C12-9B1F-41BAECFC94D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r-FR"/>
        </a:p>
      </dgm:t>
    </dgm:pt>
    <dgm:pt modelId="{ED64AE0E-A60D-4ED8-BDD0-A92383380C24}">
      <dgm:prSet phldrT="[Texte]" custT="1"/>
      <dgm:spPr/>
      <dgm:t>
        <a:bodyPr/>
        <a:lstStyle/>
        <a:p>
          <a:r>
            <a:rPr lang="fr-FR" sz="1600" b="1" dirty="0" smtClean="0"/>
            <a:t>Maitre d’ouvrage : </a:t>
          </a:r>
          <a:r>
            <a:rPr lang="fr-FR" sz="2000" dirty="0" smtClean="0"/>
            <a:t/>
          </a:r>
          <a:br>
            <a:rPr lang="fr-FR" sz="2000" dirty="0" smtClean="0"/>
          </a:br>
          <a:r>
            <a:rPr lang="fr-FR" sz="2000" b="1" dirty="0" smtClean="0"/>
            <a:t>METROPOLE </a:t>
          </a:r>
          <a:r>
            <a:rPr lang="fr-FR" sz="2000" b="1" dirty="0" smtClean="0">
              <a:solidFill>
                <a:srgbClr val="EB297F"/>
              </a:solidFill>
            </a:rPr>
            <a:t>D'AIX-MARSEILLE-PROVENCE</a:t>
          </a:r>
          <a:endParaRPr lang="fr-FR" sz="2000" b="1" dirty="0">
            <a:solidFill>
              <a:srgbClr val="EB297F"/>
            </a:solidFill>
          </a:endParaRPr>
        </a:p>
      </dgm:t>
    </dgm:pt>
    <dgm:pt modelId="{BB4E8E09-7CFF-4E0E-BE78-CDE2654D0E25}" type="parTrans" cxnId="{4984D9EE-4E90-443F-B6B7-85C27141C8CD}">
      <dgm:prSet/>
      <dgm:spPr/>
      <dgm:t>
        <a:bodyPr/>
        <a:lstStyle/>
        <a:p>
          <a:endParaRPr lang="fr-FR" sz="1000"/>
        </a:p>
      </dgm:t>
    </dgm:pt>
    <dgm:pt modelId="{E8E5B950-118B-4A84-B065-7E57347F8912}" type="sibTrans" cxnId="{4984D9EE-4E90-443F-B6B7-85C27141C8CD}">
      <dgm:prSet/>
      <dgm:spPr/>
      <dgm:t>
        <a:bodyPr/>
        <a:lstStyle/>
        <a:p>
          <a:endParaRPr lang="fr-FR" sz="1000"/>
        </a:p>
      </dgm:t>
    </dgm:pt>
    <dgm:pt modelId="{9C89E63D-DFF5-4AA1-AF6D-C2AEA1A0BFAC}">
      <dgm:prSet phldrT="[Texte]" custT="1"/>
      <dgm:spPr/>
      <dgm:t>
        <a:bodyPr/>
        <a:lstStyle/>
        <a:p>
          <a:r>
            <a:rPr lang="fr-FR" sz="1600" b="1" dirty="0" smtClean="0"/>
            <a:t>Objet de l’aide : </a:t>
          </a:r>
          <a:r>
            <a:rPr lang="fr-FR" sz="2000" dirty="0" smtClean="0"/>
            <a:t/>
          </a:r>
          <a:br>
            <a:rPr lang="fr-FR" sz="2000" dirty="0" smtClean="0"/>
          </a:br>
          <a:r>
            <a:rPr lang="fr-FR" sz="2000" b="0" dirty="0" smtClean="0"/>
            <a:t>Reconstruction de la </a:t>
          </a:r>
          <a:r>
            <a:rPr lang="fr-FR" sz="2000" b="1" dirty="0" smtClean="0">
              <a:solidFill>
                <a:srgbClr val="EB297F"/>
              </a:solidFill>
            </a:rPr>
            <a:t>station d’épuration </a:t>
          </a:r>
          <a:r>
            <a:rPr lang="fr-FR" sz="2000" b="0" dirty="0" smtClean="0"/>
            <a:t>de la Fare-les-Oliviers</a:t>
          </a:r>
          <a:endParaRPr lang="fr-FR" sz="2000" b="0" dirty="0"/>
        </a:p>
      </dgm:t>
    </dgm:pt>
    <dgm:pt modelId="{09CE24D7-3F83-40B4-A47C-BC13E091ABE2}" type="parTrans" cxnId="{E6B0CB24-4299-41B4-9EBE-9AA55BBC022F}">
      <dgm:prSet/>
      <dgm:spPr/>
      <dgm:t>
        <a:bodyPr/>
        <a:lstStyle/>
        <a:p>
          <a:endParaRPr lang="fr-FR" sz="1000"/>
        </a:p>
      </dgm:t>
    </dgm:pt>
    <dgm:pt modelId="{7893EE1D-6E1B-46DB-9515-DCA21F9B5990}" type="sibTrans" cxnId="{E6B0CB24-4299-41B4-9EBE-9AA55BBC022F}">
      <dgm:prSet/>
      <dgm:spPr/>
      <dgm:t>
        <a:bodyPr/>
        <a:lstStyle/>
        <a:p>
          <a:endParaRPr lang="fr-FR" sz="1000"/>
        </a:p>
      </dgm:t>
    </dgm:pt>
    <dgm:pt modelId="{701BA67C-E256-4CFB-8BF2-E0D435D5A862}">
      <dgm:prSet phldrT="[Texte]" custT="1"/>
      <dgm:spPr/>
      <dgm:t>
        <a:bodyPr/>
        <a:lstStyle/>
        <a:p>
          <a:r>
            <a:rPr lang="fr-FR" sz="1600" b="1" dirty="0" smtClean="0"/>
            <a:t>Montant de l’aide : </a:t>
          </a:r>
          <a:r>
            <a:rPr lang="fr-FR" sz="2000" dirty="0" smtClean="0"/>
            <a:t/>
          </a:r>
          <a:br>
            <a:rPr lang="fr-FR" sz="2000" dirty="0" smtClean="0"/>
          </a:br>
          <a:r>
            <a:rPr lang="fr-FR" sz="2000" b="1" dirty="0" smtClean="0">
              <a:solidFill>
                <a:srgbClr val="EB297F"/>
              </a:solidFill>
            </a:rPr>
            <a:t>613 405 € </a:t>
          </a:r>
          <a:r>
            <a:rPr lang="fr-FR" sz="2000" dirty="0" smtClean="0"/>
            <a:t>(avance) + </a:t>
          </a:r>
          <a:r>
            <a:rPr lang="fr-FR" sz="2000" b="1" dirty="0" smtClean="0">
              <a:solidFill>
                <a:srgbClr val="EB297F"/>
              </a:solidFill>
            </a:rPr>
            <a:t>1 237 034 €</a:t>
          </a:r>
          <a:r>
            <a:rPr lang="fr-FR" sz="2000" dirty="0" smtClean="0">
              <a:solidFill>
                <a:srgbClr val="EB297F"/>
              </a:solidFill>
            </a:rPr>
            <a:t> </a:t>
          </a:r>
          <a:r>
            <a:rPr lang="fr-FR" sz="2000" dirty="0" smtClean="0"/>
            <a:t>(subvention) </a:t>
          </a:r>
          <a:endParaRPr lang="fr-FR" sz="2000" dirty="0"/>
        </a:p>
      </dgm:t>
    </dgm:pt>
    <dgm:pt modelId="{0E4E4B84-B438-4C13-B61F-167DCBC366EC}" type="parTrans" cxnId="{CC675082-F097-4440-A5D9-DE463C5A2C51}">
      <dgm:prSet/>
      <dgm:spPr/>
      <dgm:t>
        <a:bodyPr/>
        <a:lstStyle/>
        <a:p>
          <a:endParaRPr lang="fr-FR"/>
        </a:p>
      </dgm:t>
    </dgm:pt>
    <dgm:pt modelId="{29BDD095-2327-4F12-A2E4-71682471C1B8}" type="sibTrans" cxnId="{CC675082-F097-4440-A5D9-DE463C5A2C51}">
      <dgm:prSet/>
      <dgm:spPr/>
      <dgm:t>
        <a:bodyPr/>
        <a:lstStyle/>
        <a:p>
          <a:endParaRPr lang="fr-FR"/>
        </a:p>
      </dgm:t>
    </dgm:pt>
    <dgm:pt modelId="{119E1762-C214-4435-A05B-C07F54C38A9C}">
      <dgm:prSet phldrT="[Texte]" custT="1"/>
      <dgm:spPr/>
      <dgm:t>
        <a:bodyPr/>
        <a:lstStyle/>
        <a:p>
          <a:r>
            <a:rPr lang="fr-FR" sz="1600" b="1" dirty="0" smtClean="0"/>
            <a:t>Contribution au programme </a:t>
          </a:r>
          <a:r>
            <a:rPr lang="fr-FR" sz="1600" dirty="0" smtClean="0"/>
            <a:t>: </a:t>
          </a:r>
          <a:r>
            <a:rPr lang="fr-FR" sz="2000" dirty="0" smtClean="0"/>
            <a:t/>
          </a:r>
          <a:br>
            <a:rPr lang="fr-FR" sz="2000" dirty="0" smtClean="0"/>
          </a:br>
          <a:r>
            <a:rPr lang="fr-FR" sz="2000" b="1" dirty="0" smtClean="0">
              <a:solidFill>
                <a:srgbClr val="EB297F"/>
              </a:solidFill>
            </a:rPr>
            <a:t>1 station prioritaire</a:t>
          </a:r>
          <a:endParaRPr lang="fr-FR" sz="2000" b="1" dirty="0">
            <a:solidFill>
              <a:srgbClr val="EB297F"/>
            </a:solidFill>
          </a:endParaRPr>
        </a:p>
      </dgm:t>
    </dgm:pt>
    <dgm:pt modelId="{B1352EC6-8773-4D96-A8E0-5F2D16DC5B74}" type="parTrans" cxnId="{2086EE0B-3924-45D2-B65B-8D53437BD10F}">
      <dgm:prSet/>
      <dgm:spPr/>
      <dgm:t>
        <a:bodyPr/>
        <a:lstStyle/>
        <a:p>
          <a:endParaRPr lang="fr-FR"/>
        </a:p>
      </dgm:t>
    </dgm:pt>
    <dgm:pt modelId="{C645D95A-DE0D-41BB-AC2F-6E4364CDD469}" type="sibTrans" cxnId="{2086EE0B-3924-45D2-B65B-8D53437BD10F}">
      <dgm:prSet/>
      <dgm:spPr/>
      <dgm:t>
        <a:bodyPr/>
        <a:lstStyle/>
        <a:p>
          <a:endParaRPr lang="fr-FR"/>
        </a:p>
      </dgm:t>
    </dgm:pt>
    <dgm:pt modelId="{493ED8CE-4C2A-48A8-AE4F-0CF3EABDA552}" type="pres">
      <dgm:prSet presAssocID="{48689528-6CF2-4C12-9B1F-41BAECFC94DD}" presName="linear" presStyleCnt="0">
        <dgm:presLayoutVars>
          <dgm:animLvl val="lvl"/>
          <dgm:resizeHandles val="exact"/>
        </dgm:presLayoutVars>
      </dgm:prSet>
      <dgm:spPr/>
      <dgm:t>
        <a:bodyPr/>
        <a:lstStyle/>
        <a:p>
          <a:endParaRPr lang="fr-FR"/>
        </a:p>
      </dgm:t>
    </dgm:pt>
    <dgm:pt modelId="{A00BFA9E-29EC-47DA-8D8C-FC5B04035135}" type="pres">
      <dgm:prSet presAssocID="{ED64AE0E-A60D-4ED8-BDD0-A92383380C24}" presName="parentText" presStyleLbl="node1" presStyleIdx="0" presStyleCnt="4" custLinFactY="30892" custLinFactNeighborY="100000">
        <dgm:presLayoutVars>
          <dgm:chMax val="0"/>
          <dgm:bulletEnabled val="1"/>
        </dgm:presLayoutVars>
      </dgm:prSet>
      <dgm:spPr/>
      <dgm:t>
        <a:bodyPr/>
        <a:lstStyle/>
        <a:p>
          <a:endParaRPr lang="fr-FR"/>
        </a:p>
      </dgm:t>
    </dgm:pt>
    <dgm:pt modelId="{383C3982-785A-45A9-9700-CCBB53E137B8}" type="pres">
      <dgm:prSet presAssocID="{E8E5B950-118B-4A84-B065-7E57347F8912}" presName="spacer" presStyleCnt="0"/>
      <dgm:spPr/>
      <dgm:t>
        <a:bodyPr/>
        <a:lstStyle/>
        <a:p>
          <a:endParaRPr lang="fr-FR"/>
        </a:p>
      </dgm:t>
    </dgm:pt>
    <dgm:pt modelId="{0A984759-14C4-419B-B938-BD6307C6B72A}" type="pres">
      <dgm:prSet presAssocID="{9C89E63D-DFF5-4AA1-AF6D-C2AEA1A0BFAC}" presName="parentText" presStyleLbl="node1" presStyleIdx="1" presStyleCnt="4" custScaleY="131699" custLinFactY="37648" custLinFactNeighborY="100000">
        <dgm:presLayoutVars>
          <dgm:chMax val="0"/>
          <dgm:bulletEnabled val="1"/>
        </dgm:presLayoutVars>
      </dgm:prSet>
      <dgm:spPr/>
      <dgm:t>
        <a:bodyPr/>
        <a:lstStyle/>
        <a:p>
          <a:endParaRPr lang="fr-FR"/>
        </a:p>
      </dgm:t>
    </dgm:pt>
    <dgm:pt modelId="{DB6A7A96-BBB9-46E3-B53E-956ADDE7976C}" type="pres">
      <dgm:prSet presAssocID="{7893EE1D-6E1B-46DB-9515-DCA21F9B5990}" presName="spacer" presStyleCnt="0"/>
      <dgm:spPr/>
      <dgm:t>
        <a:bodyPr/>
        <a:lstStyle/>
        <a:p>
          <a:endParaRPr lang="fr-FR"/>
        </a:p>
      </dgm:t>
    </dgm:pt>
    <dgm:pt modelId="{BC5D505D-FDE0-45F2-9677-4FFC7792E9B4}" type="pres">
      <dgm:prSet presAssocID="{119E1762-C214-4435-A05B-C07F54C38A9C}" presName="parentText" presStyleLbl="node1" presStyleIdx="2" presStyleCnt="4" custLinFactY="50472" custLinFactNeighborY="100000">
        <dgm:presLayoutVars>
          <dgm:chMax val="0"/>
          <dgm:bulletEnabled val="1"/>
        </dgm:presLayoutVars>
      </dgm:prSet>
      <dgm:spPr/>
      <dgm:t>
        <a:bodyPr/>
        <a:lstStyle/>
        <a:p>
          <a:endParaRPr lang="fr-FR"/>
        </a:p>
      </dgm:t>
    </dgm:pt>
    <dgm:pt modelId="{D9F93B7F-CCB6-49AA-8849-8D8FDB1E0D96}" type="pres">
      <dgm:prSet presAssocID="{C645D95A-DE0D-41BB-AC2F-6E4364CDD469}" presName="spacer" presStyleCnt="0"/>
      <dgm:spPr/>
      <dgm:t>
        <a:bodyPr/>
        <a:lstStyle/>
        <a:p>
          <a:endParaRPr lang="fr-FR"/>
        </a:p>
      </dgm:t>
    </dgm:pt>
    <dgm:pt modelId="{32AC9A7C-BA0E-4D40-9904-B00C020D081B}" type="pres">
      <dgm:prSet presAssocID="{701BA67C-E256-4CFB-8BF2-E0D435D5A862}" presName="parentText" presStyleLbl="node1" presStyleIdx="3" presStyleCnt="4" custLinFactY="205711" custLinFactNeighborX="20071" custLinFactNeighborY="300000">
        <dgm:presLayoutVars>
          <dgm:chMax val="0"/>
          <dgm:bulletEnabled val="1"/>
        </dgm:presLayoutVars>
      </dgm:prSet>
      <dgm:spPr/>
      <dgm:t>
        <a:bodyPr/>
        <a:lstStyle/>
        <a:p>
          <a:endParaRPr lang="fr-FR"/>
        </a:p>
      </dgm:t>
    </dgm:pt>
  </dgm:ptLst>
  <dgm:cxnLst>
    <dgm:cxn modelId="{D22094AE-8644-499F-B3EA-B85B8BBEAA34}" type="presOf" srcId="{ED64AE0E-A60D-4ED8-BDD0-A92383380C24}" destId="{A00BFA9E-29EC-47DA-8D8C-FC5B04035135}" srcOrd="0" destOrd="0" presId="urn:microsoft.com/office/officeart/2005/8/layout/vList2"/>
    <dgm:cxn modelId="{4984D9EE-4E90-443F-B6B7-85C27141C8CD}" srcId="{48689528-6CF2-4C12-9B1F-41BAECFC94DD}" destId="{ED64AE0E-A60D-4ED8-BDD0-A92383380C24}" srcOrd="0" destOrd="0" parTransId="{BB4E8E09-7CFF-4E0E-BE78-CDE2654D0E25}" sibTransId="{E8E5B950-118B-4A84-B065-7E57347F8912}"/>
    <dgm:cxn modelId="{FD6234F0-FF94-4C5E-8AC4-166A050D5FC4}" type="presOf" srcId="{701BA67C-E256-4CFB-8BF2-E0D435D5A862}" destId="{32AC9A7C-BA0E-4D40-9904-B00C020D081B}" srcOrd="0" destOrd="0" presId="urn:microsoft.com/office/officeart/2005/8/layout/vList2"/>
    <dgm:cxn modelId="{EF69BDF8-263A-4039-9DD6-DC6B40BEAA9C}" type="presOf" srcId="{119E1762-C214-4435-A05B-C07F54C38A9C}" destId="{BC5D505D-FDE0-45F2-9677-4FFC7792E9B4}" srcOrd="0" destOrd="0" presId="urn:microsoft.com/office/officeart/2005/8/layout/vList2"/>
    <dgm:cxn modelId="{10E308F7-A2C5-441C-810C-8BA0FB234F52}" type="presOf" srcId="{48689528-6CF2-4C12-9B1F-41BAECFC94DD}" destId="{493ED8CE-4C2A-48A8-AE4F-0CF3EABDA552}" srcOrd="0" destOrd="0" presId="urn:microsoft.com/office/officeart/2005/8/layout/vList2"/>
    <dgm:cxn modelId="{0A7C6444-D134-49BD-8F2C-F36EE607BC5B}" type="presOf" srcId="{9C89E63D-DFF5-4AA1-AF6D-C2AEA1A0BFAC}" destId="{0A984759-14C4-419B-B938-BD6307C6B72A}" srcOrd="0" destOrd="0" presId="urn:microsoft.com/office/officeart/2005/8/layout/vList2"/>
    <dgm:cxn modelId="{2086EE0B-3924-45D2-B65B-8D53437BD10F}" srcId="{48689528-6CF2-4C12-9B1F-41BAECFC94DD}" destId="{119E1762-C214-4435-A05B-C07F54C38A9C}" srcOrd="2" destOrd="0" parTransId="{B1352EC6-8773-4D96-A8E0-5F2D16DC5B74}" sibTransId="{C645D95A-DE0D-41BB-AC2F-6E4364CDD469}"/>
    <dgm:cxn modelId="{CC675082-F097-4440-A5D9-DE463C5A2C51}" srcId="{48689528-6CF2-4C12-9B1F-41BAECFC94DD}" destId="{701BA67C-E256-4CFB-8BF2-E0D435D5A862}" srcOrd="3" destOrd="0" parTransId="{0E4E4B84-B438-4C13-B61F-167DCBC366EC}" sibTransId="{29BDD095-2327-4F12-A2E4-71682471C1B8}"/>
    <dgm:cxn modelId="{E6B0CB24-4299-41B4-9EBE-9AA55BBC022F}" srcId="{48689528-6CF2-4C12-9B1F-41BAECFC94DD}" destId="{9C89E63D-DFF5-4AA1-AF6D-C2AEA1A0BFAC}" srcOrd="1" destOrd="0" parTransId="{09CE24D7-3F83-40B4-A47C-BC13E091ABE2}" sibTransId="{7893EE1D-6E1B-46DB-9515-DCA21F9B5990}"/>
    <dgm:cxn modelId="{8F078BA8-7280-428F-84FF-5BA6AECAF904}" type="presParOf" srcId="{493ED8CE-4C2A-48A8-AE4F-0CF3EABDA552}" destId="{A00BFA9E-29EC-47DA-8D8C-FC5B04035135}" srcOrd="0" destOrd="0" presId="urn:microsoft.com/office/officeart/2005/8/layout/vList2"/>
    <dgm:cxn modelId="{F4E05789-86AA-4245-BBB9-17F1DDD9D9AA}" type="presParOf" srcId="{493ED8CE-4C2A-48A8-AE4F-0CF3EABDA552}" destId="{383C3982-785A-45A9-9700-CCBB53E137B8}" srcOrd="1" destOrd="0" presId="urn:microsoft.com/office/officeart/2005/8/layout/vList2"/>
    <dgm:cxn modelId="{22517196-CC7F-4E30-A59C-ABF8F3525A97}" type="presParOf" srcId="{493ED8CE-4C2A-48A8-AE4F-0CF3EABDA552}" destId="{0A984759-14C4-419B-B938-BD6307C6B72A}" srcOrd="2" destOrd="0" presId="urn:microsoft.com/office/officeart/2005/8/layout/vList2"/>
    <dgm:cxn modelId="{2A962319-5224-40CA-BD27-CAFEF40F81DB}" type="presParOf" srcId="{493ED8CE-4C2A-48A8-AE4F-0CF3EABDA552}" destId="{DB6A7A96-BBB9-46E3-B53E-956ADDE7976C}" srcOrd="3" destOrd="0" presId="urn:microsoft.com/office/officeart/2005/8/layout/vList2"/>
    <dgm:cxn modelId="{9E509172-D5F1-4D5C-A418-365E49A5E2DF}" type="presParOf" srcId="{493ED8CE-4C2A-48A8-AE4F-0CF3EABDA552}" destId="{BC5D505D-FDE0-45F2-9677-4FFC7792E9B4}" srcOrd="4" destOrd="0" presId="urn:microsoft.com/office/officeart/2005/8/layout/vList2"/>
    <dgm:cxn modelId="{E03DE35C-5B12-4E64-8B52-85C131094CFE}" type="presParOf" srcId="{493ED8CE-4C2A-48A8-AE4F-0CF3EABDA552}" destId="{D9F93B7F-CCB6-49AA-8849-8D8FDB1E0D96}" srcOrd="5" destOrd="0" presId="urn:microsoft.com/office/officeart/2005/8/layout/vList2"/>
    <dgm:cxn modelId="{5B7A9A68-3C7A-4FD0-B4F1-B4B7CAE40550}" type="presParOf" srcId="{493ED8CE-4C2A-48A8-AE4F-0CF3EABDA552}" destId="{32AC9A7C-BA0E-4D40-9904-B00C020D081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89528-6CF2-4C12-9B1F-41BAECFC94D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fr-FR"/>
        </a:p>
      </dgm:t>
    </dgm:pt>
    <dgm:pt modelId="{ED64AE0E-A60D-4ED8-BDD0-A92383380C24}">
      <dgm:prSet phldrT="[Texte]" custT="1"/>
      <dgm:spPr/>
      <dgm:t>
        <a:bodyPr/>
        <a:lstStyle/>
        <a:p>
          <a:r>
            <a:rPr lang="fr-FR" sz="1600" b="1" dirty="0" smtClean="0"/>
            <a:t>Maitre d’ouvrage : </a:t>
          </a:r>
          <a:r>
            <a:rPr lang="fr-FR" sz="2000" dirty="0" smtClean="0"/>
            <a:t/>
          </a:r>
          <a:br>
            <a:rPr lang="fr-FR" sz="2000" dirty="0" smtClean="0"/>
          </a:br>
          <a:r>
            <a:rPr lang="fr-FR" sz="1800" b="1" dirty="0" smtClean="0"/>
            <a:t>COMMUNAUTE DE COMMUNES DU </a:t>
          </a:r>
          <a:r>
            <a:rPr lang="fr-FR" sz="1800" b="1" dirty="0" smtClean="0">
              <a:solidFill>
                <a:srgbClr val="EB297F"/>
              </a:solidFill>
            </a:rPr>
            <a:t>BRIANCONNAIS</a:t>
          </a:r>
          <a:endParaRPr lang="fr-FR" sz="1800" b="1" dirty="0">
            <a:solidFill>
              <a:srgbClr val="EB297F"/>
            </a:solidFill>
          </a:endParaRPr>
        </a:p>
      </dgm:t>
    </dgm:pt>
    <dgm:pt modelId="{BB4E8E09-7CFF-4E0E-BE78-CDE2654D0E25}" type="parTrans" cxnId="{4984D9EE-4E90-443F-B6B7-85C27141C8CD}">
      <dgm:prSet/>
      <dgm:spPr/>
      <dgm:t>
        <a:bodyPr/>
        <a:lstStyle/>
        <a:p>
          <a:endParaRPr lang="fr-FR" sz="1000"/>
        </a:p>
      </dgm:t>
    </dgm:pt>
    <dgm:pt modelId="{E8E5B950-118B-4A84-B065-7E57347F8912}" type="sibTrans" cxnId="{4984D9EE-4E90-443F-B6B7-85C27141C8CD}">
      <dgm:prSet/>
      <dgm:spPr/>
      <dgm:t>
        <a:bodyPr/>
        <a:lstStyle/>
        <a:p>
          <a:endParaRPr lang="fr-FR" sz="1000"/>
        </a:p>
      </dgm:t>
    </dgm:pt>
    <dgm:pt modelId="{9C89E63D-DFF5-4AA1-AF6D-C2AEA1A0BFAC}">
      <dgm:prSet phldrT="[Texte]" custT="1"/>
      <dgm:spPr/>
      <dgm:t>
        <a:bodyPr/>
        <a:lstStyle/>
        <a:p>
          <a:r>
            <a:rPr lang="fr-FR" sz="1600" b="1" dirty="0" smtClean="0"/>
            <a:t>Objet de l’aide : </a:t>
          </a:r>
          <a:r>
            <a:rPr lang="fr-FR" sz="1600" dirty="0" smtClean="0"/>
            <a:t/>
          </a:r>
          <a:br>
            <a:rPr lang="fr-FR" sz="1600" dirty="0" smtClean="0"/>
          </a:br>
          <a:r>
            <a:rPr lang="fr-FR" sz="1800" b="0" dirty="0" smtClean="0"/>
            <a:t>Restauration de la </a:t>
          </a:r>
          <a:r>
            <a:rPr lang="fr-FR" sz="1800" b="1" dirty="0" smtClean="0">
              <a:solidFill>
                <a:srgbClr val="EB297F"/>
              </a:solidFill>
            </a:rPr>
            <a:t>plaine alluviale de la Clarée </a:t>
          </a:r>
          <a:r>
            <a:rPr lang="fr-FR" sz="1800" b="0" dirty="0" smtClean="0"/>
            <a:t>dans la traversée de </a:t>
          </a:r>
          <a:r>
            <a:rPr lang="fr-FR" sz="1800" b="0" dirty="0" err="1" smtClean="0"/>
            <a:t>Névache</a:t>
          </a:r>
          <a:endParaRPr lang="fr-FR" sz="1800" b="0" dirty="0"/>
        </a:p>
      </dgm:t>
    </dgm:pt>
    <dgm:pt modelId="{09CE24D7-3F83-40B4-A47C-BC13E091ABE2}" type="parTrans" cxnId="{E6B0CB24-4299-41B4-9EBE-9AA55BBC022F}">
      <dgm:prSet/>
      <dgm:spPr/>
      <dgm:t>
        <a:bodyPr/>
        <a:lstStyle/>
        <a:p>
          <a:endParaRPr lang="fr-FR" sz="1000"/>
        </a:p>
      </dgm:t>
    </dgm:pt>
    <dgm:pt modelId="{7893EE1D-6E1B-46DB-9515-DCA21F9B5990}" type="sibTrans" cxnId="{E6B0CB24-4299-41B4-9EBE-9AA55BBC022F}">
      <dgm:prSet/>
      <dgm:spPr/>
      <dgm:t>
        <a:bodyPr/>
        <a:lstStyle/>
        <a:p>
          <a:endParaRPr lang="fr-FR" sz="1000"/>
        </a:p>
      </dgm:t>
    </dgm:pt>
    <dgm:pt modelId="{701BA67C-E256-4CFB-8BF2-E0D435D5A862}">
      <dgm:prSet phldrT="[Texte]" custT="1"/>
      <dgm:spPr/>
      <dgm:t>
        <a:bodyPr/>
        <a:lstStyle/>
        <a:p>
          <a:r>
            <a:rPr lang="fr-FR" sz="1600" b="1" dirty="0" smtClean="0"/>
            <a:t>Montant de l’aide </a:t>
          </a:r>
          <a:r>
            <a:rPr lang="fr-FR" sz="1600" dirty="0" smtClean="0"/>
            <a:t>: </a:t>
          </a:r>
          <a:r>
            <a:rPr lang="fr-FR" sz="2000" dirty="0" smtClean="0"/>
            <a:t/>
          </a:r>
          <a:br>
            <a:rPr lang="fr-FR" sz="2000" dirty="0" smtClean="0"/>
          </a:br>
          <a:r>
            <a:rPr lang="fr-FR" sz="2000" b="1" dirty="0" smtClean="0">
              <a:solidFill>
                <a:srgbClr val="EB297F"/>
              </a:solidFill>
            </a:rPr>
            <a:t>263 400 €</a:t>
          </a:r>
          <a:endParaRPr lang="fr-FR" sz="2000" b="1" dirty="0">
            <a:solidFill>
              <a:srgbClr val="EB297F"/>
            </a:solidFill>
          </a:endParaRPr>
        </a:p>
      </dgm:t>
    </dgm:pt>
    <dgm:pt modelId="{0E4E4B84-B438-4C13-B61F-167DCBC366EC}" type="parTrans" cxnId="{CC675082-F097-4440-A5D9-DE463C5A2C51}">
      <dgm:prSet/>
      <dgm:spPr/>
      <dgm:t>
        <a:bodyPr/>
        <a:lstStyle/>
        <a:p>
          <a:endParaRPr lang="fr-FR"/>
        </a:p>
      </dgm:t>
    </dgm:pt>
    <dgm:pt modelId="{29BDD095-2327-4F12-A2E4-71682471C1B8}" type="sibTrans" cxnId="{CC675082-F097-4440-A5D9-DE463C5A2C51}">
      <dgm:prSet/>
      <dgm:spPr/>
      <dgm:t>
        <a:bodyPr/>
        <a:lstStyle/>
        <a:p>
          <a:endParaRPr lang="fr-FR"/>
        </a:p>
      </dgm:t>
    </dgm:pt>
    <dgm:pt modelId="{119E1762-C214-4435-A05B-C07F54C38A9C}">
      <dgm:prSet phldrT="[Texte]" custT="1"/>
      <dgm:spPr/>
      <dgm:t>
        <a:bodyPr/>
        <a:lstStyle/>
        <a:p>
          <a:r>
            <a:rPr lang="fr-FR" sz="1600" b="1" dirty="0" smtClean="0"/>
            <a:t>Contribution au programme : </a:t>
          </a:r>
          <a:r>
            <a:rPr lang="fr-FR" sz="1600" dirty="0" smtClean="0"/>
            <a:t/>
          </a:r>
          <a:br>
            <a:rPr lang="fr-FR" sz="1600" dirty="0" smtClean="0"/>
          </a:br>
          <a:r>
            <a:rPr lang="fr-FR" sz="2000" b="1" dirty="0" smtClean="0">
              <a:solidFill>
                <a:srgbClr val="EB297F"/>
              </a:solidFill>
            </a:rPr>
            <a:t>2,5 km </a:t>
          </a:r>
          <a:r>
            <a:rPr lang="fr-FR" sz="2000" b="0" dirty="0" smtClean="0"/>
            <a:t>de cours d’eau </a:t>
          </a:r>
          <a:r>
            <a:rPr lang="fr-FR" sz="2000" b="1" dirty="0" smtClean="0">
              <a:solidFill>
                <a:srgbClr val="EB297F"/>
              </a:solidFill>
            </a:rPr>
            <a:t>restaurés</a:t>
          </a:r>
          <a:endParaRPr lang="fr-FR" sz="2000" b="1" dirty="0">
            <a:solidFill>
              <a:srgbClr val="EB297F"/>
            </a:solidFill>
          </a:endParaRPr>
        </a:p>
      </dgm:t>
    </dgm:pt>
    <dgm:pt modelId="{B1352EC6-8773-4D96-A8E0-5F2D16DC5B74}" type="parTrans" cxnId="{2086EE0B-3924-45D2-B65B-8D53437BD10F}">
      <dgm:prSet/>
      <dgm:spPr/>
      <dgm:t>
        <a:bodyPr/>
        <a:lstStyle/>
        <a:p>
          <a:endParaRPr lang="fr-FR"/>
        </a:p>
      </dgm:t>
    </dgm:pt>
    <dgm:pt modelId="{C645D95A-DE0D-41BB-AC2F-6E4364CDD469}" type="sibTrans" cxnId="{2086EE0B-3924-45D2-B65B-8D53437BD10F}">
      <dgm:prSet/>
      <dgm:spPr/>
      <dgm:t>
        <a:bodyPr/>
        <a:lstStyle/>
        <a:p>
          <a:endParaRPr lang="fr-FR"/>
        </a:p>
      </dgm:t>
    </dgm:pt>
    <dgm:pt modelId="{493ED8CE-4C2A-48A8-AE4F-0CF3EABDA552}" type="pres">
      <dgm:prSet presAssocID="{48689528-6CF2-4C12-9B1F-41BAECFC94DD}" presName="linear" presStyleCnt="0">
        <dgm:presLayoutVars>
          <dgm:animLvl val="lvl"/>
          <dgm:resizeHandles val="exact"/>
        </dgm:presLayoutVars>
      </dgm:prSet>
      <dgm:spPr/>
      <dgm:t>
        <a:bodyPr/>
        <a:lstStyle/>
        <a:p>
          <a:endParaRPr lang="fr-FR"/>
        </a:p>
      </dgm:t>
    </dgm:pt>
    <dgm:pt modelId="{A00BFA9E-29EC-47DA-8D8C-FC5B04035135}" type="pres">
      <dgm:prSet presAssocID="{ED64AE0E-A60D-4ED8-BDD0-A92383380C24}" presName="parentText" presStyleLbl="node1" presStyleIdx="0" presStyleCnt="4" custLinFactY="-5136" custLinFactNeighborY="-100000">
        <dgm:presLayoutVars>
          <dgm:chMax val="0"/>
          <dgm:bulletEnabled val="1"/>
        </dgm:presLayoutVars>
      </dgm:prSet>
      <dgm:spPr/>
      <dgm:t>
        <a:bodyPr/>
        <a:lstStyle/>
        <a:p>
          <a:endParaRPr lang="fr-FR"/>
        </a:p>
      </dgm:t>
    </dgm:pt>
    <dgm:pt modelId="{383C3982-785A-45A9-9700-CCBB53E137B8}" type="pres">
      <dgm:prSet presAssocID="{E8E5B950-118B-4A84-B065-7E57347F8912}" presName="spacer" presStyleCnt="0"/>
      <dgm:spPr/>
      <dgm:t>
        <a:bodyPr/>
        <a:lstStyle/>
        <a:p>
          <a:endParaRPr lang="fr-FR"/>
        </a:p>
      </dgm:t>
    </dgm:pt>
    <dgm:pt modelId="{0A984759-14C4-419B-B938-BD6307C6B72A}" type="pres">
      <dgm:prSet presAssocID="{9C89E63D-DFF5-4AA1-AF6D-C2AEA1A0BFAC}" presName="parentText" presStyleLbl="node1" presStyleIdx="1" presStyleCnt="4" custScaleY="108864">
        <dgm:presLayoutVars>
          <dgm:chMax val="0"/>
          <dgm:bulletEnabled val="1"/>
        </dgm:presLayoutVars>
      </dgm:prSet>
      <dgm:spPr/>
      <dgm:t>
        <a:bodyPr/>
        <a:lstStyle/>
        <a:p>
          <a:endParaRPr lang="fr-FR"/>
        </a:p>
      </dgm:t>
    </dgm:pt>
    <dgm:pt modelId="{DB6A7A96-BBB9-46E3-B53E-956ADDE7976C}" type="pres">
      <dgm:prSet presAssocID="{7893EE1D-6E1B-46DB-9515-DCA21F9B5990}" presName="spacer" presStyleCnt="0"/>
      <dgm:spPr/>
      <dgm:t>
        <a:bodyPr/>
        <a:lstStyle/>
        <a:p>
          <a:endParaRPr lang="fr-FR"/>
        </a:p>
      </dgm:t>
    </dgm:pt>
    <dgm:pt modelId="{BC5D505D-FDE0-45F2-9677-4FFC7792E9B4}" type="pres">
      <dgm:prSet presAssocID="{119E1762-C214-4435-A05B-C07F54C38A9C}" presName="parentText" presStyleLbl="node1" presStyleIdx="2" presStyleCnt="4" custLinFactY="6647" custLinFactNeighborX="-2066" custLinFactNeighborY="100000">
        <dgm:presLayoutVars>
          <dgm:chMax val="0"/>
          <dgm:bulletEnabled val="1"/>
        </dgm:presLayoutVars>
      </dgm:prSet>
      <dgm:spPr/>
      <dgm:t>
        <a:bodyPr/>
        <a:lstStyle/>
        <a:p>
          <a:endParaRPr lang="fr-FR"/>
        </a:p>
      </dgm:t>
    </dgm:pt>
    <dgm:pt modelId="{D9F93B7F-CCB6-49AA-8849-8D8FDB1E0D96}" type="pres">
      <dgm:prSet presAssocID="{C645D95A-DE0D-41BB-AC2F-6E4364CDD469}" presName="spacer" presStyleCnt="0"/>
      <dgm:spPr/>
      <dgm:t>
        <a:bodyPr/>
        <a:lstStyle/>
        <a:p>
          <a:endParaRPr lang="fr-FR"/>
        </a:p>
      </dgm:t>
    </dgm:pt>
    <dgm:pt modelId="{32AC9A7C-BA0E-4D40-9904-B00C020D081B}" type="pres">
      <dgm:prSet presAssocID="{701BA67C-E256-4CFB-8BF2-E0D435D5A862}" presName="parentText" presStyleLbl="node1" presStyleIdx="3" presStyleCnt="4" custLinFactY="205711" custLinFactNeighborX="20071" custLinFactNeighborY="300000">
        <dgm:presLayoutVars>
          <dgm:chMax val="0"/>
          <dgm:bulletEnabled val="1"/>
        </dgm:presLayoutVars>
      </dgm:prSet>
      <dgm:spPr/>
      <dgm:t>
        <a:bodyPr/>
        <a:lstStyle/>
        <a:p>
          <a:endParaRPr lang="fr-FR"/>
        </a:p>
      </dgm:t>
    </dgm:pt>
  </dgm:ptLst>
  <dgm:cxnLst>
    <dgm:cxn modelId="{7CBB3F7C-7513-49E6-B8AB-E918E3F9F673}" type="presOf" srcId="{119E1762-C214-4435-A05B-C07F54C38A9C}" destId="{BC5D505D-FDE0-45F2-9677-4FFC7792E9B4}" srcOrd="0" destOrd="0" presId="urn:microsoft.com/office/officeart/2005/8/layout/vList2"/>
    <dgm:cxn modelId="{CC675082-F097-4440-A5D9-DE463C5A2C51}" srcId="{48689528-6CF2-4C12-9B1F-41BAECFC94DD}" destId="{701BA67C-E256-4CFB-8BF2-E0D435D5A862}" srcOrd="3" destOrd="0" parTransId="{0E4E4B84-B438-4C13-B61F-167DCBC366EC}" sibTransId="{29BDD095-2327-4F12-A2E4-71682471C1B8}"/>
    <dgm:cxn modelId="{A52D42AF-058C-4F37-8DE9-E874D1F2148F}" type="presOf" srcId="{48689528-6CF2-4C12-9B1F-41BAECFC94DD}" destId="{493ED8CE-4C2A-48A8-AE4F-0CF3EABDA552}" srcOrd="0" destOrd="0" presId="urn:microsoft.com/office/officeart/2005/8/layout/vList2"/>
    <dgm:cxn modelId="{E6B0CB24-4299-41B4-9EBE-9AA55BBC022F}" srcId="{48689528-6CF2-4C12-9B1F-41BAECFC94DD}" destId="{9C89E63D-DFF5-4AA1-AF6D-C2AEA1A0BFAC}" srcOrd="1" destOrd="0" parTransId="{09CE24D7-3F83-40B4-A47C-BC13E091ABE2}" sibTransId="{7893EE1D-6E1B-46DB-9515-DCA21F9B5990}"/>
    <dgm:cxn modelId="{0AF90EA1-6F57-4BFC-BBB7-1506D40CD15B}" type="presOf" srcId="{701BA67C-E256-4CFB-8BF2-E0D435D5A862}" destId="{32AC9A7C-BA0E-4D40-9904-B00C020D081B}" srcOrd="0" destOrd="0" presId="urn:microsoft.com/office/officeart/2005/8/layout/vList2"/>
    <dgm:cxn modelId="{5DCC8CC7-0707-4468-A4B7-649F78F62667}" type="presOf" srcId="{ED64AE0E-A60D-4ED8-BDD0-A92383380C24}" destId="{A00BFA9E-29EC-47DA-8D8C-FC5B04035135}" srcOrd="0" destOrd="0" presId="urn:microsoft.com/office/officeart/2005/8/layout/vList2"/>
    <dgm:cxn modelId="{649E09D3-3DF7-4102-A0C9-8EBF566219AF}" type="presOf" srcId="{9C89E63D-DFF5-4AA1-AF6D-C2AEA1A0BFAC}" destId="{0A984759-14C4-419B-B938-BD6307C6B72A}" srcOrd="0" destOrd="0" presId="urn:microsoft.com/office/officeart/2005/8/layout/vList2"/>
    <dgm:cxn modelId="{4984D9EE-4E90-443F-B6B7-85C27141C8CD}" srcId="{48689528-6CF2-4C12-9B1F-41BAECFC94DD}" destId="{ED64AE0E-A60D-4ED8-BDD0-A92383380C24}" srcOrd="0" destOrd="0" parTransId="{BB4E8E09-7CFF-4E0E-BE78-CDE2654D0E25}" sibTransId="{E8E5B950-118B-4A84-B065-7E57347F8912}"/>
    <dgm:cxn modelId="{2086EE0B-3924-45D2-B65B-8D53437BD10F}" srcId="{48689528-6CF2-4C12-9B1F-41BAECFC94DD}" destId="{119E1762-C214-4435-A05B-C07F54C38A9C}" srcOrd="2" destOrd="0" parTransId="{B1352EC6-8773-4D96-A8E0-5F2D16DC5B74}" sibTransId="{C645D95A-DE0D-41BB-AC2F-6E4364CDD469}"/>
    <dgm:cxn modelId="{A12182AE-1210-4432-BD3C-79E8800C88D6}" type="presParOf" srcId="{493ED8CE-4C2A-48A8-AE4F-0CF3EABDA552}" destId="{A00BFA9E-29EC-47DA-8D8C-FC5B04035135}" srcOrd="0" destOrd="0" presId="urn:microsoft.com/office/officeart/2005/8/layout/vList2"/>
    <dgm:cxn modelId="{5547A758-FA72-4F6C-96A8-13F01F3FF4A1}" type="presParOf" srcId="{493ED8CE-4C2A-48A8-AE4F-0CF3EABDA552}" destId="{383C3982-785A-45A9-9700-CCBB53E137B8}" srcOrd="1" destOrd="0" presId="urn:microsoft.com/office/officeart/2005/8/layout/vList2"/>
    <dgm:cxn modelId="{AAEC5439-4534-41FC-B71A-E3D705A802B3}" type="presParOf" srcId="{493ED8CE-4C2A-48A8-AE4F-0CF3EABDA552}" destId="{0A984759-14C4-419B-B938-BD6307C6B72A}" srcOrd="2" destOrd="0" presId="urn:microsoft.com/office/officeart/2005/8/layout/vList2"/>
    <dgm:cxn modelId="{9ACE2A43-C9AE-4948-94D2-FFD9AFF3F8A5}" type="presParOf" srcId="{493ED8CE-4C2A-48A8-AE4F-0CF3EABDA552}" destId="{DB6A7A96-BBB9-46E3-B53E-956ADDE7976C}" srcOrd="3" destOrd="0" presId="urn:microsoft.com/office/officeart/2005/8/layout/vList2"/>
    <dgm:cxn modelId="{1339239F-3606-4FEB-B71F-03D78C68D942}" type="presParOf" srcId="{493ED8CE-4C2A-48A8-AE4F-0CF3EABDA552}" destId="{BC5D505D-FDE0-45F2-9677-4FFC7792E9B4}" srcOrd="4" destOrd="0" presId="urn:microsoft.com/office/officeart/2005/8/layout/vList2"/>
    <dgm:cxn modelId="{2D6ED4B8-2500-4DF0-9754-78B0053F20C2}" type="presParOf" srcId="{493ED8CE-4C2A-48A8-AE4F-0CF3EABDA552}" destId="{D9F93B7F-CCB6-49AA-8849-8D8FDB1E0D96}" srcOrd="5" destOrd="0" presId="urn:microsoft.com/office/officeart/2005/8/layout/vList2"/>
    <dgm:cxn modelId="{4E6E4C4E-8495-4BCB-A53B-C397C32600E8}" type="presParOf" srcId="{493ED8CE-4C2A-48A8-AE4F-0CF3EABDA552}" destId="{32AC9A7C-BA0E-4D40-9904-B00C020D081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89528-6CF2-4C12-9B1F-41BAECFC94DD}"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fr-FR"/>
        </a:p>
      </dgm:t>
    </dgm:pt>
    <dgm:pt modelId="{ED64AE0E-A60D-4ED8-BDD0-A92383380C24}">
      <dgm:prSet phldrT="[Texte]" custT="1"/>
      <dgm:spPr/>
      <dgm:t>
        <a:bodyPr/>
        <a:lstStyle/>
        <a:p>
          <a:r>
            <a:rPr lang="fr-FR" sz="1600" b="1" dirty="0" smtClean="0"/>
            <a:t>Maitre d’ouvrage : </a:t>
          </a:r>
          <a:r>
            <a:rPr lang="fr-FR" sz="2000" dirty="0" smtClean="0"/>
            <a:t/>
          </a:r>
          <a:br>
            <a:rPr lang="fr-FR" sz="2000" dirty="0" smtClean="0"/>
          </a:br>
          <a:r>
            <a:rPr lang="fr-FR" sz="2000" b="0" dirty="0" smtClean="0"/>
            <a:t>PARC NATIONAL DE </a:t>
          </a:r>
          <a:r>
            <a:rPr lang="fr-FR" sz="2000" b="1" dirty="0" smtClean="0">
              <a:solidFill>
                <a:srgbClr val="EB297F"/>
              </a:solidFill>
            </a:rPr>
            <a:t>PORT-CROS</a:t>
          </a:r>
          <a:endParaRPr lang="fr-FR" sz="1800" b="1" dirty="0">
            <a:solidFill>
              <a:srgbClr val="EB297F"/>
            </a:solidFill>
          </a:endParaRPr>
        </a:p>
      </dgm:t>
    </dgm:pt>
    <dgm:pt modelId="{BB4E8E09-7CFF-4E0E-BE78-CDE2654D0E25}" type="parTrans" cxnId="{4984D9EE-4E90-443F-B6B7-85C27141C8CD}">
      <dgm:prSet/>
      <dgm:spPr/>
      <dgm:t>
        <a:bodyPr/>
        <a:lstStyle/>
        <a:p>
          <a:endParaRPr lang="fr-FR" sz="1000"/>
        </a:p>
      </dgm:t>
    </dgm:pt>
    <dgm:pt modelId="{E8E5B950-118B-4A84-B065-7E57347F8912}" type="sibTrans" cxnId="{4984D9EE-4E90-443F-B6B7-85C27141C8CD}">
      <dgm:prSet/>
      <dgm:spPr/>
      <dgm:t>
        <a:bodyPr/>
        <a:lstStyle/>
        <a:p>
          <a:endParaRPr lang="fr-FR" sz="1000"/>
        </a:p>
      </dgm:t>
    </dgm:pt>
    <dgm:pt modelId="{9C89E63D-DFF5-4AA1-AF6D-C2AEA1A0BFAC}">
      <dgm:prSet phldrT="[Texte]" custT="1"/>
      <dgm:spPr/>
      <dgm:t>
        <a:bodyPr/>
        <a:lstStyle/>
        <a:p>
          <a:r>
            <a:rPr lang="fr-FR" sz="1600" b="1" dirty="0" smtClean="0"/>
            <a:t>Objet de l’aide : </a:t>
          </a:r>
          <a:r>
            <a:rPr lang="fr-FR" sz="2000" dirty="0" smtClean="0"/>
            <a:t/>
          </a:r>
          <a:br>
            <a:rPr lang="fr-FR" sz="2000" dirty="0" smtClean="0"/>
          </a:br>
          <a:r>
            <a:rPr lang="fr-FR" sz="2000" b="0" dirty="0" smtClean="0"/>
            <a:t>Organisation des </a:t>
          </a:r>
          <a:r>
            <a:rPr lang="fr-FR" sz="2000" b="1" dirty="0" smtClean="0">
              <a:solidFill>
                <a:srgbClr val="EB297F"/>
              </a:solidFill>
            </a:rPr>
            <a:t>mouillages</a:t>
          </a:r>
          <a:r>
            <a:rPr lang="fr-FR" sz="2000" b="1" dirty="0" smtClean="0"/>
            <a:t> </a:t>
          </a:r>
          <a:r>
            <a:rPr lang="fr-FR" sz="2000" b="1" dirty="0" smtClean="0">
              <a:solidFill>
                <a:srgbClr val="EB297F"/>
              </a:solidFill>
            </a:rPr>
            <a:t>anse de </a:t>
          </a:r>
          <a:r>
            <a:rPr lang="fr-FR" sz="2000" b="1" dirty="0" err="1" smtClean="0">
              <a:solidFill>
                <a:srgbClr val="EB297F"/>
              </a:solidFill>
            </a:rPr>
            <a:t>Bagaud</a:t>
          </a:r>
          <a:endParaRPr lang="fr-FR" sz="1600" b="1" dirty="0">
            <a:solidFill>
              <a:srgbClr val="EB297F"/>
            </a:solidFill>
          </a:endParaRPr>
        </a:p>
      </dgm:t>
    </dgm:pt>
    <dgm:pt modelId="{09CE24D7-3F83-40B4-A47C-BC13E091ABE2}" type="parTrans" cxnId="{E6B0CB24-4299-41B4-9EBE-9AA55BBC022F}">
      <dgm:prSet/>
      <dgm:spPr/>
      <dgm:t>
        <a:bodyPr/>
        <a:lstStyle/>
        <a:p>
          <a:endParaRPr lang="fr-FR" sz="1000"/>
        </a:p>
      </dgm:t>
    </dgm:pt>
    <dgm:pt modelId="{7893EE1D-6E1B-46DB-9515-DCA21F9B5990}" type="sibTrans" cxnId="{E6B0CB24-4299-41B4-9EBE-9AA55BBC022F}">
      <dgm:prSet/>
      <dgm:spPr/>
      <dgm:t>
        <a:bodyPr/>
        <a:lstStyle/>
        <a:p>
          <a:endParaRPr lang="fr-FR" sz="1000"/>
        </a:p>
      </dgm:t>
    </dgm:pt>
    <dgm:pt modelId="{701BA67C-E256-4CFB-8BF2-E0D435D5A862}">
      <dgm:prSet phldrT="[Texte]" custT="1"/>
      <dgm:spPr/>
      <dgm:t>
        <a:bodyPr/>
        <a:lstStyle/>
        <a:p>
          <a:r>
            <a:rPr lang="fr-FR" sz="1600" b="1" dirty="0" smtClean="0"/>
            <a:t>Montant de l’aide : </a:t>
          </a:r>
          <a:r>
            <a:rPr lang="fr-FR" sz="2000" dirty="0" smtClean="0"/>
            <a:t/>
          </a:r>
          <a:br>
            <a:rPr lang="fr-FR" sz="2000" dirty="0" smtClean="0"/>
          </a:br>
          <a:r>
            <a:rPr lang="fr-FR" sz="2000" b="1" dirty="0" smtClean="0">
              <a:solidFill>
                <a:srgbClr val="EB297F"/>
              </a:solidFill>
            </a:rPr>
            <a:t>268 426 €</a:t>
          </a:r>
          <a:endParaRPr lang="fr-FR" sz="2000" b="1" dirty="0">
            <a:solidFill>
              <a:srgbClr val="EB297F"/>
            </a:solidFill>
          </a:endParaRPr>
        </a:p>
      </dgm:t>
    </dgm:pt>
    <dgm:pt modelId="{0E4E4B84-B438-4C13-B61F-167DCBC366EC}" type="parTrans" cxnId="{CC675082-F097-4440-A5D9-DE463C5A2C51}">
      <dgm:prSet/>
      <dgm:spPr/>
      <dgm:t>
        <a:bodyPr/>
        <a:lstStyle/>
        <a:p>
          <a:endParaRPr lang="fr-FR"/>
        </a:p>
      </dgm:t>
    </dgm:pt>
    <dgm:pt modelId="{29BDD095-2327-4F12-A2E4-71682471C1B8}" type="sibTrans" cxnId="{CC675082-F097-4440-A5D9-DE463C5A2C51}">
      <dgm:prSet/>
      <dgm:spPr/>
      <dgm:t>
        <a:bodyPr/>
        <a:lstStyle/>
        <a:p>
          <a:endParaRPr lang="fr-FR"/>
        </a:p>
      </dgm:t>
    </dgm:pt>
    <dgm:pt modelId="{119E1762-C214-4435-A05B-C07F54C38A9C}">
      <dgm:prSet phldrT="[Texte]" custT="1"/>
      <dgm:spPr/>
      <dgm:t>
        <a:bodyPr/>
        <a:lstStyle/>
        <a:p>
          <a:r>
            <a:rPr lang="fr-FR" sz="1600" b="1" dirty="0" smtClean="0"/>
            <a:t>Contribution au programme : </a:t>
          </a:r>
          <a:r>
            <a:rPr lang="fr-FR" sz="2000" dirty="0" smtClean="0"/>
            <a:t/>
          </a:r>
          <a:br>
            <a:rPr lang="fr-FR" sz="2000" dirty="0" smtClean="0"/>
          </a:br>
          <a:r>
            <a:rPr lang="fr-FR" sz="2000" b="1" dirty="0" smtClean="0">
              <a:solidFill>
                <a:srgbClr val="EB297F"/>
              </a:solidFill>
            </a:rPr>
            <a:t>177 ha d’herbiers restaurés</a:t>
          </a:r>
          <a:endParaRPr lang="fr-FR" sz="2000" b="1" dirty="0">
            <a:solidFill>
              <a:srgbClr val="EB297F"/>
            </a:solidFill>
          </a:endParaRPr>
        </a:p>
      </dgm:t>
    </dgm:pt>
    <dgm:pt modelId="{B1352EC6-8773-4D96-A8E0-5F2D16DC5B74}" type="parTrans" cxnId="{2086EE0B-3924-45D2-B65B-8D53437BD10F}">
      <dgm:prSet/>
      <dgm:spPr/>
      <dgm:t>
        <a:bodyPr/>
        <a:lstStyle/>
        <a:p>
          <a:endParaRPr lang="fr-FR"/>
        </a:p>
      </dgm:t>
    </dgm:pt>
    <dgm:pt modelId="{C645D95A-DE0D-41BB-AC2F-6E4364CDD469}" type="sibTrans" cxnId="{2086EE0B-3924-45D2-B65B-8D53437BD10F}">
      <dgm:prSet/>
      <dgm:spPr/>
      <dgm:t>
        <a:bodyPr/>
        <a:lstStyle/>
        <a:p>
          <a:endParaRPr lang="fr-FR"/>
        </a:p>
      </dgm:t>
    </dgm:pt>
    <dgm:pt modelId="{493ED8CE-4C2A-48A8-AE4F-0CF3EABDA552}" type="pres">
      <dgm:prSet presAssocID="{48689528-6CF2-4C12-9B1F-41BAECFC94DD}" presName="linear" presStyleCnt="0">
        <dgm:presLayoutVars>
          <dgm:animLvl val="lvl"/>
          <dgm:resizeHandles val="exact"/>
        </dgm:presLayoutVars>
      </dgm:prSet>
      <dgm:spPr/>
      <dgm:t>
        <a:bodyPr/>
        <a:lstStyle/>
        <a:p>
          <a:endParaRPr lang="fr-FR"/>
        </a:p>
      </dgm:t>
    </dgm:pt>
    <dgm:pt modelId="{A00BFA9E-29EC-47DA-8D8C-FC5B04035135}" type="pres">
      <dgm:prSet presAssocID="{ED64AE0E-A60D-4ED8-BDD0-A92383380C24}" presName="parentText" presStyleLbl="node1" presStyleIdx="0" presStyleCnt="4">
        <dgm:presLayoutVars>
          <dgm:chMax val="0"/>
          <dgm:bulletEnabled val="1"/>
        </dgm:presLayoutVars>
      </dgm:prSet>
      <dgm:spPr/>
      <dgm:t>
        <a:bodyPr/>
        <a:lstStyle/>
        <a:p>
          <a:endParaRPr lang="fr-FR"/>
        </a:p>
      </dgm:t>
    </dgm:pt>
    <dgm:pt modelId="{383C3982-785A-45A9-9700-CCBB53E137B8}" type="pres">
      <dgm:prSet presAssocID="{E8E5B950-118B-4A84-B065-7E57347F8912}" presName="spacer" presStyleCnt="0"/>
      <dgm:spPr/>
      <dgm:t>
        <a:bodyPr/>
        <a:lstStyle/>
        <a:p>
          <a:endParaRPr lang="fr-FR"/>
        </a:p>
      </dgm:t>
    </dgm:pt>
    <dgm:pt modelId="{0A984759-14C4-419B-B938-BD6307C6B72A}" type="pres">
      <dgm:prSet presAssocID="{9C89E63D-DFF5-4AA1-AF6D-C2AEA1A0BFAC}" presName="parentText" presStyleLbl="node1" presStyleIdx="1" presStyleCnt="4" custScaleY="108864">
        <dgm:presLayoutVars>
          <dgm:chMax val="0"/>
          <dgm:bulletEnabled val="1"/>
        </dgm:presLayoutVars>
      </dgm:prSet>
      <dgm:spPr/>
      <dgm:t>
        <a:bodyPr/>
        <a:lstStyle/>
        <a:p>
          <a:endParaRPr lang="fr-FR"/>
        </a:p>
      </dgm:t>
    </dgm:pt>
    <dgm:pt modelId="{DB6A7A96-BBB9-46E3-B53E-956ADDE7976C}" type="pres">
      <dgm:prSet presAssocID="{7893EE1D-6E1B-46DB-9515-DCA21F9B5990}" presName="spacer" presStyleCnt="0"/>
      <dgm:spPr/>
      <dgm:t>
        <a:bodyPr/>
        <a:lstStyle/>
        <a:p>
          <a:endParaRPr lang="fr-FR"/>
        </a:p>
      </dgm:t>
    </dgm:pt>
    <dgm:pt modelId="{BC5D505D-FDE0-45F2-9677-4FFC7792E9B4}" type="pres">
      <dgm:prSet presAssocID="{119E1762-C214-4435-A05B-C07F54C38A9C}" presName="parentText" presStyleLbl="node1" presStyleIdx="2" presStyleCnt="4" custLinFactNeighborY="20756">
        <dgm:presLayoutVars>
          <dgm:chMax val="0"/>
          <dgm:bulletEnabled val="1"/>
        </dgm:presLayoutVars>
      </dgm:prSet>
      <dgm:spPr/>
      <dgm:t>
        <a:bodyPr/>
        <a:lstStyle/>
        <a:p>
          <a:endParaRPr lang="fr-FR"/>
        </a:p>
      </dgm:t>
    </dgm:pt>
    <dgm:pt modelId="{D9F93B7F-CCB6-49AA-8849-8D8FDB1E0D96}" type="pres">
      <dgm:prSet presAssocID="{C645D95A-DE0D-41BB-AC2F-6E4364CDD469}" presName="spacer" presStyleCnt="0"/>
      <dgm:spPr/>
      <dgm:t>
        <a:bodyPr/>
        <a:lstStyle/>
        <a:p>
          <a:endParaRPr lang="fr-FR"/>
        </a:p>
      </dgm:t>
    </dgm:pt>
    <dgm:pt modelId="{32AC9A7C-BA0E-4D40-9904-B00C020D081B}" type="pres">
      <dgm:prSet presAssocID="{701BA67C-E256-4CFB-8BF2-E0D435D5A862}" presName="parentText" presStyleLbl="node1" presStyleIdx="3" presStyleCnt="4" custLinFactY="5802" custLinFactNeighborY="100000">
        <dgm:presLayoutVars>
          <dgm:chMax val="0"/>
          <dgm:bulletEnabled val="1"/>
        </dgm:presLayoutVars>
      </dgm:prSet>
      <dgm:spPr/>
      <dgm:t>
        <a:bodyPr/>
        <a:lstStyle/>
        <a:p>
          <a:endParaRPr lang="fr-FR"/>
        </a:p>
      </dgm:t>
    </dgm:pt>
  </dgm:ptLst>
  <dgm:cxnLst>
    <dgm:cxn modelId="{FFAE1B38-D468-4212-8E20-87A83092BAC9}" type="presOf" srcId="{119E1762-C214-4435-A05B-C07F54C38A9C}" destId="{BC5D505D-FDE0-45F2-9677-4FFC7792E9B4}" srcOrd="0" destOrd="0" presId="urn:microsoft.com/office/officeart/2005/8/layout/vList2"/>
    <dgm:cxn modelId="{CC675082-F097-4440-A5D9-DE463C5A2C51}" srcId="{48689528-6CF2-4C12-9B1F-41BAECFC94DD}" destId="{701BA67C-E256-4CFB-8BF2-E0D435D5A862}" srcOrd="3" destOrd="0" parTransId="{0E4E4B84-B438-4C13-B61F-167DCBC366EC}" sibTransId="{29BDD095-2327-4F12-A2E4-71682471C1B8}"/>
    <dgm:cxn modelId="{0E8FF039-C471-4E83-9806-02C37B483E47}" type="presOf" srcId="{9C89E63D-DFF5-4AA1-AF6D-C2AEA1A0BFAC}" destId="{0A984759-14C4-419B-B938-BD6307C6B72A}" srcOrd="0" destOrd="0" presId="urn:microsoft.com/office/officeart/2005/8/layout/vList2"/>
    <dgm:cxn modelId="{E6B0CB24-4299-41B4-9EBE-9AA55BBC022F}" srcId="{48689528-6CF2-4C12-9B1F-41BAECFC94DD}" destId="{9C89E63D-DFF5-4AA1-AF6D-C2AEA1A0BFAC}" srcOrd="1" destOrd="0" parTransId="{09CE24D7-3F83-40B4-A47C-BC13E091ABE2}" sibTransId="{7893EE1D-6E1B-46DB-9515-DCA21F9B5990}"/>
    <dgm:cxn modelId="{BA1DE94D-5313-4915-B922-F272CF4DB07E}" type="presOf" srcId="{48689528-6CF2-4C12-9B1F-41BAECFC94DD}" destId="{493ED8CE-4C2A-48A8-AE4F-0CF3EABDA552}" srcOrd="0" destOrd="0" presId="urn:microsoft.com/office/officeart/2005/8/layout/vList2"/>
    <dgm:cxn modelId="{9522F3BF-24B6-4130-B9F6-8935352D9901}" type="presOf" srcId="{ED64AE0E-A60D-4ED8-BDD0-A92383380C24}" destId="{A00BFA9E-29EC-47DA-8D8C-FC5B04035135}" srcOrd="0" destOrd="0" presId="urn:microsoft.com/office/officeart/2005/8/layout/vList2"/>
    <dgm:cxn modelId="{4984D9EE-4E90-443F-B6B7-85C27141C8CD}" srcId="{48689528-6CF2-4C12-9B1F-41BAECFC94DD}" destId="{ED64AE0E-A60D-4ED8-BDD0-A92383380C24}" srcOrd="0" destOrd="0" parTransId="{BB4E8E09-7CFF-4E0E-BE78-CDE2654D0E25}" sibTransId="{E8E5B950-118B-4A84-B065-7E57347F8912}"/>
    <dgm:cxn modelId="{F67B7B47-88BF-4045-8DA1-A568BE007D29}" type="presOf" srcId="{701BA67C-E256-4CFB-8BF2-E0D435D5A862}" destId="{32AC9A7C-BA0E-4D40-9904-B00C020D081B}" srcOrd="0" destOrd="0" presId="urn:microsoft.com/office/officeart/2005/8/layout/vList2"/>
    <dgm:cxn modelId="{2086EE0B-3924-45D2-B65B-8D53437BD10F}" srcId="{48689528-6CF2-4C12-9B1F-41BAECFC94DD}" destId="{119E1762-C214-4435-A05B-C07F54C38A9C}" srcOrd="2" destOrd="0" parTransId="{B1352EC6-8773-4D96-A8E0-5F2D16DC5B74}" sibTransId="{C645D95A-DE0D-41BB-AC2F-6E4364CDD469}"/>
    <dgm:cxn modelId="{FEC1F192-26E3-482B-BAB2-F940B83036F9}" type="presParOf" srcId="{493ED8CE-4C2A-48A8-AE4F-0CF3EABDA552}" destId="{A00BFA9E-29EC-47DA-8D8C-FC5B04035135}" srcOrd="0" destOrd="0" presId="urn:microsoft.com/office/officeart/2005/8/layout/vList2"/>
    <dgm:cxn modelId="{7E86B13A-C438-4720-BE32-492601284352}" type="presParOf" srcId="{493ED8CE-4C2A-48A8-AE4F-0CF3EABDA552}" destId="{383C3982-785A-45A9-9700-CCBB53E137B8}" srcOrd="1" destOrd="0" presId="urn:microsoft.com/office/officeart/2005/8/layout/vList2"/>
    <dgm:cxn modelId="{8A7C1EB1-0C3B-4D27-95E1-D2337960C310}" type="presParOf" srcId="{493ED8CE-4C2A-48A8-AE4F-0CF3EABDA552}" destId="{0A984759-14C4-419B-B938-BD6307C6B72A}" srcOrd="2" destOrd="0" presId="urn:microsoft.com/office/officeart/2005/8/layout/vList2"/>
    <dgm:cxn modelId="{8EA6D4C2-8808-4605-8412-F297085A7114}" type="presParOf" srcId="{493ED8CE-4C2A-48A8-AE4F-0CF3EABDA552}" destId="{DB6A7A96-BBB9-46E3-B53E-956ADDE7976C}" srcOrd="3" destOrd="0" presId="urn:microsoft.com/office/officeart/2005/8/layout/vList2"/>
    <dgm:cxn modelId="{881EEA39-DE74-4F82-903D-CE57BA401E9A}" type="presParOf" srcId="{493ED8CE-4C2A-48A8-AE4F-0CF3EABDA552}" destId="{BC5D505D-FDE0-45F2-9677-4FFC7792E9B4}" srcOrd="4" destOrd="0" presId="urn:microsoft.com/office/officeart/2005/8/layout/vList2"/>
    <dgm:cxn modelId="{8E6BD775-3939-461A-A84A-6F24F2A9B7E2}" type="presParOf" srcId="{493ED8CE-4C2A-48A8-AE4F-0CF3EABDA552}" destId="{D9F93B7F-CCB6-49AA-8849-8D8FDB1E0D96}" srcOrd="5" destOrd="0" presId="urn:microsoft.com/office/officeart/2005/8/layout/vList2"/>
    <dgm:cxn modelId="{DA2AD64A-9EA4-4CBA-812C-FF6F8EABCEFE}" type="presParOf" srcId="{493ED8CE-4C2A-48A8-AE4F-0CF3EABDA552}" destId="{32AC9A7C-BA0E-4D40-9904-B00C020D081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A4C00F9-610F-488B-83B7-80C078367DD3}" type="datetimeFigureOut">
              <a:rPr lang="fr-FR" smtClean="0"/>
              <a:t>05/04/2023</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A75EE8D-5E02-490F-A653-816AF7CDA902}" type="slidenum">
              <a:rPr lang="fr-FR" smtClean="0"/>
              <a:t>‹N°›</a:t>
            </a:fld>
            <a:endParaRPr lang="fr-FR"/>
          </a:p>
        </p:txBody>
      </p:sp>
    </p:spTree>
    <p:extLst>
      <p:ext uri="{BB962C8B-B14F-4D97-AF65-F5344CB8AC3E}">
        <p14:creationId xmlns:p14="http://schemas.microsoft.com/office/powerpoint/2010/main" val="255488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2EEA823-E3A1-4273-926F-3025D49992EE}" type="datetimeFigureOut">
              <a:rPr lang="fr-FR" smtClean="0"/>
              <a:t>05/04/2023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68E1C3E-A4DB-4A96-BC73-AD43FA11FA14}" type="slidenum">
              <a:rPr lang="fr-FR" smtClean="0"/>
              <a:t>‹N°›</a:t>
            </a:fld>
            <a:endParaRPr lang="fr-FR"/>
          </a:p>
        </p:txBody>
      </p:sp>
    </p:spTree>
    <p:extLst>
      <p:ext uri="{BB962C8B-B14F-4D97-AF65-F5344CB8AC3E}">
        <p14:creationId xmlns:p14="http://schemas.microsoft.com/office/powerpoint/2010/main" val="79181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r>
              <a:rPr lang="fr-FR" dirty="0" smtClean="0"/>
              <a:t>Redevances pollution domestique</a:t>
            </a:r>
            <a:r>
              <a:rPr lang="fr-FR" baseline="0" dirty="0" smtClean="0"/>
              <a:t> et modernisation des réseaux de collecte = 75% de nos recettes</a:t>
            </a:r>
            <a:endParaRPr lang="fr-FR" dirty="0"/>
          </a:p>
        </p:txBody>
      </p:sp>
      <p:sp>
        <p:nvSpPr>
          <p:cNvPr id="4" name="Espace réservé du numéro de diapositive 3"/>
          <p:cNvSpPr>
            <a:spLocks noGrp="1"/>
          </p:cNvSpPr>
          <p:nvPr>
            <p:ph type="sldNum" sz="quarter" idx="10"/>
          </p:nvPr>
        </p:nvSpPr>
        <p:spPr/>
        <p:txBody>
          <a:bodyPr/>
          <a:lstStyle/>
          <a:p>
            <a:fld id="{7B4DC2BF-70BD-46AA-952B-B75EC27983F0}"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75901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535A8-EB48-494A-9CE1-46228A03417B}"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20199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travaux permettent de substituer 700 000 m3/an actuellement prélevés dans la nappe du Lez, classée en ZRE, par la nappe du Miocène. C'est une opération inscrite au PGRE du Lez validé par la CLE du SAGE lez et la MISEN en mai 2018. Les volumes substitués représentent 28 % en volume annuel de l'objectif du PGRE. Le syndicat a réalisé l'étude technico-économique du projet en présentant plusieurs scénarii. Le syndicat a réalisé son schéma directeur AEP en 2019 et réalise des travaux de réduction des fuites. L'opération est éligible aux aides de l'Agence dans le cadre du 11ème programme d'intervention 2019-2024 au titre de la substitution d'une nappe déficitaire par une nappe abondante. </a:t>
            </a:r>
          </a:p>
          <a:p>
            <a:r>
              <a:rPr lang="fr-FR" dirty="0" smtClean="0"/>
              <a:t>A noter que le Miocène</a:t>
            </a:r>
            <a:r>
              <a:rPr lang="fr-FR" baseline="0" dirty="0" smtClean="0"/>
              <a:t> est aussi noté en déficit dans le SDAGE mais que pour le moment on n’a pas réalisé d’EVP. L’eau potable a été considérée </a:t>
            </a:r>
            <a:r>
              <a:rPr lang="fr-FR" baseline="0" smtClean="0"/>
              <a:t>comme prioritaire.</a:t>
            </a:r>
            <a:endParaRPr lang="fr-FR" dirty="0"/>
          </a:p>
        </p:txBody>
      </p:sp>
      <p:sp>
        <p:nvSpPr>
          <p:cNvPr id="4" name="Espace réservé du numéro de diapositive 3"/>
          <p:cNvSpPr>
            <a:spLocks noGrp="1"/>
          </p:cNvSpPr>
          <p:nvPr>
            <p:ph type="sldNum" sz="quarter" idx="10"/>
          </p:nvPr>
        </p:nvSpPr>
        <p:spPr/>
        <p:txBody>
          <a:bodyPr/>
          <a:lstStyle/>
          <a:p>
            <a:fld id="{668E1C3E-A4DB-4A96-BC73-AD43FA11FA14}" type="slidenum">
              <a:rPr lang="fr-FR" smtClean="0"/>
              <a:t>11</a:t>
            </a:fld>
            <a:endParaRPr lang="fr-FR"/>
          </a:p>
        </p:txBody>
      </p:sp>
    </p:spTree>
    <p:extLst>
      <p:ext uri="{BB962C8B-B14F-4D97-AF65-F5344CB8AC3E}">
        <p14:creationId xmlns:p14="http://schemas.microsoft.com/office/powerpoint/2010/main" val="232493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station de La-Fare-les-Oliviers est l’une des 238 stations "points noirs" du territoire Rhône Méditerranée Corse, avec une mesure inscrite au PDM. Sa mise en conformité constitue une priorité d’intervention du 11ème programme de l’agence de l'eau.</a:t>
            </a:r>
          </a:p>
          <a:p>
            <a:r>
              <a:rPr lang="fr-FR" dirty="0" smtClean="0"/>
              <a:t>L'aide apportée pour la construction de cette nouvelle station comprend une partie en subvention à hauteur de 48,4 % et une partie en avance correspondant à 1.6 % d'équivalent subvention.</a:t>
            </a:r>
          </a:p>
          <a:p>
            <a:r>
              <a:rPr lang="fr-FR" dirty="0" smtClean="0"/>
              <a:t>Reconstruction/extension de la station de traitement des eaux usées de La-Fare-les-Oliviers à une capacité nominale de 14 000 EH,</a:t>
            </a:r>
          </a:p>
          <a:p>
            <a:r>
              <a:rPr lang="fr-FR" dirty="0" smtClean="0"/>
              <a:t>es travaux sont identifiés dans le PAOT en déclinaison des mesures du PDM. Ils constituent un enjeu important pour la réduction de la pollution domestique sur ce bassin versant en lien avec l'amélioration de la qualité des eaux de l’Arc et la réduction des apports d’</a:t>
            </a:r>
            <a:r>
              <a:rPr lang="fr-FR" dirty="0" err="1" smtClean="0"/>
              <a:t>eutrophisants</a:t>
            </a:r>
            <a:r>
              <a:rPr lang="fr-FR" dirty="0" smtClean="0"/>
              <a:t> à l’étang de Berre. </a:t>
            </a:r>
          </a:p>
          <a:p>
            <a:r>
              <a:rPr lang="fr-FR" dirty="0" smtClean="0"/>
              <a:t>Ce projet figure parmi les actions inscrites au SAGE de l'Arc et celles définies dans le contrat de milieu de l’étang de Berre (actuellement en cours de révision).</a:t>
            </a:r>
          </a:p>
          <a:p>
            <a:r>
              <a:rPr lang="fr-FR" dirty="0" smtClean="0"/>
              <a:t>Ce nouveau système assainissement respecte les préconisations du SAGE de l'Arc, plus ambitieux que la réglementation, notamment par la mise en œuvre d'un traitement plus poussé sur les matières azotées et phosphorées (STEP &gt; à 4000 Eh) et également la mise en place de zones de Rejet Intermédiaires entre la station et le milieu récepteur.</a:t>
            </a:r>
            <a:endParaRPr lang="fr-FR" dirty="0"/>
          </a:p>
        </p:txBody>
      </p:sp>
      <p:sp>
        <p:nvSpPr>
          <p:cNvPr id="4" name="Espace réservé du numéro de diapositive 3"/>
          <p:cNvSpPr>
            <a:spLocks noGrp="1"/>
          </p:cNvSpPr>
          <p:nvPr>
            <p:ph type="sldNum" sz="quarter" idx="10"/>
          </p:nvPr>
        </p:nvSpPr>
        <p:spPr/>
        <p:txBody>
          <a:bodyPr/>
          <a:lstStyle/>
          <a:p>
            <a:fld id="{668E1C3E-A4DB-4A96-BC73-AD43FA11FA14}" type="slidenum">
              <a:rPr lang="fr-FR" smtClean="0"/>
              <a:t>12</a:t>
            </a:fld>
            <a:endParaRPr lang="fr-FR"/>
          </a:p>
        </p:txBody>
      </p:sp>
    </p:spTree>
    <p:extLst>
      <p:ext uri="{BB962C8B-B14F-4D97-AF65-F5344CB8AC3E}">
        <p14:creationId xmlns:p14="http://schemas.microsoft.com/office/powerpoint/2010/main" val="147809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Clarée est déconnectée de sa zone humide à </a:t>
            </a:r>
            <a:r>
              <a:rPr lang="fr-FR" dirty="0" err="1" smtClean="0"/>
              <a:t>Nevache</a:t>
            </a:r>
            <a:r>
              <a:rPr lang="fr-FR" dirty="0" smtClean="0"/>
              <a:t>. Par ailleurs, il existe des débordements vers des lieux habités.</a:t>
            </a:r>
          </a:p>
          <a:p>
            <a:r>
              <a:rPr lang="fr-FR" dirty="0" smtClean="0"/>
              <a:t>Il est notamment nécessaire de reconnecter le marais de </a:t>
            </a:r>
            <a:r>
              <a:rPr lang="fr-FR" dirty="0" err="1" smtClean="0"/>
              <a:t>Névache</a:t>
            </a:r>
            <a:r>
              <a:rPr lang="fr-FR" dirty="0" smtClean="0"/>
              <a:t> à la Clarée, vers la zone de la Gravière, solution qui réduira par ailleurs le risque inondation. Cette action de restauration morphologique est ambitieuse (linéaire de restauration d'environ 2,5 km).</a:t>
            </a:r>
          </a:p>
          <a:p>
            <a:r>
              <a:rPr lang="fr-FR" dirty="0" smtClean="0"/>
              <a:t>Ce projet est préconisé dans le plan de gestion sédimentaire de la Clarée.</a:t>
            </a:r>
          </a:p>
          <a:p>
            <a:endParaRPr lang="fr-FR" dirty="0" smtClean="0"/>
          </a:p>
          <a:p>
            <a:r>
              <a:rPr lang="fr-FR" dirty="0" smtClean="0"/>
              <a:t>Cette opération est une des contreparties de l'opération de recul de digue et de réhabilitation de la protection de la décharge du Pilon contre les inondations (convention 2018-0130).</a:t>
            </a:r>
          </a:p>
          <a:p>
            <a:r>
              <a:rPr lang="fr-FR" dirty="0" smtClean="0"/>
              <a:t>Ces travaux font suite aux études de maitrise d'œuvre et règlementaires financées en 2021 (opération 411-2021-165)</a:t>
            </a:r>
            <a:endParaRPr lang="fr-FR" dirty="0"/>
          </a:p>
        </p:txBody>
      </p:sp>
      <p:sp>
        <p:nvSpPr>
          <p:cNvPr id="4" name="Espace réservé du numéro de diapositive 3"/>
          <p:cNvSpPr>
            <a:spLocks noGrp="1"/>
          </p:cNvSpPr>
          <p:nvPr>
            <p:ph type="sldNum" sz="quarter" idx="10"/>
          </p:nvPr>
        </p:nvSpPr>
        <p:spPr/>
        <p:txBody>
          <a:bodyPr/>
          <a:lstStyle/>
          <a:p>
            <a:fld id="{668E1C3E-A4DB-4A96-BC73-AD43FA11FA14}" type="slidenum">
              <a:rPr lang="fr-FR" smtClean="0"/>
              <a:t>13</a:t>
            </a:fld>
            <a:endParaRPr lang="fr-FR"/>
          </a:p>
        </p:txBody>
      </p:sp>
    </p:spTree>
    <p:extLst>
      <p:ext uri="{BB962C8B-B14F-4D97-AF65-F5344CB8AC3E}">
        <p14:creationId xmlns:p14="http://schemas.microsoft.com/office/powerpoint/2010/main" val="139203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Parc National de Port-Cros, dans le cadre de ses missions stratégiques, traduites notamment dans sa Charte de 2015, étudie depuis 2016 un projet de mise en place d’une zone de mouillages et d’équipements légers pour bateaux (ZMEL) au sein de la passe de </a:t>
            </a:r>
            <a:r>
              <a:rPr lang="fr-FR" dirty="0" err="1" smtClean="0"/>
              <a:t>Bagaud</a:t>
            </a:r>
            <a:r>
              <a:rPr lang="fr-FR" dirty="0" smtClean="0"/>
              <a:t>. Le projet de ZMEL est situé sur la commune de Hyères, dans le Var, entre l’île de Port-Cros et l’îlot de </a:t>
            </a:r>
            <a:r>
              <a:rPr lang="fr-FR" dirty="0" err="1" smtClean="0"/>
              <a:t>Bagaud</a:t>
            </a:r>
            <a:r>
              <a:rPr lang="fr-FR" dirty="0" smtClean="0"/>
              <a:t>, en </a:t>
            </a:r>
            <a:r>
              <a:rPr lang="fr-FR" dirty="0" err="1" smtClean="0"/>
              <a:t>coeur</a:t>
            </a:r>
            <a:r>
              <a:rPr lang="fr-FR" dirty="0" smtClean="0"/>
              <a:t> du parc national de Port-Cros ; dans les sites </a:t>
            </a:r>
            <a:r>
              <a:rPr lang="fr-FR" dirty="0" err="1" smtClean="0"/>
              <a:t>Natura</a:t>
            </a:r>
            <a:r>
              <a:rPr lang="fr-FR" dirty="0" smtClean="0"/>
              <a:t> 2000 "Rade d’Hyères" et "Iles d’Hyères".</a:t>
            </a:r>
          </a:p>
          <a:p>
            <a:r>
              <a:rPr lang="fr-FR" dirty="0" smtClean="0"/>
              <a:t>La passe de </a:t>
            </a:r>
            <a:r>
              <a:rPr lang="fr-FR" dirty="0" err="1" smtClean="0"/>
              <a:t>Bagaud</a:t>
            </a:r>
            <a:r>
              <a:rPr lang="fr-FR" dirty="0" smtClean="0"/>
              <a:t>, avec ses faibles fonds et son caractère abrité, constitue un site privilégié pour la plaisance en période estivale. En moyenne 50 bateaux par jour sont au mouillage durant l’été avec des jours de pic pouvant atteindre 210 bateaux. La zone est quasi-exclusivement composée d’herbiers de posidonies (la passe est recouverte à près de 100% par l’herbier de posidonie) à l’intérieur de laquelle l’ancrage est autorisé. La liberté de mouillages à l’ancre engendre des dégradations sur les milieux marins et notamment sur l’herbier de posidonie.</a:t>
            </a:r>
          </a:p>
          <a:p>
            <a:r>
              <a:rPr lang="fr-FR" dirty="0" smtClean="0"/>
              <a:t>Les données MEDTRIX (plateforme de bancarisation des données milieux marins) mettent en évidence sur ce secteur une limite inférieure de l’herbier classé en densité médiocre ainsi qu’une régression de l’herbier du fait de l’impact des mouillages.</a:t>
            </a:r>
          </a:p>
          <a:p>
            <a:r>
              <a:rPr lang="fr-FR" dirty="0" smtClean="0"/>
              <a:t>L’année 2018 a été consacrée à la mise en œuvre du processus d’autorisations administratives. 2019 verra la mise en place effective de la zone de mouillages au 1er juillet.</a:t>
            </a:r>
          </a:p>
          <a:p>
            <a:r>
              <a:rPr lang="fr-FR" dirty="0" smtClean="0"/>
              <a:t>A ce titre, le Parc National de Port-Cros sollicite une aide financière sur les trois volets de son projet : les travaux d’organisation des mouillages (mise en place de 65 ancrages écologiques), les études et les suivis en lien avec la ZMEL (évolution de l’herbier, suivi des phénomènes de reports) ainsi que les actions de communication/sensibilisation. </a:t>
            </a:r>
          </a:p>
          <a:p>
            <a:r>
              <a:rPr lang="fr-FR" dirty="0" smtClean="0"/>
              <a:t>Cette opération concerne la mise en place de 65 ancrages écologiques : 2 pour des unités entre 15 et 30 mètres et 63 pour des unités de 0 à 15 mètres.</a:t>
            </a:r>
          </a:p>
          <a:p>
            <a:r>
              <a:rPr lang="fr-FR" dirty="0" smtClean="0"/>
              <a:t>La soixantaine de mouillages sera organisée sous forme de quatre "hameaux" permettant de diluer l'occupation de la zone et libérant les cônes de vue depuis les espaces terrestres fréquentés par les visiteurs de l'île (conforme à la demande des services de la DREAL).</a:t>
            </a:r>
          </a:p>
          <a:p>
            <a:r>
              <a:rPr lang="fr-FR" dirty="0" smtClean="0"/>
              <a:t>Les ancrages écologiques (type vis) seront installés sur des zones écologiquement sensibles (herbier de posidonie) garantissant un impact négligeable lors de l'installation. Des plongées de reconnaissances préalables aux travaux favoriseront la prise en compte des biocénoses. Le cas échéant, le point d'ancrage d'une installation pourra légèrement être déplacé pour préférer une zone moins sensible.</a:t>
            </a:r>
          </a:p>
          <a:p>
            <a:r>
              <a:rPr lang="fr-FR" dirty="0" smtClean="0"/>
              <a:t>Le dimensionnement et l'organisation de la ZMEL ont été élaborés au regard d'une analyse multicritère du territoire (contraintes techniques : nature des fonds/bathymétrie, contraintes financières, enjeux socio-économiques, exigences écologiques et paysagères, sécurité et navigation,...).</a:t>
            </a:r>
          </a:p>
          <a:p>
            <a:r>
              <a:rPr lang="fr-FR" dirty="0" smtClean="0"/>
              <a:t>La mise en œuvre de cette zone organisée aux mouillages au moyen de l’installation d’ancrages écologiques et d’une interdiction de mouiller en dehors de cette zone vont permettre de réduire la pression exercée sur l’herbier de posidonie.</a:t>
            </a:r>
          </a:p>
          <a:p>
            <a:r>
              <a:rPr lang="fr-FR" dirty="0" smtClean="0"/>
              <a:t>Les phénomènes de risque de reports des mouillages sur d'autres secteurs ont été étudiés et pris en compte dans le projet. Ils feront l'objet d'un suivi durant les premières années de mise en service de la ZMEL.</a:t>
            </a:r>
          </a:p>
          <a:p>
            <a:r>
              <a:rPr lang="fr-FR" dirty="0" smtClean="0"/>
              <a:t>Cette opération s’inscrit dans le programme de mesure du SDAGE sur la masse d’eau côtière "Iles du Soleil" FRDC07h sur laquelle est identifiée une mesure d’organisation des mouillages et sur un secteur identifié par le volet "environnemental" de la stratégie "mouillages" définie dans le cadre du plan d’actions pour le milieu marin de la façade méditerranéenne.</a:t>
            </a:r>
            <a:endParaRPr lang="fr-FR" dirty="0"/>
          </a:p>
        </p:txBody>
      </p:sp>
      <p:sp>
        <p:nvSpPr>
          <p:cNvPr id="4" name="Espace réservé du numéro de diapositive 3"/>
          <p:cNvSpPr>
            <a:spLocks noGrp="1"/>
          </p:cNvSpPr>
          <p:nvPr>
            <p:ph type="sldNum" sz="quarter" idx="10"/>
          </p:nvPr>
        </p:nvSpPr>
        <p:spPr/>
        <p:txBody>
          <a:bodyPr/>
          <a:lstStyle/>
          <a:p>
            <a:fld id="{668E1C3E-A4DB-4A96-BC73-AD43FA11FA14}" type="slidenum">
              <a:rPr lang="fr-FR" smtClean="0"/>
              <a:t>14</a:t>
            </a:fld>
            <a:endParaRPr lang="fr-FR"/>
          </a:p>
        </p:txBody>
      </p:sp>
    </p:spTree>
    <p:extLst>
      <p:ext uri="{BB962C8B-B14F-4D97-AF65-F5344CB8AC3E}">
        <p14:creationId xmlns:p14="http://schemas.microsoft.com/office/powerpoint/2010/main" val="3145693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772816"/>
            <a:ext cx="7772400" cy="1470025"/>
          </a:xfrm>
        </p:spPr>
        <p:txBody>
          <a:bodyPr>
            <a:normAutofit/>
          </a:bodyPr>
          <a:lstStyle>
            <a:lvl1pPr algn="r">
              <a:defRPr sz="2700">
                <a:solidFill>
                  <a:schemeClr val="bg1"/>
                </a:solidFill>
              </a:defRPr>
            </a:lvl1pPr>
          </a:lstStyle>
          <a:p>
            <a:r>
              <a:rPr lang="fr-FR" smtClean="0"/>
              <a:t>Modifiez le style du titre</a:t>
            </a:r>
            <a:endParaRPr lang="fr-FR" dirty="0"/>
          </a:p>
        </p:txBody>
      </p:sp>
      <p:pic>
        <p:nvPicPr>
          <p:cNvPr id="5" name="Image 4">
            <a:extLst>
              <a:ext uri="{FF2B5EF4-FFF2-40B4-BE49-F238E27FC236}">
                <a16:creationId xmlns="" xmlns:a16="http://schemas.microsoft.com/office/drawing/2014/main" id="{A8FB43CB-C8D9-9B4A-85C3-1F9E88FD72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52335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e la date 3"/>
          <p:cNvSpPr>
            <a:spLocks noGrp="1"/>
          </p:cNvSpPr>
          <p:nvPr>
            <p:ph type="dt" sz="half" idx="10"/>
          </p:nvPr>
        </p:nvSpPr>
        <p:spPr/>
        <p:txBody>
          <a:bodyPr/>
          <a:lstStyle/>
          <a:p>
            <a:fld id="{AB333E2F-1C95-4E9C-8ECF-0D0E7465DFDD}" type="datetimeFigureOut">
              <a:rPr lang="fr-FR" smtClean="0"/>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1745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e la date 3"/>
          <p:cNvSpPr>
            <a:spLocks noGrp="1"/>
          </p:cNvSpPr>
          <p:nvPr>
            <p:ph type="dt" sz="half" idx="10"/>
          </p:nvPr>
        </p:nvSpPr>
        <p:spPr/>
        <p:txBody>
          <a:bodyPr/>
          <a:lstStyle/>
          <a:p>
            <a:fld id="{AB333E2F-1C95-4E9C-8ECF-0D0E7465DFDD}" type="datetimeFigureOut">
              <a:rPr lang="fr-FR" smtClean="0"/>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314027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e la date 3"/>
          <p:cNvSpPr>
            <a:spLocks noGrp="1"/>
          </p:cNvSpPr>
          <p:nvPr>
            <p:ph type="dt" sz="half" idx="10"/>
          </p:nvPr>
        </p:nvSpPr>
        <p:spPr/>
        <p:txBody>
          <a:bodyPr/>
          <a:lstStyle/>
          <a:p>
            <a:fld id="{AB333E2F-1C95-4E9C-8ECF-0D0E7465DFDD}" type="datetimeFigureOut">
              <a:rPr lang="fr-FR" smtClean="0"/>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151609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47999" y="273600"/>
            <a:ext cx="7138800" cy="1144800"/>
          </a:xfrm>
        </p:spPr>
        <p:txBody>
          <a:bodyPr anchor="ctr" anchorCtr="0">
            <a:normAutofit/>
          </a:bodyPr>
          <a:lstStyle>
            <a:lvl1pPr algn="l">
              <a:defRPr sz="3200" b="0" i="0" cap="none" baseline="0"/>
            </a:lvl1pPr>
          </a:lstStyle>
          <a:p>
            <a:r>
              <a:rPr lang="fr-FR" smtClean="0"/>
              <a:t>Modifiez le style du titre</a:t>
            </a:r>
            <a:endParaRPr lang="fr-FR" dirty="0"/>
          </a:p>
        </p:txBody>
      </p:sp>
      <p:sp>
        <p:nvSpPr>
          <p:cNvPr id="4" name="Espace réservé de la date 3"/>
          <p:cNvSpPr>
            <a:spLocks noGrp="1"/>
          </p:cNvSpPr>
          <p:nvPr>
            <p:ph type="dt" sz="half" idx="10"/>
          </p:nvPr>
        </p:nvSpPr>
        <p:spPr/>
        <p:txBody>
          <a:bodyPr/>
          <a:lstStyle/>
          <a:p>
            <a:fld id="{AB333E2F-1C95-4E9C-8ECF-0D0E7465DFDD}" type="datetimeFigureOut">
              <a:rPr lang="fr-FR" smtClean="0"/>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7C6EE8-3889-44D4-AB89-DAAC5DBDCD3D}" type="slidenum">
              <a:rPr lang="fr-FR" smtClean="0"/>
              <a:t>‹N°›</a:t>
            </a:fld>
            <a:endParaRPr lang="fr-FR"/>
          </a:p>
        </p:txBody>
      </p:sp>
      <p:sp>
        <p:nvSpPr>
          <p:cNvPr id="8" name="Espace réservé du texte 7"/>
          <p:cNvSpPr>
            <a:spLocks noGrp="1"/>
          </p:cNvSpPr>
          <p:nvPr>
            <p:ph type="body" sz="quarter" idx="13" hasCustomPrompt="1"/>
          </p:nvPr>
        </p:nvSpPr>
        <p:spPr>
          <a:xfrm>
            <a:off x="683568" y="2348880"/>
            <a:ext cx="7848600" cy="576064"/>
          </a:xfrm>
        </p:spPr>
        <p:txBody>
          <a:bodyPr/>
          <a:lstStyle>
            <a:lvl1pPr>
              <a:defRPr cap="all" baseline="0">
                <a:solidFill>
                  <a:srgbClr val="EB297F"/>
                </a:solidFill>
              </a:defRPr>
            </a:lvl1pPr>
            <a:lvl2pPr marL="7938" indent="-7938">
              <a:buNone/>
              <a:defRPr sz="2800" b="1"/>
            </a:lvl2pPr>
          </a:lstStyle>
          <a:p>
            <a:pPr lvl="0"/>
            <a:r>
              <a:rPr lang="fr-FR" dirty="0" smtClean="0"/>
              <a:t>Titre du chapitre</a:t>
            </a:r>
          </a:p>
        </p:txBody>
      </p:sp>
      <p:sp>
        <p:nvSpPr>
          <p:cNvPr id="10" name="Espace réservé du contenu 9"/>
          <p:cNvSpPr>
            <a:spLocks noGrp="1"/>
          </p:cNvSpPr>
          <p:nvPr>
            <p:ph sz="quarter" idx="14" hasCustomPrompt="1"/>
          </p:nvPr>
        </p:nvSpPr>
        <p:spPr>
          <a:xfrm>
            <a:off x="684213" y="2997200"/>
            <a:ext cx="7920037" cy="2952750"/>
          </a:xfrm>
        </p:spPr>
        <p:txBody>
          <a:bodyPr>
            <a:normAutofit/>
          </a:bodyPr>
          <a:lstStyle>
            <a:lvl1pPr marL="0" indent="0">
              <a:buNone/>
              <a:defRPr sz="2300"/>
            </a:lvl1pPr>
          </a:lstStyle>
          <a:p>
            <a:pPr lvl="0"/>
            <a:r>
              <a:rPr lang="fr-FR" dirty="0" smtClean="0"/>
              <a:t>Sous-chapitre</a:t>
            </a:r>
          </a:p>
        </p:txBody>
      </p:sp>
    </p:spTree>
    <p:extLst>
      <p:ext uri="{BB962C8B-B14F-4D97-AF65-F5344CB8AC3E}">
        <p14:creationId xmlns:p14="http://schemas.microsoft.com/office/powerpoint/2010/main" val="222838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Chap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de la date 3"/>
          <p:cNvSpPr>
            <a:spLocks noGrp="1"/>
          </p:cNvSpPr>
          <p:nvPr>
            <p:ph type="dt" sz="half" idx="10"/>
          </p:nvPr>
        </p:nvSpPr>
        <p:spPr/>
        <p:txBody>
          <a:bodyPr/>
          <a:lstStyle/>
          <a:p>
            <a:fld id="{AB333E2F-1C95-4E9C-8ECF-0D0E7465DFDD}" type="datetimeFigureOut">
              <a:rPr lang="fr-FR" smtClean="0"/>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7C6EE8-3889-44D4-AB89-DAAC5DBDCD3D}" type="slidenum">
              <a:rPr lang="fr-FR" smtClean="0"/>
              <a:t>‹N°›</a:t>
            </a:fld>
            <a:endParaRPr lang="fr-FR"/>
          </a:p>
        </p:txBody>
      </p:sp>
      <p:sp>
        <p:nvSpPr>
          <p:cNvPr id="8" name="Espace réservé du texte 7"/>
          <p:cNvSpPr>
            <a:spLocks noGrp="1"/>
          </p:cNvSpPr>
          <p:nvPr>
            <p:ph type="body" sz="quarter" idx="13" hasCustomPrompt="1"/>
          </p:nvPr>
        </p:nvSpPr>
        <p:spPr>
          <a:xfrm>
            <a:off x="1547813" y="1412777"/>
            <a:ext cx="7127875" cy="1008112"/>
          </a:xfrm>
        </p:spPr>
        <p:txBody>
          <a:bodyPr>
            <a:normAutofit/>
          </a:bodyPr>
          <a:lstStyle>
            <a:lvl1pPr marL="0" indent="0">
              <a:buNone/>
              <a:defRPr sz="3200" baseline="0">
                <a:solidFill>
                  <a:srgbClr val="2C2968"/>
                </a:solidFill>
              </a:defRPr>
            </a:lvl1pPr>
          </a:lstStyle>
          <a:p>
            <a:pPr lvl="0"/>
            <a:r>
              <a:rPr lang="fr-FR" dirty="0" smtClean="0"/>
              <a:t>Sous-titre du chapitre</a:t>
            </a:r>
          </a:p>
        </p:txBody>
      </p:sp>
      <p:sp>
        <p:nvSpPr>
          <p:cNvPr id="10" name="Espace réservé du texte 9"/>
          <p:cNvSpPr>
            <a:spLocks noGrp="1"/>
          </p:cNvSpPr>
          <p:nvPr>
            <p:ph type="body" sz="quarter" idx="14" hasCustomPrompt="1"/>
          </p:nvPr>
        </p:nvSpPr>
        <p:spPr>
          <a:xfrm>
            <a:off x="467544" y="2781300"/>
            <a:ext cx="8281169" cy="503684"/>
          </a:xfrm>
        </p:spPr>
        <p:txBody>
          <a:bodyPr>
            <a:normAutofit/>
          </a:bodyPr>
          <a:lstStyle>
            <a:lvl1pPr marL="457200" indent="-457200">
              <a:buClr>
                <a:srgbClr val="2C2968"/>
              </a:buClr>
              <a:buSzPct val="130000"/>
              <a:buFont typeface="Verdana" panose="020B0604030504040204" pitchFamily="34" charset="0"/>
              <a:buChar char="│"/>
              <a:defRPr sz="2800" b="0" u="none">
                <a:solidFill>
                  <a:srgbClr val="231F20"/>
                </a:solidFill>
              </a:defRPr>
            </a:lvl1pPr>
          </a:lstStyle>
          <a:p>
            <a:pPr lvl="0"/>
            <a:r>
              <a:rPr lang="fr-FR" dirty="0" smtClean="0"/>
              <a:t>Titre de la section</a:t>
            </a:r>
          </a:p>
        </p:txBody>
      </p:sp>
      <p:sp>
        <p:nvSpPr>
          <p:cNvPr id="9" name="Espace réservé du texte 8"/>
          <p:cNvSpPr>
            <a:spLocks noGrp="1"/>
          </p:cNvSpPr>
          <p:nvPr>
            <p:ph type="body" sz="quarter" idx="15"/>
          </p:nvPr>
        </p:nvSpPr>
        <p:spPr>
          <a:xfrm>
            <a:off x="468313" y="3429000"/>
            <a:ext cx="8280400" cy="2592388"/>
          </a:xfrm>
        </p:spPr>
        <p:txBody>
          <a:bodyPr/>
          <a:lstStyle>
            <a:lvl1pPr marL="742950" indent="-285750">
              <a:defRPr/>
            </a:lvl1pPr>
            <a:lvl2pPr marL="742950" indent="422275">
              <a:defRPr lang="fr-FR" sz="23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marL="742950" lvl="0" indent="-285750" algn="l" defTabSz="914400" rtl="0" eaLnBrk="1" latinLnBrk="0" hangingPunct="1">
              <a:spcBef>
                <a:spcPct val="20000"/>
              </a:spcBef>
              <a:buClr>
                <a:srgbClr val="EB297F"/>
              </a:buClr>
              <a:buFont typeface="Courier New" panose="02070309020205020404" pitchFamily="49" charset="0"/>
              <a:buChar char="o"/>
            </a:pPr>
            <a:r>
              <a:rPr lang="fr-FR" smtClean="0"/>
              <a:t>Modifiez les styles du texte du masque</a:t>
            </a:r>
          </a:p>
        </p:txBody>
      </p:sp>
    </p:spTree>
    <p:extLst>
      <p:ext uri="{BB962C8B-B14F-4D97-AF65-F5344CB8AC3E}">
        <p14:creationId xmlns:p14="http://schemas.microsoft.com/office/powerpoint/2010/main" val="212100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e la date 4"/>
          <p:cNvSpPr>
            <a:spLocks noGrp="1"/>
          </p:cNvSpPr>
          <p:nvPr>
            <p:ph type="dt" sz="half" idx="10"/>
          </p:nvPr>
        </p:nvSpPr>
        <p:spPr/>
        <p:txBody>
          <a:bodyPr/>
          <a:lstStyle/>
          <a:p>
            <a:fld id="{AB333E2F-1C95-4E9C-8ECF-0D0E7465DFDD}" type="datetimeFigureOut">
              <a:rPr lang="fr-FR" smtClean="0"/>
              <a:t>05/04/2023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315247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200" b="1">
                <a:solidFill>
                  <a:srgbClr val="EB29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EB29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7" name="Espace réservé de la date 6"/>
          <p:cNvSpPr>
            <a:spLocks noGrp="1"/>
          </p:cNvSpPr>
          <p:nvPr>
            <p:ph type="dt" sz="half" idx="10"/>
          </p:nvPr>
        </p:nvSpPr>
        <p:spPr/>
        <p:txBody>
          <a:bodyPr/>
          <a:lstStyle/>
          <a:p>
            <a:fld id="{AB333E2F-1C95-4E9C-8ECF-0D0E7465DFDD}" type="datetimeFigureOut">
              <a:rPr lang="fr-FR" smtClean="0"/>
              <a:t>05/04/2023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365577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B333E2F-1C95-4E9C-8ECF-0D0E7465DFDD}" type="datetimeFigureOut">
              <a:rPr lang="fr-FR" smtClean="0"/>
              <a:t>05/04/2023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143503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14822"/>
            <a:ext cx="3008313" cy="1162050"/>
          </a:xfrm>
        </p:spPr>
        <p:txBody>
          <a:bodyPr anchor="b"/>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texte 3"/>
          <p:cNvSpPr>
            <a:spLocks noGrp="1"/>
          </p:cNvSpPr>
          <p:nvPr>
            <p:ph type="body" sz="half" idx="2"/>
          </p:nvPr>
        </p:nvSpPr>
        <p:spPr>
          <a:xfrm>
            <a:off x="457200" y="2276872"/>
            <a:ext cx="3008313"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333E2F-1C95-4E9C-8ECF-0D0E7465DFDD}" type="datetimeFigureOut">
              <a:rPr lang="fr-FR" smtClean="0"/>
              <a:t>05/04/2023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216075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333E2F-1C95-4E9C-8ECF-0D0E7465DFDD}" type="datetimeFigureOut">
              <a:rPr lang="fr-FR" smtClean="0"/>
              <a:t>05/04/2023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7C6EE8-3889-44D4-AB89-DAAC5DBDCD3D}" type="slidenum">
              <a:rPr lang="fr-FR" smtClean="0"/>
              <a:t>‹N°›</a:t>
            </a:fld>
            <a:endParaRPr lang="fr-FR"/>
          </a:p>
        </p:txBody>
      </p:sp>
    </p:spTree>
    <p:extLst>
      <p:ext uri="{BB962C8B-B14F-4D97-AF65-F5344CB8AC3E}">
        <p14:creationId xmlns:p14="http://schemas.microsoft.com/office/powerpoint/2010/main" val="243889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D854EB9F-680E-1A4D-9752-BA6FD70CFE4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0" y="0"/>
            <a:ext cx="9144000" cy="448574"/>
          </a:xfrm>
          <a:prstGeom prst="rect">
            <a:avLst/>
          </a:prstGeom>
        </p:spPr>
      </p:pic>
      <p:sp>
        <p:nvSpPr>
          <p:cNvPr id="2" name="Espace réservé du titre 1"/>
          <p:cNvSpPr>
            <a:spLocks noGrp="1"/>
          </p:cNvSpPr>
          <p:nvPr>
            <p:ph type="title"/>
          </p:nvPr>
        </p:nvSpPr>
        <p:spPr>
          <a:xfrm>
            <a:off x="1547664" y="274638"/>
            <a:ext cx="7139136"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4" name="Espace réservé de la date 3"/>
          <p:cNvSpPr>
            <a:spLocks noGrp="1"/>
          </p:cNvSpPr>
          <p:nvPr>
            <p:ph type="dt" sz="half" idx="2"/>
          </p:nvPr>
        </p:nvSpPr>
        <p:spPr>
          <a:xfrm>
            <a:off x="1547664" y="6356350"/>
            <a:ext cx="11151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33E2F-1C95-4E9C-8ECF-0D0E7465DFDD}" type="datetimeFigureOut">
              <a:rPr lang="fr-FR" smtClean="0"/>
              <a:pPr/>
              <a:t>05/04/2023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B7C6EE8-3889-44D4-AB89-DAAC5DBDCD3D}" type="slidenum">
              <a:rPr lang="fr-FR" smtClean="0"/>
              <a:pPr/>
              <a:t>‹N°›</a:t>
            </a:fld>
            <a:endParaRPr lang="fr-FR" dirty="0"/>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513" y="6187032"/>
            <a:ext cx="640722" cy="528458"/>
          </a:xfrm>
          <a:prstGeom prst="rect">
            <a:avLst/>
          </a:prstGeom>
        </p:spPr>
      </p:pic>
      <p:pic>
        <p:nvPicPr>
          <p:cNvPr id="10" name="Image 9"/>
          <p:cNvPicPr>
            <a:picLocks noChangeAspect="1"/>
          </p:cNvPicPr>
          <p:nvPr/>
        </p:nvPicPr>
        <p:blipFill rotWithShape="1">
          <a:blip r:embed="rId15" cstate="print">
            <a:extLst>
              <a:ext uri="{28A0092B-C50C-407E-A947-70E740481C1C}">
                <a14:useLocalDpi xmlns:a14="http://schemas.microsoft.com/office/drawing/2010/main" val="0"/>
              </a:ext>
            </a:extLst>
          </a:blip>
          <a:srcRect t="16125" b="-1"/>
          <a:stretch/>
        </p:blipFill>
        <p:spPr>
          <a:xfrm>
            <a:off x="7235946" y="6187032"/>
            <a:ext cx="1856457" cy="667040"/>
          </a:xfrm>
          <a:prstGeom prst="rect">
            <a:avLst/>
          </a:prstGeom>
        </p:spPr>
      </p:pic>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96" y="6083494"/>
            <a:ext cx="1691680" cy="743329"/>
          </a:xfrm>
          <a:prstGeom prst="rect">
            <a:avLst/>
          </a:prstGeom>
        </p:spPr>
      </p:pic>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2587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2C2968"/>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png"/><Relationship Id="rId7" Type="http://schemas.openxmlformats.org/officeDocument/2006/relationships/diagramLayout" Target="../diagrams/layout1.xml"/><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24.png"/><Relationship Id="rId5" Type="http://schemas.openxmlformats.org/officeDocument/2006/relationships/image" Target="../media/image23.jpe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8.png"/><Relationship Id="rId4" Type="http://schemas.openxmlformats.org/officeDocument/2006/relationships/image" Target="../media/image27.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openxmlformats.org/officeDocument/2006/relationships/image" Target="../media/image31.png"/><Relationship Id="rId4" Type="http://schemas.openxmlformats.org/officeDocument/2006/relationships/diagramData" Target="../diagrams/data3.xml"/><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3.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5.png"/><Relationship Id="rId4" Type="http://schemas.openxmlformats.org/officeDocument/2006/relationships/diagramData" Target="../diagrams/data4.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827584" y="1772816"/>
            <a:ext cx="7772400" cy="2520280"/>
          </a:xfrm>
        </p:spPr>
        <p:txBody>
          <a:bodyPr>
            <a:normAutofit fontScale="90000"/>
          </a:bodyPr>
          <a:lstStyle/>
          <a:p>
            <a:r>
              <a:rPr lang="fr-FR" dirty="0"/>
              <a:t>Elaboration du 12</a:t>
            </a:r>
            <a:r>
              <a:rPr lang="fr-FR" baseline="30000" dirty="0"/>
              <a:t>e</a:t>
            </a:r>
            <a:r>
              <a:rPr lang="fr-FR" dirty="0"/>
              <a:t> programme</a:t>
            </a:r>
            <a:br>
              <a:rPr lang="fr-FR" dirty="0"/>
            </a:br>
            <a:r>
              <a:rPr lang="fr-FR" dirty="0"/>
              <a:t/>
            </a:r>
            <a:br>
              <a:rPr lang="fr-FR" dirty="0"/>
            </a:br>
            <a:r>
              <a:rPr lang="fr-FR" dirty="0" smtClean="0"/>
              <a:t>Commission géographique </a:t>
            </a:r>
            <a:br>
              <a:rPr lang="fr-FR" dirty="0" smtClean="0"/>
            </a:br>
            <a:r>
              <a:rPr lang="fr-FR" dirty="0" smtClean="0"/>
              <a:t>PACA Durance</a:t>
            </a:r>
            <a:r>
              <a:rPr lang="fr-FR" dirty="0"/>
              <a:t/>
            </a:r>
            <a:br>
              <a:rPr lang="fr-FR" dirty="0"/>
            </a:br>
            <a:r>
              <a:rPr lang="fr-FR" dirty="0"/>
              <a:t/>
            </a:r>
            <a:br>
              <a:rPr lang="fr-FR" dirty="0"/>
            </a:br>
            <a:r>
              <a:rPr lang="fr-FR" dirty="0" smtClean="0"/>
              <a:t>Aubagne, 7 avril 2023</a:t>
            </a:r>
            <a:endParaRPr lang="fr-FR" dirty="0"/>
          </a:p>
        </p:txBody>
      </p:sp>
    </p:spTree>
    <p:extLst>
      <p:ext uri="{BB962C8B-B14F-4D97-AF65-F5344CB8AC3E}">
        <p14:creationId xmlns:p14="http://schemas.microsoft.com/office/powerpoint/2010/main" val="47341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267" y="0"/>
            <a:ext cx="1050478" cy="10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5" y="1030565"/>
            <a:ext cx="9896531" cy="580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15838" y="51890"/>
            <a:ext cx="7406866" cy="1143000"/>
          </a:xfrm>
        </p:spPr>
        <p:txBody>
          <a:bodyPr>
            <a:normAutofit/>
          </a:bodyPr>
          <a:lstStyle/>
          <a:p>
            <a:pPr lvl="0">
              <a:spcBef>
                <a:spcPts val="0"/>
              </a:spcBef>
            </a:pPr>
            <a:r>
              <a:rPr lang="fr-FR" sz="2000" dirty="0" smtClean="0"/>
              <a:t>Bilan financier 11</a:t>
            </a:r>
            <a:r>
              <a:rPr lang="fr-FR" sz="2000" baseline="30000" dirty="0" smtClean="0"/>
              <a:t>ème</a:t>
            </a:r>
            <a:r>
              <a:rPr lang="fr-FR" sz="2000" dirty="0" smtClean="0"/>
              <a:t> programme (2019-2022)</a:t>
            </a:r>
            <a:br>
              <a:rPr lang="fr-FR" sz="2000" dirty="0" smtClean="0"/>
            </a:br>
            <a:r>
              <a:rPr lang="fr-FR" sz="1200" dirty="0"/>
              <a:t>(à l’échelle de la commission géographique)</a:t>
            </a:r>
            <a:endParaRPr lang="fr-FR" sz="1000" dirty="0">
              <a:solidFill>
                <a:prstClr val="black"/>
              </a:solidFill>
              <a:latin typeface="Calibri"/>
            </a:endParaRPr>
          </a:p>
        </p:txBody>
      </p:sp>
      <p:sp>
        <p:nvSpPr>
          <p:cNvPr id="4" name="ZoneTexte 3"/>
          <p:cNvSpPr txBox="1"/>
          <p:nvPr/>
        </p:nvSpPr>
        <p:spPr>
          <a:xfrm>
            <a:off x="7106775" y="1018720"/>
            <a:ext cx="1952779"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fr-FR" sz="3600" dirty="0" smtClean="0"/>
              <a:t>~ 430 M€</a:t>
            </a:r>
            <a:endParaRPr lang="fr-FR" sz="36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496" y="2341537"/>
            <a:ext cx="712663" cy="65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7306" y="5455363"/>
            <a:ext cx="686693" cy="64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3839" y="5974364"/>
            <a:ext cx="604471" cy="58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5554" y="5693896"/>
            <a:ext cx="866031" cy="8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92" y="4481864"/>
            <a:ext cx="616669" cy="59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289" y="2151546"/>
            <a:ext cx="698654" cy="7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5554" y="1068424"/>
            <a:ext cx="768365" cy="70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384" y="691056"/>
            <a:ext cx="473690" cy="44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1438" y="914455"/>
            <a:ext cx="695324"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989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4662" y="415431"/>
            <a:ext cx="8280920" cy="677108"/>
          </a:xfrm>
          <a:prstGeom prst="rect">
            <a:avLst/>
          </a:prstGeom>
        </p:spPr>
        <p:txBody>
          <a:bodyPr wrap="square">
            <a:spAutoFit/>
          </a:bodyPr>
          <a:lstStyle/>
          <a:p>
            <a:r>
              <a:rPr lang="fr-FR" sz="2400" dirty="0">
                <a:solidFill>
                  <a:srgbClr val="2C2968"/>
                </a:solidFill>
                <a:latin typeface="Verdana" panose="020B0604030504040204" pitchFamily="34" charset="0"/>
                <a:ea typeface="Verdana" panose="020B0604030504040204" pitchFamily="34" charset="0"/>
              </a:rPr>
              <a:t>Bilan technique du 11</a:t>
            </a:r>
            <a:r>
              <a:rPr lang="fr-FR" sz="2400" baseline="30000" dirty="0">
                <a:solidFill>
                  <a:srgbClr val="2C2968"/>
                </a:solidFill>
                <a:latin typeface="Verdana" panose="020B0604030504040204" pitchFamily="34" charset="0"/>
                <a:ea typeface="Verdana" panose="020B0604030504040204" pitchFamily="34" charset="0"/>
              </a:rPr>
              <a:t>e</a:t>
            </a:r>
            <a:r>
              <a:rPr lang="fr-FR" sz="2400" dirty="0">
                <a:solidFill>
                  <a:srgbClr val="2C2968"/>
                </a:solidFill>
                <a:latin typeface="Verdana" panose="020B0604030504040204" pitchFamily="34" charset="0"/>
                <a:ea typeface="Verdana" panose="020B0604030504040204" pitchFamily="34" charset="0"/>
              </a:rPr>
              <a:t> programme </a:t>
            </a:r>
            <a:br>
              <a:rPr lang="fr-FR" sz="2400" dirty="0">
                <a:solidFill>
                  <a:srgbClr val="2C2968"/>
                </a:solidFill>
                <a:latin typeface="Verdana" panose="020B0604030504040204" pitchFamily="34" charset="0"/>
                <a:ea typeface="Verdana" panose="020B0604030504040204" pitchFamily="34" charset="0"/>
              </a:rPr>
            </a:br>
            <a:r>
              <a:rPr lang="fr-FR" sz="1400" dirty="0">
                <a:solidFill>
                  <a:srgbClr val="2C2968"/>
                </a:solidFill>
                <a:latin typeface="Verdana" panose="020B0604030504040204" pitchFamily="34" charset="0"/>
                <a:ea typeface="Verdana" panose="020B0604030504040204" pitchFamily="34" charset="0"/>
              </a:rPr>
              <a:t>(à l’échelle </a:t>
            </a:r>
            <a:r>
              <a:rPr lang="fr-FR" sz="1400" dirty="0" smtClean="0">
                <a:solidFill>
                  <a:srgbClr val="2C2968"/>
                </a:solidFill>
                <a:latin typeface="Verdana" panose="020B0604030504040204" pitchFamily="34" charset="0"/>
                <a:ea typeface="Verdana" panose="020B0604030504040204" pitchFamily="34" charset="0"/>
              </a:rPr>
              <a:t>de la commission géographique)</a:t>
            </a:r>
            <a:endParaRPr lang="fr-FR" sz="105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9" y="416141"/>
            <a:ext cx="1683018" cy="163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p:nvGrpSpPr>
        <p:grpSpPr>
          <a:xfrm>
            <a:off x="-59659" y="2183378"/>
            <a:ext cx="7018593" cy="825207"/>
            <a:chOff x="-19518" y="2712745"/>
            <a:chExt cx="7018593" cy="825207"/>
          </a:xfrm>
        </p:grpSpPr>
        <p:sp>
          <p:nvSpPr>
            <p:cNvPr id="7" name="Rectangle 6"/>
            <p:cNvSpPr/>
            <p:nvPr/>
          </p:nvSpPr>
          <p:spPr>
            <a:xfrm>
              <a:off x="383060" y="2799288"/>
              <a:ext cx="6616015" cy="738664"/>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400" b="1" dirty="0" smtClean="0">
                  <a:solidFill>
                    <a:srgbClr val="EB297F"/>
                  </a:solidFill>
                  <a:latin typeface="Verdana" panose="020B0604030504040204" pitchFamily="34" charset="0"/>
                  <a:ea typeface="Verdana" panose="020B0604030504040204" pitchFamily="34" charset="0"/>
                </a:rPr>
                <a:t>61% </a:t>
              </a:r>
              <a:r>
                <a:rPr lang="fr-FR" dirty="0">
                  <a:solidFill>
                    <a:prstClr val="black"/>
                  </a:solidFill>
                  <a:latin typeface="Verdana" panose="020B0604030504040204" pitchFamily="34" charset="0"/>
                  <a:ea typeface="Verdana" panose="020B0604030504040204" pitchFamily="34" charset="0"/>
                </a:rPr>
                <a:t>des aides mobilisées pour l’adaptation au changement climatique </a:t>
              </a:r>
              <a:r>
                <a:rPr lang="fr-FR" sz="1400" dirty="0">
                  <a:solidFill>
                    <a:prstClr val="black"/>
                  </a:solidFill>
                  <a:latin typeface="Verdana" panose="020B0604030504040204" pitchFamily="34" charset="0"/>
                  <a:ea typeface="Verdana" panose="020B0604030504040204" pitchFamily="34" charset="0"/>
                </a:rPr>
                <a:t>(objectif : 40%)</a:t>
              </a:r>
            </a:p>
          </p:txBody>
        </p:sp>
        <p:pic>
          <p:nvPicPr>
            <p:cNvPr id="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b="53481"/>
            <a:stretch/>
          </p:blipFill>
          <p:spPr bwMode="auto">
            <a:xfrm>
              <a:off x="-19518" y="2712745"/>
              <a:ext cx="928360" cy="82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e 9"/>
          <p:cNvGrpSpPr/>
          <p:nvPr/>
        </p:nvGrpSpPr>
        <p:grpSpPr>
          <a:xfrm>
            <a:off x="65820" y="1425694"/>
            <a:ext cx="6450396" cy="757684"/>
            <a:chOff x="65820" y="1804536"/>
            <a:chExt cx="6450396" cy="757684"/>
          </a:xfrm>
        </p:grpSpPr>
        <p:sp>
          <p:nvSpPr>
            <p:cNvPr id="6" name="Rectangle 5"/>
            <p:cNvSpPr/>
            <p:nvPr/>
          </p:nvSpPr>
          <p:spPr>
            <a:xfrm>
              <a:off x="383060" y="1844824"/>
              <a:ext cx="6133156" cy="461665"/>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400" b="1" dirty="0" smtClean="0">
                  <a:solidFill>
                    <a:srgbClr val="EB297F"/>
                  </a:solidFill>
                  <a:latin typeface="Verdana" panose="020B0604030504040204" pitchFamily="34" charset="0"/>
                  <a:ea typeface="Verdana" panose="020B0604030504040204" pitchFamily="34" charset="0"/>
                </a:rPr>
                <a:t>39 </a:t>
              </a:r>
              <a:r>
                <a:rPr lang="fr-FR" sz="2000" b="1" dirty="0" smtClean="0">
                  <a:solidFill>
                    <a:srgbClr val="EB297F"/>
                  </a:solidFill>
                  <a:latin typeface="Verdana" panose="020B0604030504040204" pitchFamily="34" charset="0"/>
                  <a:ea typeface="Verdana" panose="020B0604030504040204" pitchFamily="34" charset="0"/>
                </a:rPr>
                <a:t>Mm</a:t>
              </a:r>
              <a:r>
                <a:rPr lang="fr-FR" sz="2000" b="1" baseline="30000" dirty="0" smtClean="0">
                  <a:solidFill>
                    <a:srgbClr val="EB297F"/>
                  </a:solidFill>
                  <a:latin typeface="Verdana" panose="020B0604030504040204" pitchFamily="34" charset="0"/>
                  <a:ea typeface="Verdana" panose="020B0604030504040204" pitchFamily="34" charset="0"/>
                </a:rPr>
                <a:t>3</a:t>
              </a:r>
              <a:r>
                <a:rPr lang="fr-FR" dirty="0" smtClean="0">
                  <a:solidFill>
                    <a:prstClr val="black"/>
                  </a:solidFill>
                  <a:latin typeface="Verdana" panose="020B0604030504040204" pitchFamily="34" charset="0"/>
                  <a:ea typeface="Verdana" panose="020B0604030504040204" pitchFamily="34" charset="0"/>
                </a:rPr>
                <a:t> économisés</a:t>
              </a:r>
              <a:endParaRPr lang="fr-FR" dirty="0">
                <a:solidFill>
                  <a:prstClr val="black"/>
                </a:solidFill>
                <a:latin typeface="Verdana" panose="020B0604030504040204" pitchFamily="34" charset="0"/>
                <a:ea typeface="Verdana" panose="020B0604030504040204" pitchFamily="34" charset="0"/>
              </a:endParaRPr>
            </a:p>
          </p:txBody>
        </p:sp>
        <p:pic>
          <p:nvPicPr>
            <p:cNvPr id="2051" name="Picture 3" descr="N:\_DELCOM\Public\11. Boite a outils\PICTOS\Pictos 11E programme\PICTOS 11E PROGRAMME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20" y="1804536"/>
              <a:ext cx="757684" cy="7576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Diagramme 10"/>
          <p:cNvGraphicFramePr/>
          <p:nvPr>
            <p:extLst>
              <p:ext uri="{D42A27DB-BD31-4B8C-83A1-F6EECF244321}">
                <p14:modId xmlns:p14="http://schemas.microsoft.com/office/powerpoint/2010/main" val="452582906"/>
              </p:ext>
            </p:extLst>
          </p:nvPr>
        </p:nvGraphicFramePr>
        <p:xfrm>
          <a:off x="3725416" y="3863252"/>
          <a:ext cx="5291298" cy="29681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2476" y="5783104"/>
            <a:ext cx="1027162" cy="105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10980" y="3199511"/>
            <a:ext cx="8293468" cy="461665"/>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400" b="1" dirty="0">
                <a:solidFill>
                  <a:srgbClr val="EB297F"/>
                </a:solidFill>
                <a:latin typeface="Verdana" panose="020B0604030504040204" pitchFamily="34" charset="0"/>
                <a:ea typeface="Verdana" panose="020B0604030504040204" pitchFamily="34" charset="0"/>
              </a:rPr>
              <a:t>21 </a:t>
            </a:r>
            <a:r>
              <a:rPr lang="fr-FR" sz="2400" b="1" dirty="0" smtClean="0">
                <a:solidFill>
                  <a:srgbClr val="EB297F"/>
                </a:solidFill>
                <a:latin typeface="Verdana" panose="020B0604030504040204" pitchFamily="34" charset="0"/>
                <a:ea typeface="Verdana" panose="020B0604030504040204" pitchFamily="34" charset="0"/>
              </a:rPr>
              <a:t>PTGE </a:t>
            </a:r>
            <a:r>
              <a:rPr lang="fr-FR" sz="2400" b="1" dirty="0">
                <a:solidFill>
                  <a:srgbClr val="EB297F"/>
                </a:solidFill>
                <a:latin typeface="Verdana" panose="020B0604030504040204" pitchFamily="34" charset="0"/>
                <a:ea typeface="Verdana" panose="020B0604030504040204" pitchFamily="34" charset="0"/>
              </a:rPr>
              <a:t>= </a:t>
            </a:r>
            <a:r>
              <a:rPr lang="fr-FR" dirty="0">
                <a:solidFill>
                  <a:prstClr val="black"/>
                </a:solidFill>
                <a:latin typeface="Verdana" panose="020B0604030504040204" pitchFamily="34" charset="0"/>
                <a:ea typeface="Verdana" panose="020B0604030504040204" pitchFamily="34" charset="0"/>
              </a:rPr>
              <a:t>tous les territoires en déséquilibre couverts</a:t>
            </a:r>
          </a:p>
        </p:txBody>
      </p:sp>
      <p:pic>
        <p:nvPicPr>
          <p:cNvPr id="205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174" y="3888585"/>
            <a:ext cx="2491395" cy="19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77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88" y="3789040"/>
            <a:ext cx="3130591" cy="195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4662" y="415431"/>
            <a:ext cx="8280920" cy="677108"/>
          </a:xfrm>
          <a:prstGeom prst="rect">
            <a:avLst/>
          </a:prstGeom>
        </p:spPr>
        <p:txBody>
          <a:bodyPr wrap="square">
            <a:spAutoFit/>
          </a:bodyPr>
          <a:lstStyle/>
          <a:p>
            <a:r>
              <a:rPr lang="fr-FR" sz="2400" dirty="0">
                <a:solidFill>
                  <a:srgbClr val="2C2968"/>
                </a:solidFill>
                <a:latin typeface="Verdana" panose="020B0604030504040204" pitchFamily="34" charset="0"/>
                <a:ea typeface="Verdana" panose="020B0604030504040204" pitchFamily="34" charset="0"/>
              </a:rPr>
              <a:t>Bilan technique du 11</a:t>
            </a:r>
            <a:r>
              <a:rPr lang="fr-FR" sz="2400" baseline="30000" dirty="0">
                <a:solidFill>
                  <a:srgbClr val="2C2968"/>
                </a:solidFill>
                <a:latin typeface="Verdana" panose="020B0604030504040204" pitchFamily="34" charset="0"/>
                <a:ea typeface="Verdana" panose="020B0604030504040204" pitchFamily="34" charset="0"/>
              </a:rPr>
              <a:t>e</a:t>
            </a:r>
            <a:r>
              <a:rPr lang="fr-FR" sz="2400" dirty="0">
                <a:solidFill>
                  <a:srgbClr val="2C2968"/>
                </a:solidFill>
                <a:latin typeface="Verdana" panose="020B0604030504040204" pitchFamily="34" charset="0"/>
                <a:ea typeface="Verdana" panose="020B0604030504040204" pitchFamily="34" charset="0"/>
              </a:rPr>
              <a:t> programme </a:t>
            </a:r>
            <a:br>
              <a:rPr lang="fr-FR" sz="2400" dirty="0">
                <a:solidFill>
                  <a:srgbClr val="2C2968"/>
                </a:solidFill>
                <a:latin typeface="Verdana" panose="020B0604030504040204" pitchFamily="34" charset="0"/>
                <a:ea typeface="Verdana" panose="020B0604030504040204" pitchFamily="34" charset="0"/>
              </a:rPr>
            </a:br>
            <a:r>
              <a:rPr lang="fr-FR" sz="1400" dirty="0">
                <a:solidFill>
                  <a:srgbClr val="2C2968"/>
                </a:solidFill>
                <a:latin typeface="Verdana" panose="020B0604030504040204" pitchFamily="34" charset="0"/>
                <a:ea typeface="Verdana" panose="020B0604030504040204" pitchFamily="34" charset="0"/>
              </a:rPr>
              <a:t>(à l’échelle </a:t>
            </a:r>
            <a:r>
              <a:rPr lang="fr-FR" sz="1400" dirty="0" smtClean="0">
                <a:solidFill>
                  <a:srgbClr val="2C2968"/>
                </a:solidFill>
                <a:latin typeface="Verdana" panose="020B0604030504040204" pitchFamily="34" charset="0"/>
                <a:ea typeface="Verdana" panose="020B0604030504040204" pitchFamily="34" charset="0"/>
              </a:rPr>
              <a:t>de la commission géographique)</a:t>
            </a:r>
            <a:endParaRPr lang="fr-FR" sz="105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123" y="332656"/>
            <a:ext cx="23002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e 6"/>
          <p:cNvGraphicFramePr/>
          <p:nvPr>
            <p:extLst>
              <p:ext uri="{D42A27DB-BD31-4B8C-83A1-F6EECF244321}">
                <p14:modId xmlns:p14="http://schemas.microsoft.com/office/powerpoint/2010/main" val="1850103566"/>
              </p:ext>
            </p:extLst>
          </p:nvPr>
        </p:nvGraphicFramePr>
        <p:xfrm>
          <a:off x="3725416" y="2869909"/>
          <a:ext cx="5291298" cy="3239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6" name="Groupe 5"/>
          <p:cNvGrpSpPr/>
          <p:nvPr/>
        </p:nvGrpSpPr>
        <p:grpSpPr>
          <a:xfrm>
            <a:off x="444662" y="1412776"/>
            <a:ext cx="7799746" cy="677108"/>
            <a:chOff x="444662" y="1700808"/>
            <a:chExt cx="7480604" cy="677108"/>
          </a:xfrm>
        </p:grpSpPr>
        <p:sp>
          <p:nvSpPr>
            <p:cNvPr id="4" name="Rectangle 3"/>
            <p:cNvSpPr/>
            <p:nvPr/>
          </p:nvSpPr>
          <p:spPr>
            <a:xfrm>
              <a:off x="899591" y="1700808"/>
              <a:ext cx="7025675" cy="677108"/>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000" b="1" dirty="0" smtClean="0">
                  <a:solidFill>
                    <a:srgbClr val="EB297F"/>
                  </a:solidFill>
                  <a:latin typeface="Verdana" panose="020B0604030504040204" pitchFamily="34" charset="0"/>
                  <a:ea typeface="Verdana" panose="020B0604030504040204" pitchFamily="34" charset="0"/>
                </a:rPr>
                <a:t>15 </a:t>
              </a:r>
              <a:r>
                <a:rPr lang="fr-FR" sz="2000" b="1" dirty="0">
                  <a:solidFill>
                    <a:srgbClr val="EB297F"/>
                  </a:solidFill>
                  <a:latin typeface="Verdana" panose="020B0604030504040204" pitchFamily="34" charset="0"/>
                  <a:ea typeface="Verdana" panose="020B0604030504040204" pitchFamily="34" charset="0"/>
                </a:rPr>
                <a:t>stations d’épuration </a:t>
              </a:r>
              <a:r>
                <a:rPr lang="fr-FR" dirty="0" smtClean="0">
                  <a:solidFill>
                    <a:prstClr val="black"/>
                  </a:solidFill>
                  <a:latin typeface="Verdana" panose="020B0604030504040204" pitchFamily="34" charset="0"/>
                  <a:ea typeface="Verdana" panose="020B0604030504040204" pitchFamily="34" charset="0"/>
                </a:rPr>
                <a:t>aidées au titre des enjeux « milieux »</a:t>
              </a:r>
              <a:endParaRPr lang="fr-FR" sz="1600" dirty="0">
                <a:solidFill>
                  <a:prstClr val="black"/>
                </a:solidFill>
                <a:latin typeface="Verdana" panose="020B0604030504040204" pitchFamily="34" charset="0"/>
                <a:ea typeface="Verdana" panose="020B0604030504040204" pitchFamily="34" charset="0"/>
              </a:endParaRPr>
            </a:p>
          </p:txBody>
        </p:sp>
        <p:pic>
          <p:nvPicPr>
            <p:cNvPr id="30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662" y="1700808"/>
              <a:ext cx="656650" cy="63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899592" y="2276872"/>
            <a:ext cx="7128792" cy="400110"/>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000" b="1" dirty="0" smtClean="0">
                <a:solidFill>
                  <a:srgbClr val="EB297F"/>
                </a:solidFill>
                <a:latin typeface="Verdana" panose="020B0604030504040204" pitchFamily="34" charset="0"/>
                <a:ea typeface="Verdana" panose="020B0604030504040204" pitchFamily="34" charset="0"/>
              </a:rPr>
              <a:t>30,3 ha </a:t>
            </a:r>
            <a:r>
              <a:rPr lang="fr-FR" dirty="0" err="1" smtClean="0">
                <a:solidFill>
                  <a:prstClr val="black"/>
                </a:solidFill>
                <a:latin typeface="Verdana" panose="020B0604030504040204" pitchFamily="34" charset="0"/>
                <a:ea typeface="Verdana" panose="020B0604030504040204" pitchFamily="34" charset="0"/>
              </a:rPr>
              <a:t>désimperméabilisés</a:t>
            </a:r>
            <a:endParaRPr lang="fr-FR"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8887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662" y="415431"/>
            <a:ext cx="8280920" cy="677108"/>
          </a:xfrm>
          <a:prstGeom prst="rect">
            <a:avLst/>
          </a:prstGeom>
        </p:spPr>
        <p:txBody>
          <a:bodyPr wrap="square">
            <a:spAutoFit/>
          </a:bodyPr>
          <a:lstStyle/>
          <a:p>
            <a:r>
              <a:rPr lang="fr-FR" sz="2400" dirty="0">
                <a:solidFill>
                  <a:srgbClr val="2C2968"/>
                </a:solidFill>
                <a:latin typeface="Verdana" panose="020B0604030504040204" pitchFamily="34" charset="0"/>
                <a:ea typeface="Verdana" panose="020B0604030504040204" pitchFamily="34" charset="0"/>
              </a:rPr>
              <a:t>Bilan technique du 11</a:t>
            </a:r>
            <a:r>
              <a:rPr lang="fr-FR" sz="2400" baseline="30000" dirty="0">
                <a:solidFill>
                  <a:srgbClr val="2C2968"/>
                </a:solidFill>
                <a:latin typeface="Verdana" panose="020B0604030504040204" pitchFamily="34" charset="0"/>
                <a:ea typeface="Verdana" panose="020B0604030504040204" pitchFamily="34" charset="0"/>
              </a:rPr>
              <a:t>e</a:t>
            </a:r>
            <a:r>
              <a:rPr lang="fr-FR" sz="2400" dirty="0">
                <a:solidFill>
                  <a:srgbClr val="2C2968"/>
                </a:solidFill>
                <a:latin typeface="Verdana" panose="020B0604030504040204" pitchFamily="34" charset="0"/>
                <a:ea typeface="Verdana" panose="020B0604030504040204" pitchFamily="34" charset="0"/>
              </a:rPr>
              <a:t> programme </a:t>
            </a:r>
            <a:br>
              <a:rPr lang="fr-FR" sz="2400" dirty="0">
                <a:solidFill>
                  <a:srgbClr val="2C2968"/>
                </a:solidFill>
                <a:latin typeface="Verdana" panose="020B0604030504040204" pitchFamily="34" charset="0"/>
                <a:ea typeface="Verdana" panose="020B0604030504040204" pitchFamily="34" charset="0"/>
              </a:rPr>
            </a:br>
            <a:r>
              <a:rPr lang="fr-FR" sz="1400" dirty="0">
                <a:solidFill>
                  <a:srgbClr val="2C2968"/>
                </a:solidFill>
                <a:latin typeface="Verdana" panose="020B0604030504040204" pitchFamily="34" charset="0"/>
                <a:ea typeface="Verdana" panose="020B0604030504040204" pitchFamily="34" charset="0"/>
              </a:rPr>
              <a:t>(à l’échelle </a:t>
            </a:r>
            <a:r>
              <a:rPr lang="fr-FR" sz="1400" dirty="0" smtClean="0">
                <a:solidFill>
                  <a:srgbClr val="2C2968"/>
                </a:solidFill>
                <a:latin typeface="Verdana" panose="020B0604030504040204" pitchFamily="34" charset="0"/>
                <a:ea typeface="Verdana" panose="020B0604030504040204" pitchFamily="34" charset="0"/>
              </a:rPr>
              <a:t>de la commission géographique)</a:t>
            </a:r>
            <a:endParaRPr lang="fr-FR" sz="105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60648"/>
            <a:ext cx="1812229" cy="121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Diagramme 12"/>
          <p:cNvGraphicFramePr/>
          <p:nvPr>
            <p:extLst>
              <p:ext uri="{D42A27DB-BD31-4B8C-83A1-F6EECF244321}">
                <p14:modId xmlns:p14="http://schemas.microsoft.com/office/powerpoint/2010/main" val="1647617652"/>
              </p:ext>
            </p:extLst>
          </p:nvPr>
        </p:nvGraphicFramePr>
        <p:xfrm>
          <a:off x="3725416" y="3513735"/>
          <a:ext cx="5291298" cy="3243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e 13"/>
          <p:cNvGrpSpPr/>
          <p:nvPr/>
        </p:nvGrpSpPr>
        <p:grpSpPr>
          <a:xfrm>
            <a:off x="42231" y="1412776"/>
            <a:ext cx="8430230" cy="2100959"/>
            <a:chOff x="42231" y="1553818"/>
            <a:chExt cx="8430230" cy="2100959"/>
          </a:xfrm>
        </p:grpSpPr>
        <p:grpSp>
          <p:nvGrpSpPr>
            <p:cNvPr id="8" name="Groupe 7"/>
            <p:cNvGrpSpPr/>
            <p:nvPr/>
          </p:nvGrpSpPr>
          <p:grpSpPr>
            <a:xfrm>
              <a:off x="382762" y="1772816"/>
              <a:ext cx="8089699" cy="1881961"/>
              <a:chOff x="382762" y="1772816"/>
              <a:chExt cx="8089699" cy="1881961"/>
            </a:xfrm>
          </p:grpSpPr>
          <p:sp>
            <p:nvSpPr>
              <p:cNvPr id="6" name="Rectangle 5"/>
              <p:cNvSpPr/>
              <p:nvPr/>
            </p:nvSpPr>
            <p:spPr>
              <a:xfrm>
                <a:off x="1187624" y="2348880"/>
                <a:ext cx="7284837" cy="677108"/>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000" b="1" dirty="0">
                    <a:solidFill>
                      <a:srgbClr val="EB297F"/>
                    </a:solidFill>
                    <a:latin typeface="Verdana" panose="020B0604030504040204" pitchFamily="34" charset="0"/>
                    <a:ea typeface="Verdana" panose="020B0604030504040204" pitchFamily="34" charset="0"/>
                  </a:rPr>
                  <a:t>30</a:t>
                </a:r>
                <a:r>
                  <a:rPr lang="fr-FR" sz="1200" dirty="0">
                    <a:solidFill>
                      <a:prstClr val="black"/>
                    </a:solidFill>
                    <a:latin typeface="Verdana" panose="020B0604030504040204" pitchFamily="34" charset="0"/>
                    <a:ea typeface="Verdana" panose="020B0604030504040204" pitchFamily="34" charset="0"/>
                  </a:rPr>
                  <a:t> </a:t>
                </a:r>
                <a:r>
                  <a:rPr lang="fr-FR" b="1" dirty="0">
                    <a:solidFill>
                      <a:srgbClr val="EB297F"/>
                    </a:solidFill>
                    <a:latin typeface="Verdana" panose="020B0604030504040204" pitchFamily="34" charset="0"/>
                    <a:ea typeface="Verdana" panose="020B0604030504040204" pitchFamily="34" charset="0"/>
                  </a:rPr>
                  <a:t>ouvrages prioritaires </a:t>
                </a:r>
                <a:r>
                  <a:rPr lang="fr-FR" dirty="0">
                    <a:solidFill>
                      <a:prstClr val="black"/>
                    </a:solidFill>
                    <a:latin typeface="Verdana" panose="020B0604030504040204" pitchFamily="34" charset="0"/>
                    <a:ea typeface="Verdana" panose="020B0604030504040204" pitchFamily="34" charset="0"/>
                  </a:rPr>
                  <a:t>pour la restauration de la continuité écologique</a:t>
                </a:r>
              </a:p>
            </p:txBody>
          </p:sp>
          <p:sp>
            <p:nvSpPr>
              <p:cNvPr id="7" name="Rectangle 6"/>
              <p:cNvSpPr/>
              <p:nvPr/>
            </p:nvSpPr>
            <p:spPr>
              <a:xfrm>
                <a:off x="1259632" y="1772816"/>
                <a:ext cx="6696744" cy="400110"/>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000" b="1" dirty="0">
                    <a:solidFill>
                      <a:srgbClr val="EB297F"/>
                    </a:solidFill>
                    <a:latin typeface="Verdana" panose="020B0604030504040204" pitchFamily="34" charset="0"/>
                    <a:ea typeface="Verdana" panose="020B0604030504040204" pitchFamily="34" charset="0"/>
                  </a:rPr>
                  <a:t>34</a:t>
                </a:r>
                <a:r>
                  <a:rPr lang="fr-FR" b="1" dirty="0">
                    <a:solidFill>
                      <a:srgbClr val="EB297F"/>
                    </a:solidFill>
                    <a:latin typeface="Verdana" panose="020B0604030504040204" pitchFamily="34" charset="0"/>
                    <a:ea typeface="Verdana" panose="020B0604030504040204" pitchFamily="34" charset="0"/>
                  </a:rPr>
                  <a:t> km de cours d’eau </a:t>
                </a:r>
                <a:r>
                  <a:rPr lang="fr-FR" b="1" dirty="0" smtClean="0">
                    <a:solidFill>
                      <a:srgbClr val="EB297F"/>
                    </a:solidFill>
                    <a:latin typeface="Verdana" panose="020B0604030504040204" pitchFamily="34" charset="0"/>
                    <a:ea typeface="Verdana" panose="020B0604030504040204" pitchFamily="34" charset="0"/>
                  </a:rPr>
                  <a:t>restaurés</a:t>
                </a:r>
                <a:endParaRPr lang="fr-FR" dirty="0">
                  <a:solidFill>
                    <a:prstClr val="black"/>
                  </a:solidFill>
                  <a:latin typeface="Verdana" panose="020B0604030504040204" pitchFamily="34" charset="0"/>
                  <a:ea typeface="Verdana" panose="020B0604030504040204" pitchFamily="34" charset="0"/>
                </a:endParaRPr>
              </a:p>
            </p:txBody>
          </p:sp>
          <p:sp>
            <p:nvSpPr>
              <p:cNvPr id="9" name="Rectangle 8"/>
              <p:cNvSpPr/>
              <p:nvPr/>
            </p:nvSpPr>
            <p:spPr>
              <a:xfrm>
                <a:off x="1175595" y="3068960"/>
                <a:ext cx="7284837" cy="400110"/>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000" b="1" dirty="0" smtClean="0">
                    <a:solidFill>
                      <a:srgbClr val="EB297F"/>
                    </a:solidFill>
                    <a:latin typeface="Verdana" panose="020B0604030504040204" pitchFamily="34" charset="0"/>
                    <a:ea typeface="Verdana" panose="020B0604030504040204" pitchFamily="34" charset="0"/>
                  </a:rPr>
                  <a:t>2354 ha </a:t>
                </a:r>
                <a:r>
                  <a:rPr lang="fr-FR" dirty="0" smtClean="0">
                    <a:solidFill>
                      <a:prstClr val="black"/>
                    </a:solidFill>
                    <a:latin typeface="Verdana" panose="020B0604030504040204" pitchFamily="34" charset="0"/>
                    <a:ea typeface="Verdana" panose="020B0604030504040204" pitchFamily="34" charset="0"/>
                  </a:rPr>
                  <a:t>de </a:t>
                </a:r>
                <a:r>
                  <a:rPr lang="fr-FR" b="1" dirty="0" smtClean="0">
                    <a:solidFill>
                      <a:srgbClr val="EB297F"/>
                    </a:solidFill>
                    <a:latin typeface="Verdana" panose="020B0604030504040204" pitchFamily="34" charset="0"/>
                    <a:ea typeface="Verdana" panose="020B0604030504040204" pitchFamily="34" charset="0"/>
                  </a:rPr>
                  <a:t>zones humides </a:t>
                </a:r>
                <a:r>
                  <a:rPr lang="fr-FR" dirty="0" smtClean="0">
                    <a:solidFill>
                      <a:prstClr val="black"/>
                    </a:solidFill>
                    <a:latin typeface="Verdana" panose="020B0604030504040204" pitchFamily="34" charset="0"/>
                    <a:ea typeface="Verdana" panose="020B0604030504040204" pitchFamily="34" charset="0"/>
                  </a:rPr>
                  <a:t>restaurées ou acquises</a:t>
                </a:r>
                <a:endParaRPr lang="fr-FR" dirty="0">
                  <a:solidFill>
                    <a:prstClr val="black"/>
                  </a:solidFill>
                  <a:latin typeface="Verdana" panose="020B0604030504040204" pitchFamily="34" charset="0"/>
                  <a:ea typeface="Verdana" panose="020B0604030504040204" pitchFamily="34" charset="0"/>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762" y="2883252"/>
                <a:ext cx="804862"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31" y="1553818"/>
              <a:ext cx="1732084" cy="8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2762" y="4005064"/>
            <a:ext cx="317323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592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4662" y="415431"/>
            <a:ext cx="8280920" cy="677108"/>
          </a:xfrm>
          <a:prstGeom prst="rect">
            <a:avLst/>
          </a:prstGeom>
        </p:spPr>
        <p:txBody>
          <a:bodyPr wrap="square">
            <a:spAutoFit/>
          </a:bodyPr>
          <a:lstStyle/>
          <a:p>
            <a:r>
              <a:rPr lang="fr-FR" sz="2400" dirty="0">
                <a:solidFill>
                  <a:srgbClr val="2C2968"/>
                </a:solidFill>
                <a:latin typeface="Verdana" panose="020B0604030504040204" pitchFamily="34" charset="0"/>
                <a:ea typeface="Verdana" panose="020B0604030504040204" pitchFamily="34" charset="0"/>
              </a:rPr>
              <a:t>Bilan technique du 11</a:t>
            </a:r>
            <a:r>
              <a:rPr lang="fr-FR" sz="2400" baseline="30000" dirty="0">
                <a:solidFill>
                  <a:srgbClr val="2C2968"/>
                </a:solidFill>
                <a:latin typeface="Verdana" panose="020B0604030504040204" pitchFamily="34" charset="0"/>
                <a:ea typeface="Verdana" panose="020B0604030504040204" pitchFamily="34" charset="0"/>
              </a:rPr>
              <a:t>e</a:t>
            </a:r>
            <a:r>
              <a:rPr lang="fr-FR" sz="2400" dirty="0">
                <a:solidFill>
                  <a:srgbClr val="2C2968"/>
                </a:solidFill>
                <a:latin typeface="Verdana" panose="020B0604030504040204" pitchFamily="34" charset="0"/>
                <a:ea typeface="Verdana" panose="020B0604030504040204" pitchFamily="34" charset="0"/>
              </a:rPr>
              <a:t> programme </a:t>
            </a:r>
            <a:br>
              <a:rPr lang="fr-FR" sz="2400" dirty="0">
                <a:solidFill>
                  <a:srgbClr val="2C2968"/>
                </a:solidFill>
                <a:latin typeface="Verdana" panose="020B0604030504040204" pitchFamily="34" charset="0"/>
                <a:ea typeface="Verdana" panose="020B0604030504040204" pitchFamily="34" charset="0"/>
              </a:rPr>
            </a:br>
            <a:r>
              <a:rPr lang="fr-FR" sz="1400" dirty="0">
                <a:solidFill>
                  <a:srgbClr val="2C2968"/>
                </a:solidFill>
                <a:latin typeface="Verdana" panose="020B0604030504040204" pitchFamily="34" charset="0"/>
                <a:ea typeface="Verdana" panose="020B0604030504040204" pitchFamily="34" charset="0"/>
              </a:rPr>
              <a:t>(à l’échelle </a:t>
            </a:r>
            <a:r>
              <a:rPr lang="fr-FR" sz="1400" dirty="0" smtClean="0">
                <a:solidFill>
                  <a:srgbClr val="2C2968"/>
                </a:solidFill>
                <a:latin typeface="Verdana" panose="020B0604030504040204" pitchFamily="34" charset="0"/>
                <a:ea typeface="Verdana" panose="020B0604030504040204" pitchFamily="34" charset="0"/>
              </a:rPr>
              <a:t>de la commission géographique)</a:t>
            </a:r>
            <a:endParaRPr lang="fr-FR" sz="105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79481"/>
            <a:ext cx="1205569" cy="131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1560" y="1948770"/>
            <a:ext cx="7284837" cy="400110"/>
          </a:xfrm>
          <a:prstGeom prst="rect">
            <a:avLst/>
          </a:prstGeom>
        </p:spPr>
        <p:txBody>
          <a:bodyPr wrap="square">
            <a:spAutoFit/>
          </a:bodyPr>
          <a:lstStyle/>
          <a:p>
            <a:pPr marL="742950" lvl="1" indent="-285750">
              <a:spcBef>
                <a:spcPct val="20000"/>
              </a:spcBef>
              <a:buClr>
                <a:srgbClr val="EB297F"/>
              </a:buClr>
              <a:buFont typeface="Courier New" panose="02070309020205020404" pitchFamily="49" charset="0"/>
              <a:buChar char="o"/>
            </a:pPr>
            <a:r>
              <a:rPr lang="fr-FR" sz="2000" b="1" dirty="0" smtClean="0">
                <a:solidFill>
                  <a:srgbClr val="EB297F"/>
                </a:solidFill>
                <a:latin typeface="Verdana" panose="020B0604030504040204" pitchFamily="34" charset="0"/>
                <a:ea typeface="Verdana" panose="020B0604030504040204" pitchFamily="34" charset="0"/>
              </a:rPr>
              <a:t>6 400 ha </a:t>
            </a:r>
            <a:r>
              <a:rPr lang="fr-FR" dirty="0">
                <a:solidFill>
                  <a:prstClr val="black"/>
                </a:solidFill>
                <a:latin typeface="Verdana" panose="020B0604030504040204" pitchFamily="34" charset="0"/>
                <a:ea typeface="Verdana" panose="020B0604030504040204" pitchFamily="34" charset="0"/>
              </a:rPr>
              <a:t>d’herbiers de posidonie </a:t>
            </a:r>
            <a:r>
              <a:rPr lang="fr-FR" dirty="0" smtClean="0">
                <a:solidFill>
                  <a:prstClr val="black"/>
                </a:solidFill>
                <a:latin typeface="Verdana" panose="020B0604030504040204" pitchFamily="34" charset="0"/>
                <a:ea typeface="Verdana" panose="020B0604030504040204" pitchFamily="34" charset="0"/>
              </a:rPr>
              <a:t>protégés</a:t>
            </a:r>
            <a:endParaRPr lang="fr-FR" dirty="0">
              <a:solidFill>
                <a:prstClr val="black"/>
              </a:solidFill>
              <a:latin typeface="Verdana" panose="020B0604030504040204" pitchFamily="34" charset="0"/>
              <a:ea typeface="Verdana" panose="020B0604030504040204" pitchFamily="34" charset="0"/>
            </a:endParaRPr>
          </a:p>
        </p:txBody>
      </p:sp>
      <p:graphicFrame>
        <p:nvGraphicFramePr>
          <p:cNvPr id="8" name="Diagramme 7"/>
          <p:cNvGraphicFramePr/>
          <p:nvPr>
            <p:extLst>
              <p:ext uri="{D42A27DB-BD31-4B8C-83A1-F6EECF244321}">
                <p14:modId xmlns:p14="http://schemas.microsoft.com/office/powerpoint/2010/main" val="511427856"/>
              </p:ext>
            </p:extLst>
          </p:nvPr>
        </p:nvGraphicFramePr>
        <p:xfrm>
          <a:off x="3635896" y="3068960"/>
          <a:ext cx="5291298" cy="2968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244" y="4221087"/>
            <a:ext cx="2438636" cy="192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2959996"/>
            <a:ext cx="2458392" cy="154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58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15</a:t>
            </a:fld>
            <a:endParaRPr lang="fr-FR">
              <a:solidFill>
                <a:prstClr val="black">
                  <a:tint val="75000"/>
                </a:prstClr>
              </a:solidFill>
            </a:endParaRPr>
          </a:p>
        </p:txBody>
      </p:sp>
      <p:sp>
        <p:nvSpPr>
          <p:cNvPr id="5" name="Espace réservé du texte 3">
            <a:extLst>
              <a:ext uri="{FF2B5EF4-FFF2-40B4-BE49-F238E27FC236}">
                <a16:creationId xmlns="" xmlns:a16="http://schemas.microsoft.com/office/drawing/2014/main" id="{FC88762A-2302-EB40-81F2-97D874BC759C}"/>
              </a:ext>
            </a:extLst>
          </p:cNvPr>
          <p:cNvSpPr txBox="1">
            <a:spLocks/>
          </p:cNvSpPr>
          <p:nvPr/>
        </p:nvSpPr>
        <p:spPr>
          <a:xfrm>
            <a:off x="1066800" y="2514600"/>
            <a:ext cx="7391400" cy="1295400"/>
          </a:xfrm>
          <a:prstGeom prst="rect">
            <a:avLst/>
          </a:prstGeom>
        </p:spPr>
        <p:txBody>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3200" b="0" spc="-4" dirty="0">
                <a:solidFill>
                  <a:srgbClr val="2C2968"/>
                </a:solidFill>
              </a:rPr>
              <a:t>Retour sur un projet sur le territoire</a:t>
            </a:r>
          </a:p>
        </p:txBody>
      </p:sp>
    </p:spTree>
    <p:extLst>
      <p:ext uri="{BB962C8B-B14F-4D97-AF65-F5344CB8AC3E}">
        <p14:creationId xmlns:p14="http://schemas.microsoft.com/office/powerpoint/2010/main" val="169515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16</a:t>
            </a:fld>
            <a:endParaRPr lang="fr-FR">
              <a:solidFill>
                <a:prstClr val="black">
                  <a:tint val="75000"/>
                </a:prstClr>
              </a:solidFill>
            </a:endParaRPr>
          </a:p>
        </p:txBody>
      </p:sp>
      <p:sp>
        <p:nvSpPr>
          <p:cNvPr id="5" name="Espace réservé du texte 3">
            <a:extLst>
              <a:ext uri="{FF2B5EF4-FFF2-40B4-BE49-F238E27FC236}">
                <a16:creationId xmlns="" xmlns:a16="http://schemas.microsoft.com/office/drawing/2014/main" id="{FC88762A-2302-EB40-81F2-97D874BC759C}"/>
              </a:ext>
            </a:extLst>
          </p:cNvPr>
          <p:cNvSpPr txBox="1">
            <a:spLocks/>
          </p:cNvSpPr>
          <p:nvPr/>
        </p:nvSpPr>
        <p:spPr>
          <a:xfrm>
            <a:off x="1066800" y="2514600"/>
            <a:ext cx="7391400" cy="1295400"/>
          </a:xfrm>
          <a:prstGeom prst="rect">
            <a:avLst/>
          </a:prstGeom>
        </p:spPr>
        <p:txBody>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3200" b="0" spc="-4" dirty="0" smtClean="0">
                <a:solidFill>
                  <a:srgbClr val="2C2968"/>
                </a:solidFill>
              </a:rPr>
              <a:t>Perspectives du 12</a:t>
            </a:r>
            <a:r>
              <a:rPr lang="fr-FR" sz="3200" b="0" spc="-4" baseline="30000" dirty="0" smtClean="0">
                <a:solidFill>
                  <a:srgbClr val="2C2968"/>
                </a:solidFill>
              </a:rPr>
              <a:t>e</a:t>
            </a:r>
            <a:r>
              <a:rPr lang="fr-FR" sz="3200" b="0" spc="-4" dirty="0" smtClean="0">
                <a:solidFill>
                  <a:srgbClr val="2C2968"/>
                </a:solidFill>
              </a:rPr>
              <a:t> programme</a:t>
            </a:r>
            <a:endParaRPr lang="fr-FR" sz="3200" b="0" spc="-4" dirty="0">
              <a:solidFill>
                <a:srgbClr val="2C2968"/>
              </a:solidFill>
            </a:endParaRPr>
          </a:p>
        </p:txBody>
      </p:sp>
    </p:spTree>
    <p:extLst>
      <p:ext uri="{BB962C8B-B14F-4D97-AF65-F5344CB8AC3E}">
        <p14:creationId xmlns:p14="http://schemas.microsoft.com/office/powerpoint/2010/main" val="360219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41784"/>
            <a:ext cx="8568952" cy="1143000"/>
          </a:xfrm>
        </p:spPr>
        <p:txBody>
          <a:bodyPr/>
          <a:lstStyle/>
          <a:p>
            <a:pPr algn="ctr"/>
            <a:r>
              <a:rPr lang="fr-FR" dirty="0" smtClean="0"/>
              <a:t>Calendrier d’élaboration du 12</a:t>
            </a:r>
            <a:r>
              <a:rPr lang="fr-FR" baseline="30000" dirty="0" smtClean="0"/>
              <a:t>e</a:t>
            </a:r>
            <a:r>
              <a:rPr lang="fr-FR" dirty="0" smtClean="0"/>
              <a:t> programme</a:t>
            </a:r>
            <a:endParaRPr lang="fr-FR" dirty="0"/>
          </a:p>
        </p:txBody>
      </p:sp>
      <p:sp>
        <p:nvSpPr>
          <p:cNvPr id="9" name="Espace réservé du contenu 8"/>
          <p:cNvSpPr>
            <a:spLocks noGrp="1"/>
          </p:cNvSpPr>
          <p:nvPr>
            <p:ph idx="1"/>
          </p:nvPr>
        </p:nvSpPr>
        <p:spPr>
          <a:xfrm>
            <a:off x="457200" y="1700808"/>
            <a:ext cx="8229600" cy="4425355"/>
          </a:xfrm>
        </p:spPr>
        <p:txBody>
          <a:bodyPr>
            <a:normAutofit/>
          </a:bodyPr>
          <a:lstStyle/>
          <a:p>
            <a:endParaRPr lang="fr-FR" b="0" dirty="0"/>
          </a:p>
          <a:p>
            <a:r>
              <a:rPr lang="fr-FR" b="0" dirty="0" smtClean="0"/>
              <a:t>Cible : adoption par le conseil d’administration en </a:t>
            </a:r>
            <a:r>
              <a:rPr lang="fr-FR" dirty="0" smtClean="0"/>
              <a:t>octobre 2024</a:t>
            </a:r>
            <a:r>
              <a:rPr lang="fr-FR" b="0" dirty="0" smtClean="0"/>
              <a:t>, après avis conforme des comités de bassin (énoncé + redevances)</a:t>
            </a:r>
          </a:p>
          <a:p>
            <a:pPr lvl="1"/>
            <a:endParaRPr lang="fr-FR" b="0" dirty="0" smtClean="0"/>
          </a:p>
          <a:p>
            <a:pPr lvl="1"/>
            <a:endParaRPr lang="fr-FR" dirty="0" smtClean="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17</a:t>
            </a:fld>
            <a:endParaRPr lang="fr-FR">
              <a:solidFill>
                <a:prstClr val="black">
                  <a:tint val="75000"/>
                </a:prstClr>
              </a:solidFill>
            </a:endParaRPr>
          </a:p>
        </p:txBody>
      </p:sp>
    </p:spTree>
    <p:extLst>
      <p:ext uri="{BB962C8B-B14F-4D97-AF65-F5344CB8AC3E}">
        <p14:creationId xmlns:p14="http://schemas.microsoft.com/office/powerpoint/2010/main" val="96749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21196" y="1196752"/>
            <a:ext cx="8471284" cy="5400600"/>
          </a:xfrm>
        </p:spPr>
        <p:txBody>
          <a:bodyPr>
            <a:normAutofit lnSpcReduction="10000"/>
          </a:bodyPr>
          <a:lstStyle/>
          <a:p>
            <a:r>
              <a:rPr lang="fr-FR" sz="2200" dirty="0" smtClean="0">
                <a:solidFill>
                  <a:srgbClr val="EB297F"/>
                </a:solidFill>
              </a:rPr>
              <a:t>Courrier </a:t>
            </a:r>
            <a:r>
              <a:rPr lang="fr-FR" sz="2200" dirty="0">
                <a:solidFill>
                  <a:srgbClr val="EB297F"/>
                </a:solidFill>
              </a:rPr>
              <a:t>ministériel </a:t>
            </a:r>
            <a:r>
              <a:rPr lang="fr-FR" sz="2200" dirty="0"/>
              <a:t>de </a:t>
            </a:r>
            <a:r>
              <a:rPr lang="fr-FR" sz="2200" dirty="0" smtClean="0"/>
              <a:t>cadrage : à venir</a:t>
            </a:r>
          </a:p>
          <a:p>
            <a:r>
              <a:rPr lang="fr-FR" sz="2200" dirty="0">
                <a:solidFill>
                  <a:srgbClr val="EB297F"/>
                </a:solidFill>
              </a:rPr>
              <a:t>Plan eau </a:t>
            </a:r>
            <a:r>
              <a:rPr lang="fr-FR" sz="2200" b="0" dirty="0"/>
              <a:t>de la planification écologique</a:t>
            </a:r>
          </a:p>
          <a:p>
            <a:pPr marL="0" indent="0">
              <a:buNone/>
            </a:pPr>
            <a:r>
              <a:rPr lang="fr-FR" sz="2200" b="0" dirty="0"/>
              <a:t> </a:t>
            </a:r>
            <a:r>
              <a:rPr lang="fr-FR" sz="2200" b="0" dirty="0" smtClean="0"/>
              <a:t>   53 mesures pour </a:t>
            </a:r>
          </a:p>
          <a:p>
            <a:pPr lvl="1"/>
            <a:r>
              <a:rPr lang="fr-FR" b="0" dirty="0" smtClean="0"/>
              <a:t>Organiser la sobriété</a:t>
            </a:r>
            <a:endParaRPr lang="fr-FR" sz="2200" b="0" dirty="0" smtClean="0"/>
          </a:p>
          <a:p>
            <a:pPr lvl="2"/>
            <a:r>
              <a:rPr lang="fr-FR" dirty="0" smtClean="0"/>
              <a:t>Objectif de réduction de 1</a:t>
            </a:r>
            <a:r>
              <a:rPr lang="fr-FR" b="0" dirty="0" smtClean="0"/>
              <a:t>0% des prélèvements d’ici 2030</a:t>
            </a:r>
          </a:p>
          <a:p>
            <a:pPr lvl="1"/>
            <a:r>
              <a:rPr lang="fr-FR" sz="2200" b="0" dirty="0" smtClean="0"/>
              <a:t>O</a:t>
            </a:r>
            <a:r>
              <a:rPr lang="fr-FR" sz="2200" dirty="0" smtClean="0"/>
              <a:t>ptimiser</a:t>
            </a:r>
          </a:p>
          <a:p>
            <a:pPr lvl="2"/>
            <a:r>
              <a:rPr lang="fr-FR" dirty="0" smtClean="0"/>
              <a:t>Réduire les fuites et sécuriser l’approvisionnement en eau potable</a:t>
            </a:r>
          </a:p>
          <a:p>
            <a:pPr lvl="2"/>
            <a:r>
              <a:rPr lang="fr-FR" dirty="0" smtClean="0"/>
              <a:t>Massifier la valorisation de la REUT : 1000 projets d’ici 2027</a:t>
            </a:r>
          </a:p>
          <a:p>
            <a:pPr lvl="2"/>
            <a:r>
              <a:rPr lang="fr-FR" dirty="0" smtClean="0"/>
              <a:t>Stocker dans les sols, les nappes, les ouvrages</a:t>
            </a:r>
          </a:p>
          <a:p>
            <a:pPr lvl="1"/>
            <a:r>
              <a:rPr lang="fr-FR" sz="2200" dirty="0" smtClean="0"/>
              <a:t>Préserver la q</a:t>
            </a:r>
            <a:r>
              <a:rPr lang="fr-FR" sz="2200" b="0" dirty="0" smtClean="0"/>
              <a:t>ualité de l’eau et restaurer le fonctionnement milieux aquatiques</a:t>
            </a:r>
          </a:p>
          <a:p>
            <a:pPr lvl="2"/>
            <a:r>
              <a:rPr lang="fr-FR" dirty="0" smtClean="0"/>
              <a:t>Renforcer l’accompagnement à la transition écologique pour restaurer les captages prioritaires (MAEC, PSE, foncier)</a:t>
            </a:r>
          </a:p>
          <a:p>
            <a:pPr lvl="2"/>
            <a:r>
              <a:rPr lang="fr-FR" dirty="0" smtClean="0"/>
              <a:t>Mise aux normes des STEU prioritaires</a:t>
            </a:r>
          </a:p>
          <a:p>
            <a:pPr lvl="1"/>
            <a:r>
              <a:rPr lang="fr-FR" b="0" dirty="0" smtClean="0"/>
              <a:t>Moyens : gouvernance et financements</a:t>
            </a:r>
          </a:p>
          <a:p>
            <a:pPr lvl="2"/>
            <a:endParaRPr lang="fr-FR" b="0" dirty="0" smtClean="0"/>
          </a:p>
          <a:p>
            <a:pPr lvl="1"/>
            <a:endParaRPr lang="fr-FR" b="0" dirty="0"/>
          </a:p>
          <a:p>
            <a:endParaRPr lang="fr-FR" b="0" dirty="0" smtClean="0"/>
          </a:p>
          <a:p>
            <a:endParaRPr lang="fr-FR" b="0" dirty="0" smtClean="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18</a:t>
            </a:fld>
            <a:endParaRPr lang="fr-FR">
              <a:solidFill>
                <a:prstClr val="black">
                  <a:tint val="75000"/>
                </a:prstClr>
              </a:solidFill>
            </a:endParaRPr>
          </a:p>
        </p:txBody>
      </p:sp>
      <p:sp>
        <p:nvSpPr>
          <p:cNvPr id="6" name="Titre 7"/>
          <p:cNvSpPr txBox="1">
            <a:spLocks/>
          </p:cNvSpPr>
          <p:nvPr/>
        </p:nvSpPr>
        <p:spPr>
          <a:xfrm>
            <a:off x="323528" y="269032"/>
            <a:ext cx="8515672" cy="6396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2C2968"/>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dirty="0" smtClean="0"/>
              <a:t>Cadre national : volet technique</a:t>
            </a:r>
            <a:endParaRPr lang="fr-FR"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916" y="908720"/>
            <a:ext cx="1881084" cy="119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25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784" y="299039"/>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8"/>
          <p:cNvSpPr>
            <a:spLocks noGrp="1"/>
          </p:cNvSpPr>
          <p:nvPr>
            <p:ph idx="1"/>
          </p:nvPr>
        </p:nvSpPr>
        <p:spPr>
          <a:xfrm>
            <a:off x="421196" y="908720"/>
            <a:ext cx="8183252" cy="5330627"/>
          </a:xfrm>
        </p:spPr>
        <p:txBody>
          <a:bodyPr>
            <a:normAutofit/>
          </a:bodyPr>
          <a:lstStyle/>
          <a:p>
            <a:r>
              <a:rPr lang="fr-FR" b="0" dirty="0" smtClean="0"/>
              <a:t>Dépenses</a:t>
            </a:r>
          </a:p>
          <a:p>
            <a:pPr lvl="1"/>
            <a:r>
              <a:rPr lang="fr-FR" dirty="0"/>
              <a:t>Augmentation </a:t>
            </a:r>
            <a:r>
              <a:rPr lang="fr-FR" dirty="0" smtClean="0"/>
              <a:t>de la capacité d’intervention </a:t>
            </a:r>
            <a:r>
              <a:rPr lang="fr-FR" dirty="0"/>
              <a:t>des agences </a:t>
            </a:r>
            <a:r>
              <a:rPr lang="fr-FR" dirty="0">
                <a:solidFill>
                  <a:srgbClr val="EB297F"/>
                </a:solidFill>
              </a:rPr>
              <a:t>+475M€/an </a:t>
            </a:r>
            <a:r>
              <a:rPr lang="fr-FR" sz="1900" i="1" dirty="0" smtClean="0"/>
              <a:t>(annonce plan </a:t>
            </a:r>
            <a:r>
              <a:rPr lang="fr-FR" sz="1900" i="1" dirty="0"/>
              <a:t>eau)</a:t>
            </a:r>
          </a:p>
          <a:p>
            <a:pPr lvl="1"/>
            <a:r>
              <a:rPr lang="fr-FR" dirty="0" smtClean="0"/>
              <a:t>Arrêté national fixant le </a:t>
            </a:r>
            <a:r>
              <a:rPr lang="fr-FR" dirty="0" smtClean="0">
                <a:solidFill>
                  <a:srgbClr val="EB297F"/>
                </a:solidFill>
              </a:rPr>
              <a:t>plafond global de dépenses : </a:t>
            </a:r>
            <a:r>
              <a:rPr lang="fr-FR" b="1" dirty="0" smtClean="0">
                <a:solidFill>
                  <a:srgbClr val="EB297F"/>
                </a:solidFill>
              </a:rPr>
              <a:t>supprimé pour le 12</a:t>
            </a:r>
            <a:r>
              <a:rPr lang="fr-FR" b="1" baseline="30000" dirty="0" smtClean="0">
                <a:solidFill>
                  <a:srgbClr val="EB297F"/>
                </a:solidFill>
              </a:rPr>
              <a:t>e</a:t>
            </a:r>
            <a:r>
              <a:rPr lang="fr-FR" b="1" dirty="0" smtClean="0">
                <a:solidFill>
                  <a:srgbClr val="EB297F"/>
                </a:solidFill>
              </a:rPr>
              <a:t>P </a:t>
            </a:r>
            <a:r>
              <a:rPr lang="fr-FR" sz="1900" i="1" dirty="0" smtClean="0"/>
              <a:t>(annonce plan eau)</a:t>
            </a:r>
          </a:p>
          <a:p>
            <a:pPr lvl="1"/>
            <a:r>
              <a:rPr lang="fr-FR" dirty="0" smtClean="0"/>
              <a:t>Arrêté fixant le montant de la contribution financière à l’OFB </a:t>
            </a:r>
            <a:r>
              <a:rPr lang="fr-FR" sz="1900" i="1" dirty="0" smtClean="0"/>
              <a:t>(11</a:t>
            </a:r>
            <a:r>
              <a:rPr lang="fr-FR" sz="1900" i="1" baseline="30000" dirty="0" smtClean="0"/>
              <a:t>e</a:t>
            </a:r>
            <a:r>
              <a:rPr lang="fr-FR" sz="1900" i="1" dirty="0" smtClean="0"/>
              <a:t> P – en attente cadrage)</a:t>
            </a:r>
          </a:p>
          <a:p>
            <a:pPr lvl="1"/>
            <a:endParaRPr lang="fr-FR" dirty="0" smtClean="0"/>
          </a:p>
          <a:p>
            <a:r>
              <a:rPr lang="fr-FR" b="0" dirty="0" smtClean="0"/>
              <a:t>Redevances</a:t>
            </a:r>
          </a:p>
          <a:p>
            <a:pPr lvl="1"/>
            <a:r>
              <a:rPr lang="fr-FR" dirty="0" smtClean="0"/>
              <a:t>Loi de finances (annuelle) fixant en conséquence le montant du </a:t>
            </a:r>
            <a:r>
              <a:rPr lang="fr-FR" dirty="0" smtClean="0">
                <a:solidFill>
                  <a:srgbClr val="EB297F"/>
                </a:solidFill>
              </a:rPr>
              <a:t>plafond des redevances </a:t>
            </a:r>
            <a:r>
              <a:rPr lang="fr-FR" dirty="0" smtClean="0"/>
              <a:t>(</a:t>
            </a:r>
            <a:r>
              <a:rPr lang="fr-FR" sz="1900" i="1" dirty="0"/>
              <a:t>en attente cadrage</a:t>
            </a:r>
            <a:r>
              <a:rPr lang="fr-FR" dirty="0" smtClean="0"/>
              <a:t>)</a:t>
            </a:r>
            <a:endParaRPr lang="fr-FR" dirty="0" smtClean="0">
              <a:solidFill>
                <a:srgbClr val="EB297F"/>
              </a:solidFill>
            </a:endParaRPr>
          </a:p>
          <a:p>
            <a:endParaRPr lang="fr-FR" b="0" dirty="0" smtClean="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19</a:t>
            </a:fld>
            <a:endParaRPr lang="fr-FR">
              <a:solidFill>
                <a:prstClr val="black">
                  <a:tint val="75000"/>
                </a:prstClr>
              </a:solidFill>
            </a:endParaRPr>
          </a:p>
        </p:txBody>
      </p:sp>
      <p:sp>
        <p:nvSpPr>
          <p:cNvPr id="6" name="Titre 7"/>
          <p:cNvSpPr txBox="1">
            <a:spLocks/>
          </p:cNvSpPr>
          <p:nvPr/>
        </p:nvSpPr>
        <p:spPr>
          <a:xfrm>
            <a:off x="323528" y="269032"/>
            <a:ext cx="8515672" cy="6396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2C2968"/>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dirty="0" smtClean="0"/>
              <a:t>Cadre national : volet financier</a:t>
            </a:r>
            <a:endParaRPr lang="fr-FR" dirty="0"/>
          </a:p>
        </p:txBody>
      </p:sp>
    </p:spTree>
    <p:extLst>
      <p:ext uri="{BB962C8B-B14F-4D97-AF65-F5344CB8AC3E}">
        <p14:creationId xmlns:p14="http://schemas.microsoft.com/office/powerpoint/2010/main" val="247700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28800"/>
            <a:ext cx="8610600" cy="4824536"/>
          </a:xfrm>
        </p:spPr>
        <p:txBody>
          <a:bodyPr>
            <a:normAutofit/>
          </a:bodyPr>
          <a:lstStyle/>
          <a:p>
            <a:r>
              <a:rPr lang="fr-FR" sz="2400" b="0" dirty="0" smtClean="0"/>
              <a:t>Mission principale : </a:t>
            </a:r>
            <a:r>
              <a:rPr lang="fr-FR" sz="2400" dirty="0" smtClean="0"/>
              <a:t>gérer et préserver </a:t>
            </a:r>
            <a:r>
              <a:rPr lang="fr-FR" sz="2400" b="0" dirty="0" smtClean="0"/>
              <a:t>les ressources en eau et les milieux aquatiques</a:t>
            </a:r>
          </a:p>
          <a:p>
            <a:r>
              <a:rPr lang="fr-FR" sz="2400" b="0" dirty="0" smtClean="0"/>
              <a:t>Un </a:t>
            </a:r>
            <a:r>
              <a:rPr lang="fr-FR" sz="2400" dirty="0" smtClean="0"/>
              <a:t>programme</a:t>
            </a:r>
            <a:r>
              <a:rPr lang="fr-FR" sz="2400" b="0" dirty="0" smtClean="0"/>
              <a:t> pour définir les recettes et les dépenses</a:t>
            </a:r>
          </a:p>
        </p:txBody>
      </p:sp>
      <p:sp>
        <p:nvSpPr>
          <p:cNvPr id="4" name="Espace réservé du numéro de diapositive 3"/>
          <p:cNvSpPr>
            <a:spLocks noGrp="1"/>
          </p:cNvSpPr>
          <p:nvPr>
            <p:ph type="sldNum" sz="quarter" idx="12"/>
          </p:nvPr>
        </p:nvSpPr>
        <p:spPr/>
        <p:txBody>
          <a:bodyPr/>
          <a:lstStyle/>
          <a:p>
            <a:fld id="{5B7C6EE8-3889-44D4-AB89-DAAC5DBDCD3D}" type="slidenum">
              <a:rPr lang="fr-FR" smtClean="0">
                <a:solidFill>
                  <a:prstClr val="black">
                    <a:tint val="75000"/>
                  </a:prstClr>
                </a:solidFill>
              </a:rPr>
              <a:pPr/>
              <a:t>2</a:t>
            </a:fld>
            <a:endParaRPr lang="fr-FR" dirty="0">
              <a:solidFill>
                <a:prstClr val="black">
                  <a:tint val="75000"/>
                </a:prstClr>
              </a:solidFill>
            </a:endParaRPr>
          </a:p>
        </p:txBody>
      </p:sp>
      <p:sp>
        <p:nvSpPr>
          <p:cNvPr id="5" name="Titre 7"/>
          <p:cNvSpPr>
            <a:spLocks noGrp="1"/>
          </p:cNvSpPr>
          <p:nvPr>
            <p:ph type="title"/>
          </p:nvPr>
        </p:nvSpPr>
        <p:spPr>
          <a:xfrm>
            <a:off x="395536" y="269776"/>
            <a:ext cx="8519864" cy="1143000"/>
          </a:xfrm>
        </p:spPr>
        <p:txBody>
          <a:bodyPr>
            <a:normAutofit/>
          </a:bodyPr>
          <a:lstStyle/>
          <a:p>
            <a:pPr algn="ctr"/>
            <a:r>
              <a:rPr lang="fr-FR" dirty="0" smtClean="0"/>
              <a:t>Périmètre et finalités du programme pluriannuel d’intervention</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6169">
            <a:off x="3138727" y="3301099"/>
            <a:ext cx="2205353" cy="312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7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116632"/>
            <a:ext cx="8568952" cy="864096"/>
          </a:xfrm>
        </p:spPr>
        <p:txBody>
          <a:bodyPr/>
          <a:lstStyle/>
          <a:p>
            <a:pPr algn="ctr"/>
            <a:r>
              <a:rPr lang="fr-FR" dirty="0" smtClean="0"/>
              <a:t>Enjeux 12</a:t>
            </a:r>
            <a:r>
              <a:rPr lang="fr-FR" baseline="30000" dirty="0" smtClean="0"/>
              <a:t>e</a:t>
            </a:r>
            <a:r>
              <a:rPr lang="fr-FR" dirty="0" smtClean="0"/>
              <a:t> programme</a:t>
            </a:r>
            <a:endParaRPr lang="fr-FR" dirty="0"/>
          </a:p>
        </p:txBody>
      </p:sp>
      <p:sp>
        <p:nvSpPr>
          <p:cNvPr id="9" name="Espace réservé du contenu 8"/>
          <p:cNvSpPr>
            <a:spLocks noGrp="1"/>
          </p:cNvSpPr>
          <p:nvPr>
            <p:ph idx="1"/>
          </p:nvPr>
        </p:nvSpPr>
        <p:spPr>
          <a:xfrm>
            <a:off x="323528" y="1268760"/>
            <a:ext cx="8712968" cy="4857403"/>
          </a:xfrm>
        </p:spPr>
        <p:txBody>
          <a:bodyPr>
            <a:normAutofit fontScale="92500"/>
          </a:bodyPr>
          <a:lstStyle/>
          <a:p>
            <a:r>
              <a:rPr lang="fr-FR" dirty="0" smtClean="0"/>
              <a:t>Grands objectifs du 11</a:t>
            </a:r>
            <a:r>
              <a:rPr lang="fr-FR" baseline="30000" dirty="0" smtClean="0"/>
              <a:t>e</a:t>
            </a:r>
            <a:r>
              <a:rPr lang="fr-FR" dirty="0" smtClean="0"/>
              <a:t> programme </a:t>
            </a:r>
            <a:r>
              <a:rPr lang="fr-FR" b="0" dirty="0" smtClean="0"/>
              <a:t>restent des enjeux forts :</a:t>
            </a:r>
          </a:p>
          <a:p>
            <a:pPr lvl="1"/>
            <a:r>
              <a:rPr lang="fr-FR" dirty="0" smtClean="0"/>
              <a:t>Bon état des eaux et mise en œuvre des SDAGE/PDM</a:t>
            </a:r>
          </a:p>
          <a:p>
            <a:pPr lvl="1"/>
            <a:r>
              <a:rPr lang="fr-FR" b="0" dirty="0" smtClean="0"/>
              <a:t>Adaptation au changement climatique</a:t>
            </a:r>
          </a:p>
          <a:p>
            <a:pPr lvl="1"/>
            <a:r>
              <a:rPr lang="fr-FR" dirty="0" smtClean="0"/>
              <a:t>Solidarité territoriale et gestion durable des SPEA</a:t>
            </a:r>
          </a:p>
          <a:p>
            <a:pPr lvl="1"/>
            <a:endParaRPr lang="fr-FR" b="0" dirty="0"/>
          </a:p>
          <a:p>
            <a:r>
              <a:rPr lang="fr-FR" dirty="0" smtClean="0"/>
              <a:t>Thématiques émergentes </a:t>
            </a:r>
            <a:r>
              <a:rPr lang="fr-FR" b="0" dirty="0" smtClean="0"/>
              <a:t>ou prenant de l’ampleur</a:t>
            </a:r>
          </a:p>
          <a:p>
            <a:pPr lvl="1"/>
            <a:r>
              <a:rPr lang="fr-FR" dirty="0" smtClean="0"/>
              <a:t>Gestion quantitative de l’eau et sobriété des usages</a:t>
            </a:r>
          </a:p>
          <a:p>
            <a:pPr lvl="1"/>
            <a:r>
              <a:rPr lang="fr-FR" dirty="0" smtClean="0"/>
              <a:t>Accès durable à une eau potable de qualité</a:t>
            </a:r>
          </a:p>
          <a:p>
            <a:pPr lvl="1"/>
            <a:r>
              <a:rPr lang="fr-FR" dirty="0" err="1" smtClean="0"/>
              <a:t>Micro-polluants</a:t>
            </a:r>
            <a:endParaRPr lang="fr-FR" dirty="0" smtClean="0"/>
          </a:p>
          <a:p>
            <a:pPr lvl="1"/>
            <a:r>
              <a:rPr lang="fr-FR" dirty="0" smtClean="0"/>
              <a:t>Préservation de la biodiversité</a:t>
            </a:r>
          </a:p>
          <a:p>
            <a:pPr lvl="1"/>
            <a:r>
              <a:rPr lang="fr-FR" dirty="0" smtClean="0"/>
              <a:t>Eau et nature en ville</a:t>
            </a:r>
          </a:p>
          <a:p>
            <a:pPr lvl="1"/>
            <a:endParaRPr lang="fr-FR" b="0" dirty="0" smtClean="0"/>
          </a:p>
          <a:p>
            <a:endParaRPr lang="fr-FR" b="0" dirty="0"/>
          </a:p>
          <a:p>
            <a:pPr lvl="1"/>
            <a:endParaRPr lang="fr-FR" b="0" dirty="0" smtClean="0"/>
          </a:p>
          <a:p>
            <a:pPr lvl="1"/>
            <a:endParaRPr lang="fr-FR" dirty="0" smtClean="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20</a:t>
            </a:fld>
            <a:endParaRPr lang="fr-FR">
              <a:solidFill>
                <a:prstClr val="black">
                  <a:tint val="75000"/>
                </a:prstClr>
              </a:solidFill>
            </a:endParaRPr>
          </a:p>
        </p:txBody>
      </p:sp>
    </p:spTree>
    <p:extLst>
      <p:ext uri="{BB962C8B-B14F-4D97-AF65-F5344CB8AC3E}">
        <p14:creationId xmlns:p14="http://schemas.microsoft.com/office/powerpoint/2010/main" val="22383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95536" y="116632"/>
            <a:ext cx="8496944" cy="1143000"/>
          </a:xfrm>
        </p:spPr>
        <p:txBody>
          <a:bodyPr/>
          <a:lstStyle/>
          <a:p>
            <a:pPr algn="ctr"/>
            <a:r>
              <a:rPr lang="fr-FR" dirty="0" smtClean="0"/>
              <a:t>Perspectives redevances</a:t>
            </a:r>
            <a:endParaRPr lang="fr-FR" dirty="0"/>
          </a:p>
        </p:txBody>
      </p:sp>
      <p:sp>
        <p:nvSpPr>
          <p:cNvPr id="9" name="Espace réservé du contenu 8"/>
          <p:cNvSpPr>
            <a:spLocks noGrp="1"/>
          </p:cNvSpPr>
          <p:nvPr>
            <p:ph idx="1"/>
          </p:nvPr>
        </p:nvSpPr>
        <p:spPr>
          <a:xfrm>
            <a:off x="251520" y="1421160"/>
            <a:ext cx="8712968" cy="4293840"/>
          </a:xfrm>
        </p:spPr>
        <p:txBody>
          <a:bodyPr>
            <a:normAutofit lnSpcReduction="10000"/>
          </a:bodyPr>
          <a:lstStyle/>
          <a:p>
            <a:r>
              <a:rPr lang="fr-FR" dirty="0" smtClean="0"/>
              <a:t>Réforme des redevances </a:t>
            </a:r>
            <a:r>
              <a:rPr lang="fr-FR" b="0" dirty="0" smtClean="0"/>
              <a:t>et </a:t>
            </a:r>
            <a:r>
              <a:rPr lang="fr-FR" dirty="0" smtClean="0"/>
              <a:t>suppression des primes pour épuration</a:t>
            </a:r>
            <a:r>
              <a:rPr lang="fr-FR" b="0" dirty="0" smtClean="0"/>
              <a:t>. Réflexion nationale en cours sur :</a:t>
            </a:r>
            <a:endParaRPr lang="fr-FR" dirty="0" smtClean="0"/>
          </a:p>
          <a:p>
            <a:pPr lvl="1"/>
            <a:r>
              <a:rPr lang="fr-FR" dirty="0" smtClean="0"/>
              <a:t>Suppression des redevances pollution domestique et modernisation des réseaux de collecte</a:t>
            </a:r>
          </a:p>
          <a:p>
            <a:pPr lvl="1"/>
            <a:r>
              <a:rPr lang="fr-FR" dirty="0" smtClean="0"/>
              <a:t>Création de nouvelles redevances « eau potable » et « assainissement » avec des volets incitatifs </a:t>
            </a:r>
          </a:p>
          <a:p>
            <a:pPr marL="857250" lvl="2" indent="0">
              <a:buNone/>
            </a:pPr>
            <a:r>
              <a:rPr lang="fr-FR" sz="1400" b="1" dirty="0" smtClean="0"/>
              <a:t>(Volume financier nouvelles redevances = anciennes – primes)</a:t>
            </a:r>
          </a:p>
          <a:p>
            <a:pPr marL="857250" lvl="2" indent="0">
              <a:buNone/>
            </a:pPr>
            <a:endParaRPr lang="fr-FR" sz="1400" b="1" dirty="0"/>
          </a:p>
          <a:p>
            <a:r>
              <a:rPr lang="fr-FR" dirty="0" smtClean="0"/>
              <a:t>Création éventuelle d’une redevance « biodiversité » </a:t>
            </a:r>
            <a:r>
              <a:rPr lang="fr-FR" b="0" dirty="0" smtClean="0"/>
              <a:t>portée par la Direction de l’Eau et de la Biodiversité.</a:t>
            </a:r>
          </a:p>
          <a:p>
            <a:pPr lvl="1"/>
            <a:endParaRPr lang="fr-FR" b="0" dirty="0"/>
          </a:p>
          <a:p>
            <a:pPr lvl="1"/>
            <a:endParaRPr lang="fr-FR" b="0" dirty="0" smtClean="0"/>
          </a:p>
          <a:p>
            <a:endParaRPr lang="fr-FR" b="0" dirty="0"/>
          </a:p>
          <a:p>
            <a:pPr lvl="1"/>
            <a:endParaRPr lang="fr-FR" b="0" dirty="0" smtClean="0"/>
          </a:p>
          <a:p>
            <a:pPr lvl="1"/>
            <a:endParaRPr lang="fr-FR" dirty="0" smtClean="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21</a:t>
            </a:fld>
            <a:endParaRPr lang="fr-FR">
              <a:solidFill>
                <a:prstClr val="black">
                  <a:tint val="75000"/>
                </a:prstClr>
              </a:solidFill>
            </a:endParaRPr>
          </a:p>
        </p:txBody>
      </p:sp>
    </p:spTree>
    <p:extLst>
      <p:ext uri="{BB962C8B-B14F-4D97-AF65-F5344CB8AC3E}">
        <p14:creationId xmlns:p14="http://schemas.microsoft.com/office/powerpoint/2010/main" val="131300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547664" y="116632"/>
            <a:ext cx="7139136" cy="1143000"/>
          </a:xfrm>
        </p:spPr>
        <p:txBody>
          <a:bodyPr>
            <a:normAutofit/>
          </a:bodyPr>
          <a:lstStyle/>
          <a:p>
            <a:r>
              <a:rPr lang="fr-FR" sz="3000" dirty="0"/>
              <a:t>Gestion quantitative de l’eau et sobriété des usages</a:t>
            </a:r>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22</a:t>
            </a:fld>
            <a:endParaRPr lang="fr-FR">
              <a:solidFill>
                <a:prstClr val="black">
                  <a:tint val="75000"/>
                </a:prstClr>
              </a:solidFill>
            </a:endParaRPr>
          </a:p>
        </p:txBody>
      </p:sp>
      <p:sp>
        <p:nvSpPr>
          <p:cNvPr id="11" name="Espace réservé du texte 2">
            <a:extLst>
              <a:ext uri="{FF2B5EF4-FFF2-40B4-BE49-F238E27FC236}">
                <a16:creationId xmlns="" xmlns:a16="http://schemas.microsoft.com/office/drawing/2014/main" id="{5171DAB5-F087-A04E-91FD-EA7D856255C7}"/>
              </a:ext>
            </a:extLst>
          </p:cNvPr>
          <p:cNvSpPr txBox="1">
            <a:spLocks/>
          </p:cNvSpPr>
          <p:nvPr/>
        </p:nvSpPr>
        <p:spPr>
          <a:xfrm>
            <a:off x="457200" y="1268760"/>
            <a:ext cx="8363272" cy="2304256"/>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Aft>
                <a:spcPts val="15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t>
            </a:r>
            <a:r>
              <a:rPr lang="fr-FR" sz="2400" b="0" spc="-5"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actuelles : </a:t>
            </a:r>
            <a:r>
              <a:rPr lang="fr-FR" sz="2100" b="0" spc="-5"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 les territoires en déséquilibre</a:t>
            </a:r>
            <a:endParaRPr lang="fr-FR" sz="2100" b="0" spc="-5"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28650" lvl="1">
              <a:spcAft>
                <a:spcPts val="1500"/>
              </a:spcAft>
            </a:pPr>
            <a:r>
              <a:rPr lang="fr-FR" sz="2000" dirty="0">
                <a:latin typeface="Verdana" panose="020B0604030504040204" pitchFamily="34" charset="0"/>
                <a:ea typeface="Verdana" panose="020B0604030504040204" pitchFamily="34" charset="0"/>
              </a:rPr>
              <a:t>Partager et gérer la ressource </a:t>
            </a:r>
            <a:r>
              <a:rPr lang="fr-FR" sz="2000" dirty="0" smtClean="0">
                <a:latin typeface="Verdana" panose="020B0604030504040204" pitchFamily="34" charset="0"/>
                <a:ea typeface="Verdana" panose="020B0604030504040204" pitchFamily="34" charset="0"/>
              </a:rPr>
              <a:t>(PTGE</a:t>
            </a:r>
            <a:r>
              <a:rPr lang="fr-FR" sz="2000" dirty="0">
                <a:latin typeface="Verdana" panose="020B0604030504040204" pitchFamily="34" charset="0"/>
                <a:ea typeface="Verdana" panose="020B0604030504040204" pitchFamily="34" charset="0"/>
              </a:rPr>
              <a:t>)</a:t>
            </a:r>
          </a:p>
          <a:p>
            <a:pPr marL="628650" lvl="1">
              <a:spcAft>
                <a:spcPts val="1500"/>
              </a:spcAft>
            </a:pPr>
            <a:r>
              <a:rPr lang="fr-FR" sz="2000" dirty="0">
                <a:latin typeface="Verdana" panose="020B0604030504040204" pitchFamily="34" charset="0"/>
                <a:ea typeface="Verdana" panose="020B0604030504040204" pitchFamily="34" charset="0"/>
              </a:rPr>
              <a:t>Economies </a:t>
            </a:r>
            <a:r>
              <a:rPr lang="fr-FR" sz="2000" dirty="0" smtClean="0">
                <a:latin typeface="Verdana" panose="020B0604030504040204" pitchFamily="34" charset="0"/>
                <a:ea typeface="Verdana" panose="020B0604030504040204" pitchFamily="34" charset="0"/>
              </a:rPr>
              <a:t>d’eau</a:t>
            </a:r>
            <a:endParaRPr lang="fr-FR" sz="2000" dirty="0">
              <a:latin typeface="Verdana" panose="020B0604030504040204" pitchFamily="34" charset="0"/>
              <a:ea typeface="Verdana" panose="020B0604030504040204" pitchFamily="34" charset="0"/>
            </a:endParaRPr>
          </a:p>
          <a:p>
            <a:pPr marL="628650" lvl="1">
              <a:spcAft>
                <a:spcPts val="1500"/>
              </a:spcAft>
            </a:pPr>
            <a:r>
              <a:rPr lang="fr-FR" sz="2000" dirty="0">
                <a:latin typeface="Verdana" panose="020B0604030504040204" pitchFamily="34" charset="0"/>
                <a:ea typeface="Verdana" panose="020B0604030504040204" pitchFamily="34" charset="0"/>
              </a:rPr>
              <a:t>Substitution </a:t>
            </a:r>
            <a:r>
              <a:rPr lang="fr-FR" sz="2000" dirty="0" smtClean="0">
                <a:latin typeface="Verdana" panose="020B0604030504040204" pitchFamily="34" charset="0"/>
                <a:ea typeface="Verdana" panose="020B0604030504040204" pitchFamily="34" charset="0"/>
              </a:rPr>
              <a:t>si nécessaire dans </a:t>
            </a:r>
            <a:r>
              <a:rPr lang="fr-FR" sz="2000" dirty="0">
                <a:latin typeface="Verdana" panose="020B0604030504040204" pitchFamily="34" charset="0"/>
                <a:ea typeface="Verdana" panose="020B0604030504040204" pitchFamily="34" charset="0"/>
              </a:rPr>
              <a:t>le cadre d’un </a:t>
            </a:r>
            <a:r>
              <a:rPr lang="fr-FR" sz="2000" dirty="0" smtClean="0">
                <a:latin typeface="Verdana" panose="020B0604030504040204" pitchFamily="34" charset="0"/>
                <a:ea typeface="Verdana" panose="020B0604030504040204" pitchFamily="34" charset="0"/>
              </a:rPr>
              <a:t>PTGE</a:t>
            </a:r>
            <a:endParaRPr lang="fr-FR" sz="2000" dirty="0">
              <a:latin typeface="Verdana" panose="020B0604030504040204" pitchFamily="34" charset="0"/>
              <a:ea typeface="Verdana" panose="020B0604030504040204" pitchFamily="34" charset="0"/>
            </a:endParaRPr>
          </a:p>
        </p:txBody>
      </p:sp>
      <p:sp>
        <p:nvSpPr>
          <p:cNvPr id="12"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3717032"/>
            <a:ext cx="8363272" cy="302433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10000"/>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b="0" dirty="0" smtClean="0">
                <a:solidFill>
                  <a:schemeClr val="tx1"/>
                </a:solidFill>
              </a:rPr>
              <a:t>Les axes de réflexion</a:t>
            </a:r>
          </a:p>
          <a:p>
            <a:pPr lvl="1"/>
            <a:r>
              <a:rPr lang="fr-FR" sz="2000" dirty="0"/>
              <a:t>Comment aider </a:t>
            </a:r>
            <a:r>
              <a:rPr lang="fr-FR" sz="2000" b="1" dirty="0"/>
              <a:t>plus efficacement </a:t>
            </a:r>
            <a:r>
              <a:rPr lang="fr-FR" sz="2000" dirty="0"/>
              <a:t>pour </a:t>
            </a:r>
            <a:r>
              <a:rPr lang="fr-FR" sz="2000" dirty="0" smtClean="0"/>
              <a:t>rétablir l’équilibre </a:t>
            </a:r>
            <a:r>
              <a:rPr lang="fr-FR" sz="2000" dirty="0"/>
              <a:t>quantitatif </a:t>
            </a:r>
            <a:r>
              <a:rPr lang="fr-FR" sz="2000" dirty="0" smtClean="0"/>
              <a:t>?</a:t>
            </a:r>
          </a:p>
          <a:p>
            <a:pPr lvl="1"/>
            <a:r>
              <a:rPr lang="fr-FR" sz="2000" dirty="0" smtClean="0"/>
              <a:t>Comment </a:t>
            </a:r>
            <a:r>
              <a:rPr lang="fr-FR" sz="2000" dirty="0"/>
              <a:t>aider les territoires à être </a:t>
            </a:r>
            <a:r>
              <a:rPr lang="fr-FR" sz="2000" b="1" dirty="0"/>
              <a:t>plus sobres </a:t>
            </a:r>
            <a:r>
              <a:rPr lang="fr-FR" sz="2000" dirty="0"/>
              <a:t>en eau et </a:t>
            </a:r>
            <a:r>
              <a:rPr lang="fr-FR" sz="2000" b="1" dirty="0"/>
              <a:t>moins vulnérables</a:t>
            </a:r>
            <a:r>
              <a:rPr lang="fr-FR" sz="2000" dirty="0"/>
              <a:t> aux périodes de sécheresse </a:t>
            </a:r>
            <a:r>
              <a:rPr lang="fr-FR" sz="2000" dirty="0" smtClean="0"/>
              <a:t>?</a:t>
            </a:r>
          </a:p>
          <a:p>
            <a:pPr lvl="1"/>
            <a:r>
              <a:rPr lang="fr-FR" sz="2000" dirty="0"/>
              <a:t>Quels appuis aux acteurs locaux pour </a:t>
            </a:r>
            <a:r>
              <a:rPr lang="fr-FR" sz="2000" dirty="0" smtClean="0"/>
              <a:t>prendre en </a:t>
            </a:r>
            <a:r>
              <a:rPr lang="fr-FR" sz="2000" dirty="0"/>
              <a:t>compte la ressource en eau disponible </a:t>
            </a:r>
            <a:r>
              <a:rPr lang="fr-FR" sz="2000" dirty="0" smtClean="0"/>
              <a:t>et son </a:t>
            </a:r>
            <a:r>
              <a:rPr lang="fr-FR" sz="2000" dirty="0"/>
              <a:t>évolution dans la </a:t>
            </a:r>
            <a:r>
              <a:rPr lang="fr-FR" sz="2000" b="1" dirty="0"/>
              <a:t>stratégie de territoire </a:t>
            </a:r>
            <a:r>
              <a:rPr lang="fr-FR" sz="2000" dirty="0"/>
              <a:t>?</a:t>
            </a:r>
          </a:p>
        </p:txBody>
      </p:sp>
    </p:spTree>
    <p:extLst>
      <p:ext uri="{BB962C8B-B14F-4D97-AF65-F5344CB8AC3E}">
        <p14:creationId xmlns:p14="http://schemas.microsoft.com/office/powerpoint/2010/main" val="244765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547664" y="116632"/>
            <a:ext cx="7139136" cy="1143000"/>
          </a:xfrm>
        </p:spPr>
        <p:txBody>
          <a:bodyPr>
            <a:normAutofit/>
          </a:bodyPr>
          <a:lstStyle/>
          <a:p>
            <a:r>
              <a:rPr lang="fr-FR" sz="3000" dirty="0" smtClean="0"/>
              <a:t>Milieux aquatiques</a:t>
            </a:r>
            <a:endParaRPr lang="fr-FR" sz="30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23</a:t>
            </a:fld>
            <a:endParaRPr lang="fr-FR">
              <a:solidFill>
                <a:prstClr val="black">
                  <a:tint val="75000"/>
                </a:prstClr>
              </a:solidFill>
            </a:endParaRPr>
          </a:p>
        </p:txBody>
      </p:sp>
      <p:sp>
        <p:nvSpPr>
          <p:cNvPr id="6"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1196752"/>
            <a:ext cx="8363272" cy="2088232"/>
          </a:xfrm>
          <a:prstGeom prst="rect">
            <a:avLst/>
          </a:prstGeom>
        </p:spPr>
        <p:style>
          <a:lnRef idx="1">
            <a:schemeClr val="accent5"/>
          </a:lnRef>
          <a:fillRef idx="2">
            <a:schemeClr val="accent5"/>
          </a:fillRef>
          <a:effectRef idx="1">
            <a:schemeClr val="accent5"/>
          </a:effectRef>
          <a:fontRef idx="minor">
            <a:schemeClr val="dk1"/>
          </a:fontRef>
        </p:style>
        <p:txBody>
          <a:bodyPr>
            <a:normAutofit lnSpcReduction="10000"/>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Bef>
                <a:spcPts val="600"/>
              </a:spcBef>
              <a:spcAft>
                <a:spcPts val="6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actuelles</a:t>
            </a:r>
          </a:p>
          <a:p>
            <a:pPr marL="628650" lvl="1">
              <a:spcBef>
                <a:spcPts val="600"/>
              </a:spcBef>
              <a:spcAft>
                <a:spcPts val="600"/>
              </a:spcAft>
            </a:pPr>
            <a:r>
              <a:rPr lang="fr-FR" sz="2000" dirty="0">
                <a:latin typeface="Verdana" panose="020B0604030504040204" pitchFamily="34" charset="0"/>
                <a:ea typeface="Verdana" panose="020B0604030504040204" pitchFamily="34" charset="0"/>
              </a:rPr>
              <a:t>Restaurer le fonctionnement des milieux aquatiques (continuité écologique, morphologie) – Priorité PDM</a:t>
            </a:r>
          </a:p>
          <a:p>
            <a:pPr marL="628650" lvl="1">
              <a:spcBef>
                <a:spcPts val="600"/>
              </a:spcBef>
              <a:spcAft>
                <a:spcPts val="600"/>
              </a:spcAft>
            </a:pPr>
            <a:r>
              <a:rPr lang="fr-FR" sz="2000" dirty="0">
                <a:latin typeface="Verdana" panose="020B0604030504040204" pitchFamily="34" charset="0"/>
                <a:ea typeface="Verdana" panose="020B0604030504040204" pitchFamily="34" charset="0"/>
              </a:rPr>
              <a:t>Restaurer les zones humides </a:t>
            </a:r>
            <a:r>
              <a:rPr lang="fr-FR" sz="2000" dirty="0" smtClean="0">
                <a:latin typeface="Verdana" panose="020B0604030504040204" pitchFamily="34" charset="0"/>
                <a:ea typeface="Verdana" panose="020B0604030504040204" pitchFamily="34" charset="0"/>
              </a:rPr>
              <a:t>dégradées</a:t>
            </a:r>
          </a:p>
          <a:p>
            <a:pPr marL="628650" lvl="1">
              <a:spcBef>
                <a:spcPts val="600"/>
              </a:spcBef>
              <a:spcAft>
                <a:spcPts val="600"/>
              </a:spcAft>
            </a:pPr>
            <a:r>
              <a:rPr lang="fr-FR" sz="2000" dirty="0" smtClean="0">
                <a:latin typeface="Verdana" panose="020B0604030504040204" pitchFamily="34" charset="0"/>
                <a:ea typeface="Verdana" panose="020B0604030504040204" pitchFamily="34" charset="0"/>
              </a:rPr>
              <a:t>Sauvegarder les milieux littoraux</a:t>
            </a:r>
            <a:endParaRPr lang="fr-FR" sz="2000" dirty="0">
              <a:latin typeface="Verdana" panose="020B0604030504040204" pitchFamily="34" charset="0"/>
              <a:ea typeface="Verdana" panose="020B0604030504040204" pitchFamily="34" charset="0"/>
            </a:endParaRPr>
          </a:p>
        </p:txBody>
      </p:sp>
      <p:sp>
        <p:nvSpPr>
          <p:cNvPr id="7"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3429000"/>
            <a:ext cx="8363272" cy="302433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fr-FR" sz="2400" b="0" dirty="0">
                <a:solidFill>
                  <a:schemeClr val="tx1"/>
                </a:solidFill>
              </a:rPr>
              <a:t>Les axes de réflexion</a:t>
            </a:r>
          </a:p>
          <a:p>
            <a:pPr lvl="1">
              <a:spcBef>
                <a:spcPts val="300"/>
              </a:spcBef>
              <a:spcAft>
                <a:spcPts val="600"/>
              </a:spcAft>
            </a:pPr>
            <a:r>
              <a:rPr lang="fr-FR" sz="2000" dirty="0">
                <a:solidFill>
                  <a:schemeClr val="dk1"/>
                </a:solidFill>
                <a:cs typeface="+mn-cs"/>
              </a:rPr>
              <a:t>Comment poursuivre la </a:t>
            </a:r>
            <a:r>
              <a:rPr lang="fr-FR" sz="2000" b="1" dirty="0">
                <a:solidFill>
                  <a:schemeClr val="dk1"/>
                </a:solidFill>
                <a:cs typeface="+mn-cs"/>
              </a:rPr>
              <a:t>mobilisation des territoires </a:t>
            </a:r>
            <a:r>
              <a:rPr lang="fr-FR" sz="2000" dirty="0">
                <a:solidFill>
                  <a:schemeClr val="dk1"/>
                </a:solidFill>
                <a:cs typeface="+mn-cs"/>
              </a:rPr>
              <a:t>pour l’atteinte du bon état des milieux ?</a:t>
            </a:r>
          </a:p>
          <a:p>
            <a:pPr lvl="1">
              <a:spcBef>
                <a:spcPts val="300"/>
              </a:spcBef>
              <a:spcAft>
                <a:spcPts val="600"/>
              </a:spcAft>
            </a:pPr>
            <a:r>
              <a:rPr lang="fr-FR" sz="2000" dirty="0"/>
              <a:t>Comment favoriser des </a:t>
            </a:r>
            <a:r>
              <a:rPr lang="fr-FR" sz="2000" b="1" dirty="0"/>
              <a:t>démarches intégrées </a:t>
            </a:r>
            <a:r>
              <a:rPr lang="fr-FR" sz="2000" dirty="0"/>
              <a:t>tenant compte du changement climatique et de l’érosion de la biodiversité </a:t>
            </a:r>
            <a:r>
              <a:rPr lang="fr-FR" sz="2000" dirty="0" smtClean="0"/>
              <a:t>?</a:t>
            </a:r>
          </a:p>
          <a:p>
            <a:pPr lvl="1">
              <a:spcBef>
                <a:spcPts val="300"/>
              </a:spcBef>
              <a:spcAft>
                <a:spcPts val="600"/>
              </a:spcAft>
            </a:pPr>
            <a:r>
              <a:rPr lang="fr-FR" sz="2000" dirty="0"/>
              <a:t>Comment </a:t>
            </a:r>
            <a:r>
              <a:rPr lang="fr-FR" sz="2000" b="1" dirty="0"/>
              <a:t>renforcer l’ambition </a:t>
            </a:r>
            <a:r>
              <a:rPr lang="fr-FR" sz="2000" dirty="0"/>
              <a:t>en faveur des zones humides ? </a:t>
            </a:r>
          </a:p>
        </p:txBody>
      </p:sp>
    </p:spTree>
    <p:extLst>
      <p:ext uri="{BB962C8B-B14F-4D97-AF65-F5344CB8AC3E}">
        <p14:creationId xmlns:p14="http://schemas.microsoft.com/office/powerpoint/2010/main" val="60882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a:xfrm>
            <a:off x="1547664" y="116632"/>
            <a:ext cx="7139136" cy="1143000"/>
          </a:xfrm>
        </p:spPr>
        <p:txBody>
          <a:bodyPr>
            <a:normAutofit/>
          </a:bodyPr>
          <a:lstStyle/>
          <a:p>
            <a:r>
              <a:rPr lang="fr-FR" sz="2800" dirty="0" smtClean="0"/>
              <a:t>Biodiversité </a:t>
            </a:r>
            <a:r>
              <a:rPr lang="fr-FR" sz="1200" dirty="0" smtClean="0"/>
              <a:t>(pour mémoire, non présenté)</a:t>
            </a:r>
            <a:endParaRPr lang="fr-FR" sz="12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24</a:t>
            </a:fld>
            <a:endParaRPr lang="fr-FR">
              <a:solidFill>
                <a:prstClr val="black">
                  <a:tint val="75000"/>
                </a:prstClr>
              </a:solidFill>
            </a:endParaRPr>
          </a:p>
        </p:txBody>
      </p:sp>
      <p:sp>
        <p:nvSpPr>
          <p:cNvPr id="4"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1340768"/>
            <a:ext cx="8363272" cy="2376264"/>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Bef>
                <a:spcPts val="600"/>
              </a:spcBef>
              <a:spcAft>
                <a:spcPts val="6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actuelles</a:t>
            </a:r>
          </a:p>
          <a:p>
            <a:pPr marL="628650" lvl="1">
              <a:spcBef>
                <a:spcPts val="600"/>
              </a:spcBef>
              <a:spcAft>
                <a:spcPts val="600"/>
              </a:spcAft>
            </a:pPr>
            <a:r>
              <a:rPr lang="fr-FR" sz="2000" dirty="0">
                <a:latin typeface="Verdana" panose="020B0604030504040204" pitchFamily="34" charset="0"/>
                <a:ea typeface="Verdana" panose="020B0604030504040204" pitchFamily="34" charset="0"/>
              </a:rPr>
              <a:t>Restaurer les fonctionnalités des milieux et des habitats : trame bleue et trame </a:t>
            </a:r>
            <a:r>
              <a:rPr lang="fr-FR" sz="2000" dirty="0" smtClean="0">
                <a:latin typeface="Verdana" panose="020B0604030504040204" pitchFamily="34" charset="0"/>
                <a:ea typeface="Verdana" panose="020B0604030504040204" pitchFamily="34" charset="0"/>
              </a:rPr>
              <a:t>turquoise</a:t>
            </a:r>
            <a:endParaRPr lang="fr-FR" sz="2000" dirty="0">
              <a:latin typeface="Verdana" panose="020B0604030504040204" pitchFamily="34" charset="0"/>
              <a:ea typeface="Verdana" panose="020B0604030504040204" pitchFamily="34" charset="0"/>
            </a:endParaRPr>
          </a:p>
        </p:txBody>
      </p:sp>
      <p:sp>
        <p:nvSpPr>
          <p:cNvPr id="5"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3933056"/>
            <a:ext cx="8363272" cy="223224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fr-FR" sz="2400" b="0" dirty="0">
                <a:solidFill>
                  <a:schemeClr val="tx1"/>
                </a:solidFill>
              </a:rPr>
              <a:t>Les axes de réflexion</a:t>
            </a:r>
          </a:p>
          <a:p>
            <a:pPr lvl="1">
              <a:spcBef>
                <a:spcPts val="300"/>
              </a:spcBef>
              <a:spcAft>
                <a:spcPts val="600"/>
              </a:spcAft>
            </a:pPr>
            <a:r>
              <a:rPr lang="fr-FR" sz="2000" dirty="0">
                <a:solidFill>
                  <a:schemeClr val="dk1"/>
                </a:solidFill>
                <a:cs typeface="+mn-cs"/>
              </a:rPr>
              <a:t>La trame turquoise : quel bilan des aides de l’agence ? </a:t>
            </a:r>
          </a:p>
          <a:p>
            <a:pPr lvl="1">
              <a:spcBef>
                <a:spcPts val="300"/>
              </a:spcBef>
              <a:spcAft>
                <a:spcPts val="600"/>
              </a:spcAft>
            </a:pPr>
            <a:r>
              <a:rPr lang="fr-FR" sz="2000" dirty="0">
                <a:solidFill>
                  <a:schemeClr val="dk1"/>
                </a:solidFill>
                <a:cs typeface="+mn-cs"/>
              </a:rPr>
              <a:t>Si recettes en faveur de la </a:t>
            </a:r>
            <a:r>
              <a:rPr lang="fr-FR" sz="2000" b="1" dirty="0">
                <a:solidFill>
                  <a:schemeClr val="dk1"/>
                </a:solidFill>
                <a:cs typeface="+mn-cs"/>
              </a:rPr>
              <a:t>biodiversité terrestre</a:t>
            </a:r>
            <a:r>
              <a:rPr lang="fr-FR" sz="2000" dirty="0">
                <a:solidFill>
                  <a:schemeClr val="dk1"/>
                </a:solidFill>
                <a:cs typeface="+mn-cs"/>
              </a:rPr>
              <a:t>, quelles aides développer ? selon quelles priorités ?</a:t>
            </a:r>
          </a:p>
        </p:txBody>
      </p:sp>
    </p:spTree>
    <p:extLst>
      <p:ext uri="{BB962C8B-B14F-4D97-AF65-F5344CB8AC3E}">
        <p14:creationId xmlns:p14="http://schemas.microsoft.com/office/powerpoint/2010/main" val="167951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a:xfrm>
            <a:off x="1547664" y="116632"/>
            <a:ext cx="7139136" cy="1143000"/>
          </a:xfrm>
        </p:spPr>
        <p:txBody>
          <a:bodyPr>
            <a:normAutofit fontScale="90000"/>
          </a:bodyPr>
          <a:lstStyle/>
          <a:p>
            <a:r>
              <a:rPr lang="fr-FR" sz="3000" dirty="0"/>
              <a:t>Gestion durable des services publics d’eau et d’assainissement (SPEA</a:t>
            </a:r>
            <a:r>
              <a:rPr lang="fr-FR" sz="3000" dirty="0" smtClean="0"/>
              <a:t>) </a:t>
            </a:r>
            <a:r>
              <a:rPr lang="fr-FR" sz="1300" dirty="0"/>
              <a:t>(pour mémoire, non présenté)</a:t>
            </a:r>
            <a:endParaRPr lang="fr-FR" sz="30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25</a:t>
            </a:fld>
            <a:endParaRPr lang="fr-FR">
              <a:solidFill>
                <a:prstClr val="black">
                  <a:tint val="75000"/>
                </a:prstClr>
              </a:solidFill>
            </a:endParaRPr>
          </a:p>
        </p:txBody>
      </p:sp>
      <p:sp>
        <p:nvSpPr>
          <p:cNvPr id="11" name="Espace réservé du texte 2">
            <a:extLst>
              <a:ext uri="{FF2B5EF4-FFF2-40B4-BE49-F238E27FC236}">
                <a16:creationId xmlns="" xmlns:a16="http://schemas.microsoft.com/office/drawing/2014/main" id="{5171DAB5-F087-A04E-91FD-EA7D856255C7}"/>
              </a:ext>
            </a:extLst>
          </p:cNvPr>
          <p:cNvSpPr txBox="1">
            <a:spLocks/>
          </p:cNvSpPr>
          <p:nvPr/>
        </p:nvSpPr>
        <p:spPr>
          <a:xfrm>
            <a:off x="457200" y="1268760"/>
            <a:ext cx="8363272" cy="2304256"/>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Aft>
                <a:spcPts val="15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actuelles</a:t>
            </a:r>
          </a:p>
          <a:p>
            <a:pPr marL="628650" lvl="1">
              <a:spcAft>
                <a:spcPts val="1500"/>
              </a:spcAft>
            </a:pPr>
            <a:r>
              <a:rPr lang="fr-FR" sz="2000" dirty="0" smtClean="0">
                <a:latin typeface="Verdana" panose="020B0604030504040204" pitchFamily="34" charset="0"/>
                <a:ea typeface="Verdana" panose="020B0604030504040204" pitchFamily="34" charset="0"/>
              </a:rPr>
              <a:t>Agir en faveur des collectivités rurales les plus défavorisées (340M€ d’aides pour les ZRR)</a:t>
            </a:r>
          </a:p>
          <a:p>
            <a:pPr marL="628650" lvl="1">
              <a:spcAft>
                <a:spcPts val="1500"/>
              </a:spcAft>
            </a:pPr>
            <a:r>
              <a:rPr lang="fr-FR" sz="2000" dirty="0" smtClean="0">
                <a:latin typeface="Verdana" panose="020B0604030504040204" pitchFamily="34" charset="0"/>
                <a:ea typeface="Verdana" panose="020B0604030504040204" pitchFamily="34" charset="0"/>
              </a:rPr>
              <a:t>Accompagner la restructuration des SPEA vers une gestion durable</a:t>
            </a:r>
            <a:endParaRPr lang="fr-FR" sz="2000" dirty="0">
              <a:latin typeface="Verdana" panose="020B0604030504040204" pitchFamily="34" charset="0"/>
              <a:ea typeface="Verdana" panose="020B0604030504040204" pitchFamily="34" charset="0"/>
            </a:endParaRPr>
          </a:p>
        </p:txBody>
      </p:sp>
      <p:sp>
        <p:nvSpPr>
          <p:cNvPr id="12"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3717032"/>
            <a:ext cx="8363272" cy="273630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b="0" dirty="0" smtClean="0">
                <a:solidFill>
                  <a:schemeClr val="tx1"/>
                </a:solidFill>
              </a:rPr>
              <a:t>Les axes de réflexion</a:t>
            </a:r>
          </a:p>
          <a:p>
            <a:pPr lvl="1"/>
            <a:r>
              <a:rPr lang="fr-FR" sz="2000" dirty="0"/>
              <a:t>Comment </a:t>
            </a:r>
            <a:r>
              <a:rPr lang="fr-FR" sz="2000" dirty="0" smtClean="0"/>
              <a:t>accompagner </a:t>
            </a:r>
            <a:r>
              <a:rPr lang="fr-FR" sz="2000" dirty="0"/>
              <a:t>le </a:t>
            </a:r>
            <a:r>
              <a:rPr lang="fr-FR" sz="2000" b="1" dirty="0"/>
              <a:t>transfert de compétences</a:t>
            </a:r>
            <a:r>
              <a:rPr lang="fr-FR" sz="2000" dirty="0"/>
              <a:t> à l’EPCI (échéance </a:t>
            </a:r>
            <a:r>
              <a:rPr lang="fr-FR" sz="2000" dirty="0" smtClean="0"/>
              <a:t>1</a:t>
            </a:r>
            <a:r>
              <a:rPr lang="fr-FR" sz="2000" baseline="30000" dirty="0" smtClean="0"/>
              <a:t>er</a:t>
            </a:r>
            <a:r>
              <a:rPr lang="fr-FR" sz="2000" dirty="0" smtClean="0"/>
              <a:t> janvier 2026</a:t>
            </a:r>
            <a:r>
              <a:rPr lang="fr-FR" sz="2000" dirty="0"/>
              <a:t>) </a:t>
            </a:r>
            <a:r>
              <a:rPr lang="fr-FR" sz="2000" dirty="0" smtClean="0"/>
              <a:t>?</a:t>
            </a:r>
          </a:p>
          <a:p>
            <a:pPr lvl="1"/>
            <a:r>
              <a:rPr lang="fr-FR" sz="2000" dirty="0"/>
              <a:t>Comment proposer des aides de manière ciblée sur des moyennes/grandes collectivités, tout en gardant la </a:t>
            </a:r>
            <a:r>
              <a:rPr lang="fr-FR" sz="2000" b="1" dirty="0"/>
              <a:t>solidarité</a:t>
            </a:r>
            <a:r>
              <a:rPr lang="fr-FR" sz="2000" dirty="0"/>
              <a:t> envers les territoires ruraux ?</a:t>
            </a:r>
          </a:p>
          <a:p>
            <a:pPr lvl="1"/>
            <a:endParaRPr lang="fr-FR" sz="2000" dirty="0"/>
          </a:p>
        </p:txBody>
      </p:sp>
    </p:spTree>
    <p:extLst>
      <p:ext uri="{BB962C8B-B14F-4D97-AF65-F5344CB8AC3E}">
        <p14:creationId xmlns:p14="http://schemas.microsoft.com/office/powerpoint/2010/main" val="190494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67544" y="116632"/>
            <a:ext cx="8219256" cy="1143000"/>
          </a:xfrm>
        </p:spPr>
        <p:txBody>
          <a:bodyPr>
            <a:normAutofit/>
          </a:bodyPr>
          <a:lstStyle/>
          <a:p>
            <a:pPr algn="ctr"/>
            <a:r>
              <a:rPr lang="fr-FR" sz="3000" dirty="0" smtClean="0"/>
              <a:t>Eau potable</a:t>
            </a:r>
            <a:endParaRPr lang="fr-FR" sz="30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26</a:t>
            </a:fld>
            <a:endParaRPr lang="fr-FR">
              <a:solidFill>
                <a:prstClr val="black">
                  <a:tint val="75000"/>
                </a:prstClr>
              </a:solidFill>
            </a:endParaRPr>
          </a:p>
        </p:txBody>
      </p:sp>
      <p:sp>
        <p:nvSpPr>
          <p:cNvPr id="11" name="Espace réservé du texte 2">
            <a:extLst>
              <a:ext uri="{FF2B5EF4-FFF2-40B4-BE49-F238E27FC236}">
                <a16:creationId xmlns="" xmlns:a16="http://schemas.microsoft.com/office/drawing/2014/main" id="{5171DAB5-F087-A04E-91FD-EA7D856255C7}"/>
              </a:ext>
            </a:extLst>
          </p:cNvPr>
          <p:cNvSpPr txBox="1">
            <a:spLocks/>
          </p:cNvSpPr>
          <p:nvPr/>
        </p:nvSpPr>
        <p:spPr>
          <a:xfrm>
            <a:off x="457200" y="1268760"/>
            <a:ext cx="8363272" cy="2304256"/>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Aft>
                <a:spcPts val="15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actuelles</a:t>
            </a:r>
          </a:p>
          <a:p>
            <a:pPr marL="628650" lvl="1">
              <a:spcAft>
                <a:spcPts val="1500"/>
              </a:spcAft>
            </a:pPr>
            <a:r>
              <a:rPr lang="fr-FR" sz="2000" dirty="0" smtClean="0">
                <a:latin typeface="Verdana" panose="020B0604030504040204" pitchFamily="34" charset="0"/>
                <a:ea typeface="Verdana" panose="020B0604030504040204" pitchFamily="34" charset="0"/>
              </a:rPr>
              <a:t>Restaurer la qualité des captages prioritaires dégradés par les pesticides et nitrates</a:t>
            </a:r>
          </a:p>
          <a:p>
            <a:pPr marL="628650" lvl="1">
              <a:spcAft>
                <a:spcPts val="1500"/>
              </a:spcAft>
            </a:pPr>
            <a:r>
              <a:rPr lang="fr-FR" sz="2000" dirty="0" smtClean="0">
                <a:latin typeface="Verdana" panose="020B0604030504040204" pitchFamily="34" charset="0"/>
                <a:ea typeface="Verdana" panose="020B0604030504040204" pitchFamily="34" charset="0"/>
              </a:rPr>
              <a:t>Préserver les ressources stratégiques pour l’AEP</a:t>
            </a:r>
            <a:endParaRPr lang="fr-FR" sz="2000" dirty="0">
              <a:latin typeface="Verdana" panose="020B0604030504040204" pitchFamily="34" charset="0"/>
              <a:ea typeface="Verdana" panose="020B0604030504040204" pitchFamily="34" charset="0"/>
            </a:endParaRPr>
          </a:p>
        </p:txBody>
      </p:sp>
      <p:sp>
        <p:nvSpPr>
          <p:cNvPr id="12"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3717032"/>
            <a:ext cx="8363272" cy="273630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b="0" dirty="0" smtClean="0">
                <a:solidFill>
                  <a:schemeClr val="tx1"/>
                </a:solidFill>
              </a:rPr>
              <a:t>Les axes de réflexion</a:t>
            </a:r>
          </a:p>
          <a:p>
            <a:pPr lvl="1"/>
            <a:r>
              <a:rPr lang="fr-FR" sz="2000" dirty="0"/>
              <a:t>Comment inciter à une </a:t>
            </a:r>
            <a:r>
              <a:rPr lang="fr-FR" sz="2000" b="1" dirty="0"/>
              <a:t>démarche </a:t>
            </a:r>
            <a:r>
              <a:rPr lang="fr-FR" sz="2000" b="1" dirty="0" smtClean="0"/>
              <a:t>intégrée</a:t>
            </a:r>
            <a:r>
              <a:rPr lang="fr-FR" sz="2000" dirty="0" smtClean="0"/>
              <a:t> (qualité et quantité) pour une gestion </a:t>
            </a:r>
            <a:r>
              <a:rPr lang="fr-FR" sz="2000" dirty="0"/>
              <a:t>durable de la ressource </a:t>
            </a:r>
            <a:r>
              <a:rPr lang="fr-FR" sz="2000" dirty="0" smtClean="0"/>
              <a:t>permettant de garantir une eau potable de qualité ?</a:t>
            </a:r>
            <a:endParaRPr lang="fr-FR" sz="2000" dirty="0"/>
          </a:p>
          <a:p>
            <a:pPr lvl="1"/>
            <a:r>
              <a:rPr lang="fr-FR" sz="2000" dirty="0"/>
              <a:t>Comment </a:t>
            </a:r>
            <a:r>
              <a:rPr lang="fr-FR" sz="2000" dirty="0" smtClean="0"/>
              <a:t>renforcer </a:t>
            </a:r>
            <a:r>
              <a:rPr lang="fr-FR" sz="2000" dirty="0"/>
              <a:t>l’efficacité des </a:t>
            </a:r>
            <a:r>
              <a:rPr lang="fr-FR" sz="2000" b="1" dirty="0"/>
              <a:t>plans d’actions « captages prioritaires »</a:t>
            </a:r>
            <a:r>
              <a:rPr lang="fr-FR" sz="2000" dirty="0"/>
              <a:t> ? </a:t>
            </a:r>
            <a:endParaRPr lang="fr-FR" sz="2000" b="0" dirty="0"/>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5482"/>
            <a:ext cx="1867222" cy="14327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640" y="956327"/>
            <a:ext cx="1310950" cy="10013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733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a:xfrm>
            <a:off x="971600" y="116632"/>
            <a:ext cx="7715200" cy="1143000"/>
          </a:xfrm>
        </p:spPr>
        <p:txBody>
          <a:bodyPr>
            <a:normAutofit/>
          </a:bodyPr>
          <a:lstStyle/>
          <a:p>
            <a:r>
              <a:rPr lang="fr-FR" sz="3000" dirty="0" smtClean="0"/>
              <a:t>Pollutions domestiques et industrielles </a:t>
            </a:r>
            <a:r>
              <a:rPr lang="fr-FR" sz="1400" dirty="0" smtClean="0"/>
              <a:t>(</a:t>
            </a:r>
            <a:r>
              <a:rPr lang="fr-FR" sz="1400" dirty="0"/>
              <a:t>pour mémoire, non présenté)</a:t>
            </a:r>
            <a:endParaRPr lang="fr-FR" sz="16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27</a:t>
            </a:fld>
            <a:endParaRPr lang="fr-FR">
              <a:solidFill>
                <a:prstClr val="black">
                  <a:tint val="75000"/>
                </a:prstClr>
              </a:solidFill>
            </a:endParaRPr>
          </a:p>
        </p:txBody>
      </p:sp>
      <p:sp>
        <p:nvSpPr>
          <p:cNvPr id="11" name="Espace réservé du texte 2">
            <a:extLst>
              <a:ext uri="{FF2B5EF4-FFF2-40B4-BE49-F238E27FC236}">
                <a16:creationId xmlns="" xmlns:a16="http://schemas.microsoft.com/office/drawing/2014/main" id="{5171DAB5-F087-A04E-91FD-EA7D856255C7}"/>
              </a:ext>
            </a:extLst>
          </p:cNvPr>
          <p:cNvSpPr txBox="1">
            <a:spLocks/>
          </p:cNvSpPr>
          <p:nvPr/>
        </p:nvSpPr>
        <p:spPr>
          <a:xfrm>
            <a:off x="428778" y="1272061"/>
            <a:ext cx="8363272" cy="2660995"/>
          </a:xfrm>
          <a:prstGeom prst="rect">
            <a:avLst/>
          </a:prstGeom>
        </p:spPr>
        <p:style>
          <a:lnRef idx="1">
            <a:schemeClr val="accent5"/>
          </a:lnRef>
          <a:fillRef idx="2">
            <a:schemeClr val="accent5"/>
          </a:fillRef>
          <a:effectRef idx="1">
            <a:schemeClr val="accent5"/>
          </a:effectRef>
          <a:fontRef idx="minor">
            <a:schemeClr val="dk1"/>
          </a:fontRef>
        </p:style>
        <p:txBody>
          <a:bodyPr>
            <a:normAutofit lnSpcReduction="10000"/>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Aft>
                <a:spcPts val="15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actuelles</a:t>
            </a:r>
          </a:p>
          <a:p>
            <a:pPr marL="628650" lvl="1">
              <a:spcAft>
                <a:spcPts val="1500"/>
              </a:spcAft>
            </a:pPr>
            <a:r>
              <a:rPr lang="fr-FR" sz="2000" dirty="0" smtClean="0">
                <a:latin typeface="Verdana" panose="020B0604030504040204" pitchFamily="34" charset="0"/>
                <a:ea typeface="Verdana" panose="020B0604030504040204" pitchFamily="34" charset="0"/>
              </a:rPr>
              <a:t>Moderniser et réhabiliter les stations de traitement d’eaux usées « points noirs »</a:t>
            </a:r>
          </a:p>
          <a:p>
            <a:pPr marL="628650" lvl="1">
              <a:spcAft>
                <a:spcPts val="1500"/>
              </a:spcAft>
            </a:pPr>
            <a:r>
              <a:rPr lang="fr-FR" sz="2000" dirty="0" smtClean="0">
                <a:latin typeface="Verdana" panose="020B0604030504040204" pitchFamily="34" charset="0"/>
                <a:ea typeface="Verdana" panose="020B0604030504040204" pitchFamily="34" charset="0"/>
              </a:rPr>
              <a:t>Soutenir l’innovation</a:t>
            </a:r>
          </a:p>
          <a:p>
            <a:pPr marL="628650" lvl="1">
              <a:spcAft>
                <a:spcPts val="1500"/>
              </a:spcAft>
            </a:pPr>
            <a:r>
              <a:rPr lang="fr-FR" sz="2000" dirty="0" smtClean="0">
                <a:latin typeface="Verdana" panose="020B0604030504040204" pitchFamily="34" charset="0"/>
                <a:ea typeface="Verdana" panose="020B0604030504040204" pitchFamily="34" charset="0"/>
              </a:rPr>
              <a:t>Lutter contre les pollutions industrielles (micropolluants, </a:t>
            </a:r>
            <a:r>
              <a:rPr lang="fr-FR" sz="2000" dirty="0" err="1" smtClean="0">
                <a:latin typeface="Verdana" panose="020B0604030504040204" pitchFamily="34" charset="0"/>
                <a:ea typeface="Verdana" panose="020B0604030504040204" pitchFamily="34" charset="0"/>
              </a:rPr>
              <a:t>macropolluants</a:t>
            </a:r>
            <a:r>
              <a:rPr lang="fr-FR" sz="2000" dirty="0" smtClean="0">
                <a:latin typeface="Verdana" panose="020B0604030504040204" pitchFamily="34" charset="0"/>
                <a:ea typeface="Verdana" panose="020B0604030504040204" pitchFamily="34" charset="0"/>
              </a:rPr>
              <a:t>)</a:t>
            </a:r>
            <a:endParaRPr lang="fr-FR" sz="2000" dirty="0">
              <a:latin typeface="Verdana" panose="020B0604030504040204" pitchFamily="34" charset="0"/>
              <a:ea typeface="Verdana" panose="020B0604030504040204" pitchFamily="34" charset="0"/>
            </a:endParaRPr>
          </a:p>
        </p:txBody>
      </p:sp>
      <p:sp>
        <p:nvSpPr>
          <p:cNvPr id="12"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4077072"/>
            <a:ext cx="8363272" cy="23762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b="0" dirty="0" smtClean="0">
                <a:solidFill>
                  <a:schemeClr val="tx1"/>
                </a:solidFill>
              </a:rPr>
              <a:t>Les axes de réflexion</a:t>
            </a:r>
          </a:p>
          <a:p>
            <a:pPr lvl="1"/>
            <a:r>
              <a:rPr lang="fr-FR" sz="2000" dirty="0" smtClean="0"/>
              <a:t>Poursuivre l’accompagnement des priorités actuelles</a:t>
            </a:r>
          </a:p>
          <a:p>
            <a:pPr lvl="1"/>
            <a:r>
              <a:rPr lang="fr-FR" sz="2000" dirty="0" smtClean="0"/>
              <a:t>Accompagner des </a:t>
            </a:r>
            <a:r>
              <a:rPr lang="fr-FR" sz="2000" b="1" dirty="0"/>
              <a:t>démarches territoriales de réduction des substances dangereuses </a:t>
            </a:r>
            <a:r>
              <a:rPr lang="fr-FR" sz="2000" dirty="0" smtClean="0"/>
              <a:t>(introduites dans le SDAGE 2022/2027)</a:t>
            </a:r>
            <a:endParaRPr lang="fr-FR" sz="20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7" y="3710947"/>
            <a:ext cx="1133313" cy="1181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192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547664" y="116632"/>
            <a:ext cx="7139136" cy="1143000"/>
          </a:xfrm>
        </p:spPr>
        <p:txBody>
          <a:bodyPr>
            <a:normAutofit/>
          </a:bodyPr>
          <a:lstStyle/>
          <a:p>
            <a:r>
              <a:rPr lang="fr-FR" sz="3000" dirty="0"/>
              <a:t>Eau et nature en </a:t>
            </a:r>
            <a:r>
              <a:rPr lang="fr-FR" sz="3000" dirty="0" smtClean="0"/>
              <a:t>ville</a:t>
            </a:r>
            <a:endParaRPr lang="fr-FR" sz="30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28</a:t>
            </a:fld>
            <a:endParaRPr lang="fr-FR">
              <a:solidFill>
                <a:prstClr val="black">
                  <a:tint val="75000"/>
                </a:prstClr>
              </a:solidFill>
            </a:endParaRPr>
          </a:p>
        </p:txBody>
      </p:sp>
      <p:sp>
        <p:nvSpPr>
          <p:cNvPr id="11" name="Espace réservé du texte 2">
            <a:extLst>
              <a:ext uri="{FF2B5EF4-FFF2-40B4-BE49-F238E27FC236}">
                <a16:creationId xmlns="" xmlns:a16="http://schemas.microsoft.com/office/drawing/2014/main" id="{5171DAB5-F087-A04E-91FD-EA7D856255C7}"/>
              </a:ext>
            </a:extLst>
          </p:cNvPr>
          <p:cNvSpPr txBox="1">
            <a:spLocks/>
          </p:cNvSpPr>
          <p:nvPr/>
        </p:nvSpPr>
        <p:spPr>
          <a:xfrm>
            <a:off x="457200" y="1268760"/>
            <a:ext cx="8363272" cy="2304256"/>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dk1"/>
                </a:solidFill>
                <a:latin typeface="+mn-lt"/>
                <a:ea typeface="+mn-ea"/>
                <a:cs typeface="+mn-cs"/>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dk1"/>
                </a:solidFill>
                <a:latin typeface="+mn-lt"/>
                <a:ea typeface="+mn-ea"/>
                <a:cs typeface="+mn-cs"/>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indent="-285750">
              <a:spcAft>
                <a:spcPts val="1500"/>
              </a:spcAft>
              <a:buFont typeface="Lucida Grande" panose="020B0600040502020204" pitchFamily="34" charset="0"/>
              <a:buChar char="●"/>
            </a:pPr>
            <a:r>
              <a:rPr lang="fr-FR" sz="2400" b="0" spc="-5" dirty="0">
                <a:solidFill>
                  <a:schemeClr val="tx1"/>
                </a:solidFill>
                <a:latin typeface="Verdana" panose="020B0604030504040204" pitchFamily="34" charset="0"/>
                <a:ea typeface="Verdana" panose="020B0604030504040204" pitchFamily="34" charset="0"/>
                <a:cs typeface="Verdana" panose="020B0604030504040204" pitchFamily="34" charset="0"/>
              </a:rPr>
              <a:t>Les priorités d’action actuelles</a:t>
            </a:r>
          </a:p>
          <a:p>
            <a:pPr marL="628650" lvl="1">
              <a:spcAft>
                <a:spcPts val="1500"/>
              </a:spcAft>
            </a:pPr>
            <a:r>
              <a:rPr lang="fr-FR" sz="2000" dirty="0" smtClean="0">
                <a:latin typeface="Verdana" panose="020B0604030504040204" pitchFamily="34" charset="0"/>
                <a:ea typeface="Verdana" panose="020B0604030504040204" pitchFamily="34" charset="0"/>
              </a:rPr>
              <a:t>Déconnecter les eaux pluviales des réseaux d’assainissement</a:t>
            </a:r>
          </a:p>
          <a:p>
            <a:pPr marL="628650" lvl="1">
              <a:spcAft>
                <a:spcPts val="1500"/>
              </a:spcAft>
            </a:pPr>
            <a:r>
              <a:rPr lang="fr-FR" sz="2000" dirty="0" err="1" smtClean="0">
                <a:latin typeface="Verdana" panose="020B0604030504040204" pitchFamily="34" charset="0"/>
                <a:ea typeface="Verdana" panose="020B0604030504040204" pitchFamily="34" charset="0"/>
              </a:rPr>
              <a:t>Désimperméabiliser</a:t>
            </a:r>
            <a:r>
              <a:rPr lang="fr-FR" sz="2000" dirty="0" smtClean="0">
                <a:latin typeface="Verdana" panose="020B0604030504040204" pitchFamily="34" charset="0"/>
                <a:ea typeface="Verdana" panose="020B0604030504040204" pitchFamily="34" charset="0"/>
              </a:rPr>
              <a:t> pour favoriser le cycle naturel de l’eau</a:t>
            </a:r>
            <a:endParaRPr lang="fr-FR" sz="2000" dirty="0">
              <a:latin typeface="Verdana" panose="020B0604030504040204" pitchFamily="34" charset="0"/>
              <a:ea typeface="Verdana" panose="020B0604030504040204" pitchFamily="34" charset="0"/>
            </a:endParaRPr>
          </a:p>
        </p:txBody>
      </p:sp>
      <p:sp>
        <p:nvSpPr>
          <p:cNvPr id="12" name="Espace réservé du texte 2">
            <a:extLst>
              <a:ext uri="{FF2B5EF4-FFF2-40B4-BE49-F238E27FC236}">
                <a16:creationId xmlns="" xmlns:a16="http://schemas.microsoft.com/office/drawing/2014/main" id="{5171DAB5-F087-A04E-91FD-EA7D856255C7}"/>
              </a:ext>
            </a:extLst>
          </p:cNvPr>
          <p:cNvSpPr txBox="1">
            <a:spLocks/>
          </p:cNvSpPr>
          <p:nvPr/>
        </p:nvSpPr>
        <p:spPr>
          <a:xfrm>
            <a:off x="467544" y="3717032"/>
            <a:ext cx="8363272" cy="273630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85750" indent="-285750" algn="l" defTabSz="914400" rtl="0" eaLnBrk="1" latinLnBrk="0" hangingPunct="1">
              <a:lnSpc>
                <a:spcPct val="100000"/>
              </a:lnSpc>
              <a:spcBef>
                <a:spcPct val="20000"/>
              </a:spcBef>
              <a:spcAft>
                <a:spcPts val="1500"/>
              </a:spcAft>
              <a:buClr>
                <a:srgbClr val="EB297F"/>
              </a:buClr>
              <a:buFont typeface="Lucida Grande" panose="020B0600040502020204" pitchFamily="34" charset="0"/>
              <a:buChar char="●"/>
              <a:defRPr lang="fr-FR" sz="2600" b="1" i="0" kern="1200" spc="-5" dirty="0" smtClean="0">
                <a:solidFill>
                  <a:srgbClr val="231F20"/>
                </a:solidFill>
                <a:latin typeface="Verdana" panose="020B0604030504040204" pitchFamily="34" charset="0"/>
                <a:ea typeface="Verdana" panose="020B0604030504040204" pitchFamily="34" charset="0"/>
                <a:cs typeface="Verdana" panose="020B0604030504040204" pitchFamily="34" charset="0"/>
              </a:defRPr>
            </a:lvl1pPr>
            <a:lvl2pPr marL="628650" indent="-285750" algn="l" defTabSz="914400" rtl="0" eaLnBrk="1" latinLnBrk="0" hangingPunct="1">
              <a:lnSpc>
                <a:spcPct val="100000"/>
              </a:lnSpc>
              <a:spcBef>
                <a:spcPct val="20000"/>
              </a:spcBef>
              <a:spcAft>
                <a:spcPts val="1500"/>
              </a:spcAft>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defTabSz="914400" rtl="0" eaLnBrk="1" latinLnBrk="0" hangingPunct="1">
              <a:lnSpc>
                <a:spcPct val="100000"/>
              </a:lnSpc>
              <a:spcBef>
                <a:spcPct val="20000"/>
              </a:spcBef>
              <a:spcAft>
                <a:spcPts val="1200"/>
              </a:spcAft>
              <a:buClr>
                <a:srgbClr val="EB297F"/>
              </a:buClr>
              <a:buFont typeface="Lucida Grande" panose="020B06000405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b="0" dirty="0" smtClean="0">
                <a:solidFill>
                  <a:schemeClr val="tx1"/>
                </a:solidFill>
              </a:rPr>
              <a:t>Les axes de réflexion</a:t>
            </a:r>
          </a:p>
          <a:p>
            <a:pPr lvl="1"/>
            <a:r>
              <a:rPr lang="fr-FR" sz="2000" dirty="0"/>
              <a:t>Comment évoluer vers une </a:t>
            </a:r>
            <a:r>
              <a:rPr lang="fr-FR" sz="2000" b="1" dirty="0"/>
              <a:t>démarche intégrée « eau et nature en ville » </a:t>
            </a:r>
            <a:r>
              <a:rPr lang="fr-FR" sz="2000" dirty="0"/>
              <a:t>pour une gestion des eaux pluviales allant au-delà des enjeux de l’assainissement </a:t>
            </a:r>
            <a:r>
              <a:rPr lang="fr-FR" sz="2000" dirty="0" smtClean="0"/>
              <a:t>(adaptation au changement climatique, biodiversité …) ?</a:t>
            </a:r>
            <a:endParaRPr lang="fr-FR" sz="20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870" y="0"/>
            <a:ext cx="2302130" cy="20463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73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547664" y="116632"/>
            <a:ext cx="7139136" cy="1143000"/>
          </a:xfrm>
        </p:spPr>
        <p:txBody>
          <a:bodyPr/>
          <a:lstStyle/>
          <a:p>
            <a:pPr algn="ctr"/>
            <a:r>
              <a:rPr lang="fr-FR" dirty="0" smtClean="0"/>
              <a:t>Stands participatifs</a:t>
            </a:r>
            <a:endParaRPr lang="fr-FR" dirty="0"/>
          </a:p>
        </p:txBody>
      </p:sp>
      <p:sp>
        <p:nvSpPr>
          <p:cNvPr id="9" name="Espace réservé du contenu 8"/>
          <p:cNvSpPr>
            <a:spLocks noGrp="1"/>
          </p:cNvSpPr>
          <p:nvPr>
            <p:ph idx="1"/>
          </p:nvPr>
        </p:nvSpPr>
        <p:spPr>
          <a:xfrm>
            <a:off x="323528" y="1268761"/>
            <a:ext cx="8712968" cy="936103"/>
          </a:xfrm>
        </p:spPr>
        <p:txBody>
          <a:bodyPr>
            <a:normAutofit/>
          </a:bodyPr>
          <a:lstStyle/>
          <a:p>
            <a:pPr>
              <a:buFont typeface="Wingdings" panose="05000000000000000000" pitchFamily="2" charset="2"/>
              <a:buChar char="à"/>
            </a:pPr>
            <a:r>
              <a:rPr lang="fr-FR" sz="2400" b="0" dirty="0"/>
              <a:t>Objectif : recueillir les avis, écouter les attentes de chacun</a:t>
            </a:r>
          </a:p>
          <a:p>
            <a:pPr lvl="1"/>
            <a:endParaRPr lang="fr-FR" b="0" dirty="0" smtClean="0"/>
          </a:p>
          <a:p>
            <a:endParaRPr lang="fr-FR" b="0" dirty="0"/>
          </a:p>
          <a:p>
            <a:pPr lvl="1"/>
            <a:endParaRPr lang="fr-FR" b="0" dirty="0" smtClean="0"/>
          </a:p>
          <a:p>
            <a:pPr lvl="1"/>
            <a:endParaRPr lang="fr-FR" dirty="0" smtClean="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29</a:t>
            </a:fld>
            <a:endParaRPr lang="fr-FR">
              <a:solidFill>
                <a:prstClr val="black">
                  <a:tint val="75000"/>
                </a:prstClr>
              </a:solidFill>
            </a:endParaRPr>
          </a:p>
        </p:txBody>
      </p:sp>
      <p:pic>
        <p:nvPicPr>
          <p:cNvPr id="5" name="Picture 5" descr="Résultat de recherche d'images pour &quot;metapla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301" y="3412380"/>
            <a:ext cx="21351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ésultat de recherche d'images pour &quot;metapla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701" y="4398218"/>
            <a:ext cx="2133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Résultat de recherche d'images pour &quot;metapla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301" y="5276105"/>
            <a:ext cx="21351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79511" y="2204864"/>
            <a:ext cx="4416455" cy="3803872"/>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smtClean="0">
                <a:latin typeface="Verdana" panose="020B0604030504040204" pitchFamily="34" charset="0"/>
                <a:ea typeface="Verdana" panose="020B0604030504040204" pitchFamily="34" charset="0"/>
              </a:rPr>
              <a:t>4 stands « 12</a:t>
            </a:r>
            <a:r>
              <a:rPr lang="fr-FR" sz="2400" b="1" kern="0" baseline="30000" dirty="0" smtClean="0">
                <a:latin typeface="Verdana" panose="020B0604030504040204" pitchFamily="34" charset="0"/>
                <a:ea typeface="Verdana" panose="020B0604030504040204" pitchFamily="34" charset="0"/>
              </a:rPr>
              <a:t>e</a:t>
            </a:r>
            <a:r>
              <a:rPr lang="fr-FR" sz="2400" b="1" kern="0" dirty="0" smtClean="0">
                <a:latin typeface="Verdana" panose="020B0604030504040204" pitchFamily="34" charset="0"/>
                <a:ea typeface="Verdana" panose="020B0604030504040204" pitchFamily="34" charset="0"/>
              </a:rPr>
              <a:t> programme »</a:t>
            </a:r>
          </a:p>
          <a:p>
            <a:pPr marL="342900" lvl="1" indent="-342900">
              <a:lnSpc>
                <a:spcPct val="120000"/>
              </a:lnSpc>
              <a:buFont typeface="Wingdings" panose="05000000000000000000" pitchFamily="2" charset="2"/>
              <a:buChar char="§"/>
            </a:pPr>
            <a:r>
              <a:rPr lang="fr-FR" dirty="0">
                <a:latin typeface="Verdana" panose="020B0604030504040204" pitchFamily="34" charset="0"/>
                <a:ea typeface="Verdana" panose="020B0604030504040204" pitchFamily="34" charset="0"/>
              </a:rPr>
              <a:t>Milieux aquatiques et biodiversité</a:t>
            </a:r>
          </a:p>
          <a:p>
            <a:pPr marL="342900" lvl="1" indent="-342900">
              <a:lnSpc>
                <a:spcPct val="120000"/>
              </a:lnSpc>
              <a:buFont typeface="Wingdings" panose="05000000000000000000" pitchFamily="2" charset="2"/>
              <a:buChar char="§"/>
            </a:pPr>
            <a:r>
              <a:rPr lang="fr-FR" dirty="0">
                <a:latin typeface="Verdana" panose="020B0604030504040204" pitchFamily="34" charset="0"/>
                <a:ea typeface="Verdana" panose="020B0604030504040204" pitchFamily="34" charset="0"/>
              </a:rPr>
              <a:t>Gestion quantitative de l’eau et sobriété des usages</a:t>
            </a:r>
          </a:p>
          <a:p>
            <a:pPr marL="342900" lvl="1" indent="-342900">
              <a:lnSpc>
                <a:spcPct val="120000"/>
              </a:lnSpc>
              <a:buFont typeface="Wingdings" panose="05000000000000000000" pitchFamily="2" charset="2"/>
              <a:buChar char="§"/>
            </a:pPr>
            <a:r>
              <a:rPr lang="fr-FR" dirty="0">
                <a:latin typeface="Verdana" panose="020B0604030504040204" pitchFamily="34" charset="0"/>
                <a:ea typeface="Verdana" panose="020B0604030504040204" pitchFamily="34" charset="0"/>
              </a:rPr>
              <a:t>Gestion intégrée et durable de la ressource pour une eau potable de </a:t>
            </a:r>
            <a:r>
              <a:rPr lang="fr-FR" dirty="0" smtClean="0">
                <a:latin typeface="Verdana" panose="020B0604030504040204" pitchFamily="34" charset="0"/>
                <a:ea typeface="Verdana" panose="020B0604030504040204" pitchFamily="34" charset="0"/>
              </a:rPr>
              <a:t>qualité</a:t>
            </a:r>
            <a:endParaRPr lang="fr-FR" dirty="0">
              <a:latin typeface="Verdana" panose="020B0604030504040204" pitchFamily="34" charset="0"/>
              <a:ea typeface="Verdana" panose="020B0604030504040204" pitchFamily="34" charset="0"/>
            </a:endParaRPr>
          </a:p>
          <a:p>
            <a:pPr marL="342900" lvl="1" indent="-342900">
              <a:lnSpc>
                <a:spcPct val="120000"/>
              </a:lnSpc>
              <a:buFont typeface="Wingdings" panose="05000000000000000000" pitchFamily="2" charset="2"/>
              <a:buChar char="§"/>
            </a:pPr>
            <a:r>
              <a:rPr lang="fr-FR" dirty="0" smtClean="0">
                <a:latin typeface="Verdana" panose="020B0604030504040204" pitchFamily="34" charset="0"/>
                <a:ea typeface="Verdana" panose="020B0604030504040204" pitchFamily="34" charset="0"/>
              </a:rPr>
              <a:t>Assainissement</a:t>
            </a:r>
            <a:r>
              <a:rPr lang="fr-FR" dirty="0">
                <a:latin typeface="Verdana" panose="020B0604030504040204" pitchFamily="34" charset="0"/>
                <a:ea typeface="Verdana" panose="020B0604030504040204" pitchFamily="34" charset="0"/>
              </a:rPr>
              <a:t>, temps de pluie, nature en ville : les nouveaux </a:t>
            </a:r>
            <a:r>
              <a:rPr lang="fr-FR" dirty="0" smtClean="0">
                <a:latin typeface="Verdana" panose="020B0604030504040204" pitchFamily="34" charset="0"/>
                <a:ea typeface="Verdana" panose="020B0604030504040204" pitchFamily="34" charset="0"/>
              </a:rPr>
              <a:t>enjeux</a:t>
            </a:r>
            <a:endParaRPr kumimoji="0" lang="fr-FR" sz="1600" b="0" i="1" u="none" strike="noStrike" kern="0" cap="none" spc="0" normalizeH="0" baseline="0" noProof="0" dirty="0" smtClean="0">
              <a:ln>
                <a:noFill/>
              </a:ln>
              <a:effectLst/>
              <a:uLnTx/>
              <a:uFillTx/>
              <a:latin typeface="Verdana" panose="020B0604030504040204" pitchFamily="34" charset="0"/>
              <a:ea typeface="Verdana" panose="020B0604030504040204" pitchFamily="34" charset="0"/>
            </a:endParaRPr>
          </a:p>
        </p:txBody>
      </p:sp>
      <p:sp>
        <p:nvSpPr>
          <p:cNvPr id="11" name="Rectangle 10"/>
          <p:cNvSpPr/>
          <p:nvPr/>
        </p:nvSpPr>
        <p:spPr>
          <a:xfrm>
            <a:off x="4778458" y="2203505"/>
            <a:ext cx="4343400" cy="1008112"/>
          </a:xfrm>
          <a:prstGeom prst="rect">
            <a:avLst/>
          </a:prstGeom>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smtClean="0">
                <a:latin typeface="Verdana" panose="020B0604030504040204" pitchFamily="34" charset="0"/>
                <a:ea typeface="Verdana" panose="020B0604030504040204" pitchFamily="34" charset="0"/>
              </a:rPr>
              <a:t>1 stand « Révision du PBACC »</a:t>
            </a:r>
          </a:p>
        </p:txBody>
      </p:sp>
    </p:spTree>
    <p:extLst>
      <p:ext uri="{BB962C8B-B14F-4D97-AF65-F5344CB8AC3E}">
        <p14:creationId xmlns:p14="http://schemas.microsoft.com/office/powerpoint/2010/main" val="20036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484784"/>
            <a:ext cx="8610600" cy="4968552"/>
          </a:xfrm>
        </p:spPr>
        <p:txBody>
          <a:bodyPr>
            <a:normAutofit lnSpcReduction="10000"/>
          </a:bodyPr>
          <a:lstStyle/>
          <a:p>
            <a:r>
              <a:rPr lang="fr-FR" sz="2400" dirty="0" smtClean="0"/>
              <a:t>3 enjeux</a:t>
            </a:r>
          </a:p>
          <a:p>
            <a:pPr lvl="1"/>
            <a:r>
              <a:rPr lang="fr-FR" sz="2100" b="0" dirty="0" smtClean="0"/>
              <a:t>Bon état des eaux (SDAGE)</a:t>
            </a:r>
          </a:p>
          <a:p>
            <a:pPr lvl="1"/>
            <a:r>
              <a:rPr lang="fr-FR" sz="2100" dirty="0" smtClean="0"/>
              <a:t>Adaptation au changement climatique</a:t>
            </a:r>
          </a:p>
          <a:p>
            <a:pPr lvl="1">
              <a:spcAft>
                <a:spcPts val="600"/>
              </a:spcAft>
            </a:pPr>
            <a:r>
              <a:rPr lang="fr-FR" sz="2100" b="0" dirty="0" smtClean="0"/>
              <a:t>Solidarité envers les collectivités les plus fragiles pour la gestion des SPEA (ZRR)</a:t>
            </a:r>
          </a:p>
          <a:p>
            <a:r>
              <a:rPr lang="fr-FR" sz="2400" dirty="0" smtClean="0"/>
              <a:t>4 priorités</a:t>
            </a:r>
            <a:endParaRPr lang="fr-FR" sz="1400" dirty="0" smtClean="0"/>
          </a:p>
          <a:p>
            <a:pPr lvl="1"/>
            <a:r>
              <a:rPr lang="fr-FR" sz="2200" dirty="0" smtClean="0"/>
              <a:t>Mieux </a:t>
            </a:r>
            <a:r>
              <a:rPr lang="fr-FR" sz="2200" dirty="0" smtClean="0">
                <a:solidFill>
                  <a:srgbClr val="EB297F"/>
                </a:solidFill>
              </a:rPr>
              <a:t>partager et économiser </a:t>
            </a:r>
            <a:r>
              <a:rPr lang="fr-FR" sz="2200" dirty="0" smtClean="0"/>
              <a:t>l’eau</a:t>
            </a:r>
          </a:p>
          <a:p>
            <a:pPr lvl="1"/>
            <a:r>
              <a:rPr lang="fr-FR" sz="2200" dirty="0" smtClean="0"/>
              <a:t>Lutter contre toute forme de </a:t>
            </a:r>
            <a:r>
              <a:rPr lang="fr-FR" sz="2200" dirty="0" smtClean="0">
                <a:solidFill>
                  <a:srgbClr val="EB297F"/>
                </a:solidFill>
              </a:rPr>
              <a:t>pollution</a:t>
            </a:r>
          </a:p>
          <a:p>
            <a:pPr lvl="1"/>
            <a:r>
              <a:rPr lang="fr-FR" sz="2200" dirty="0" smtClean="0"/>
              <a:t>Restaurer le fonctionnement des </a:t>
            </a:r>
            <a:r>
              <a:rPr lang="fr-FR" sz="2200" dirty="0">
                <a:solidFill>
                  <a:srgbClr val="EB297F"/>
                </a:solidFill>
              </a:rPr>
              <a:t>milieux </a:t>
            </a:r>
            <a:r>
              <a:rPr lang="fr-FR" sz="2200" dirty="0" smtClean="0">
                <a:solidFill>
                  <a:srgbClr val="EB297F"/>
                </a:solidFill>
              </a:rPr>
              <a:t>aquatiques </a:t>
            </a:r>
            <a:r>
              <a:rPr lang="fr-FR" sz="2200" dirty="0" smtClean="0"/>
              <a:t>et la </a:t>
            </a:r>
            <a:r>
              <a:rPr lang="fr-FR" sz="2200" dirty="0" smtClean="0">
                <a:solidFill>
                  <a:srgbClr val="EB297F"/>
                </a:solidFill>
              </a:rPr>
              <a:t>biodiversité</a:t>
            </a:r>
            <a:r>
              <a:rPr lang="fr-FR" sz="2200" dirty="0" smtClean="0"/>
              <a:t>, sauvegarder les zones humides et le milieu marin</a:t>
            </a:r>
          </a:p>
          <a:p>
            <a:pPr lvl="1"/>
            <a:r>
              <a:rPr lang="fr-FR" sz="2200" dirty="0" smtClean="0"/>
              <a:t>Accompagner la </a:t>
            </a:r>
            <a:r>
              <a:rPr lang="fr-FR" sz="2200" dirty="0" smtClean="0">
                <a:solidFill>
                  <a:srgbClr val="EB297F"/>
                </a:solidFill>
              </a:rPr>
              <a:t>restructuration des SPEA </a:t>
            </a:r>
            <a:r>
              <a:rPr lang="fr-FR" sz="2200" dirty="0" smtClean="0"/>
              <a:t>vers une gestion durable</a:t>
            </a:r>
          </a:p>
          <a:p>
            <a:pPr lvl="1"/>
            <a:endParaRPr lang="fr-FR" sz="2200" dirty="0"/>
          </a:p>
        </p:txBody>
      </p:sp>
      <p:sp>
        <p:nvSpPr>
          <p:cNvPr id="4" name="Espace réservé du numéro de diapositive 3"/>
          <p:cNvSpPr>
            <a:spLocks noGrp="1"/>
          </p:cNvSpPr>
          <p:nvPr>
            <p:ph type="sldNum" sz="quarter" idx="12"/>
          </p:nvPr>
        </p:nvSpPr>
        <p:spPr/>
        <p:txBody>
          <a:bodyPr/>
          <a:lstStyle/>
          <a:p>
            <a:fld id="{5B7C6EE8-3889-44D4-AB89-DAAC5DBDCD3D}" type="slidenum">
              <a:rPr lang="fr-FR" smtClean="0">
                <a:solidFill>
                  <a:prstClr val="black">
                    <a:tint val="75000"/>
                  </a:prstClr>
                </a:solidFill>
              </a:rPr>
              <a:pPr/>
              <a:t>3</a:t>
            </a:fld>
            <a:endParaRPr lang="fr-FR" dirty="0">
              <a:solidFill>
                <a:prstClr val="black">
                  <a:tint val="75000"/>
                </a:prstClr>
              </a:solidFill>
            </a:endParaRPr>
          </a:p>
        </p:txBody>
      </p:sp>
      <p:sp>
        <p:nvSpPr>
          <p:cNvPr id="5" name="Titre 7"/>
          <p:cNvSpPr>
            <a:spLocks noGrp="1"/>
          </p:cNvSpPr>
          <p:nvPr>
            <p:ph type="title"/>
          </p:nvPr>
        </p:nvSpPr>
        <p:spPr>
          <a:xfrm>
            <a:off x="539552" y="188640"/>
            <a:ext cx="8375848" cy="1143000"/>
          </a:xfrm>
        </p:spPr>
        <p:txBody>
          <a:bodyPr>
            <a:normAutofit/>
          </a:bodyPr>
          <a:lstStyle/>
          <a:p>
            <a:pPr algn="ctr"/>
            <a:r>
              <a:rPr lang="fr-FR" dirty="0" smtClean="0"/>
              <a:t>Les enjeux et priorités du 11</a:t>
            </a:r>
            <a:r>
              <a:rPr lang="fr-FR" baseline="30000" dirty="0" smtClean="0"/>
              <a:t>e</a:t>
            </a:r>
            <a:r>
              <a:rPr lang="fr-FR" dirty="0" smtClean="0"/>
              <a:t> programme (2019-2024)</a:t>
            </a:r>
            <a:endParaRPr lang="fr-FR" dirty="0"/>
          </a:p>
        </p:txBody>
      </p:sp>
    </p:spTree>
    <p:extLst>
      <p:ext uri="{BB962C8B-B14F-4D97-AF65-F5344CB8AC3E}">
        <p14:creationId xmlns:p14="http://schemas.microsoft.com/office/powerpoint/2010/main" val="67497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xmlns="" id="{E429B305-3F2E-3A4C-8DCA-829A14A53248}"/>
              </a:ext>
            </a:extLst>
          </p:cNvPr>
          <p:cNvPicPr>
            <a:picLocks noChangeAspect="1"/>
          </p:cNvPicPr>
          <p:nvPr/>
        </p:nvPicPr>
        <p:blipFill rotWithShape="1">
          <a:blip r:embed="rId2">
            <a:extLst>
              <a:ext uri="{28A0092B-C50C-407E-A947-70E740481C1C}">
                <a14:useLocalDpi xmlns:a14="http://schemas.microsoft.com/office/drawing/2010/main" val="0"/>
              </a:ext>
            </a:extLst>
          </a:blip>
          <a:srcRect t="366" b="32294"/>
          <a:stretch/>
        </p:blipFill>
        <p:spPr>
          <a:xfrm>
            <a:off x="0" y="0"/>
            <a:ext cx="9144000" cy="4618182"/>
          </a:xfrm>
          <a:prstGeom prst="rect">
            <a:avLst/>
          </a:prstGeom>
        </p:spPr>
      </p:pic>
      <p:sp>
        <p:nvSpPr>
          <p:cNvPr id="5" name="ZoneTexte 4"/>
          <p:cNvSpPr txBox="1"/>
          <p:nvPr/>
        </p:nvSpPr>
        <p:spPr>
          <a:xfrm>
            <a:off x="2411760" y="3429000"/>
            <a:ext cx="4320480" cy="369332"/>
          </a:xfrm>
          <a:prstGeom prst="rect">
            <a:avLst/>
          </a:prstGeom>
          <a:noFill/>
        </p:spPr>
        <p:txBody>
          <a:bodyPr wrap="square" rtlCol="0">
            <a:spAutoFit/>
          </a:bodyPr>
          <a:lstStyle/>
          <a:p>
            <a:pPr algn="ctr"/>
            <a:r>
              <a:rPr lang="fr-FR" dirty="0" smtClean="0">
                <a:solidFill>
                  <a:srgbClr val="EB297F"/>
                </a:solidFill>
                <a:latin typeface="Verdana" panose="020B0604030504040204" pitchFamily="34" charset="0"/>
                <a:ea typeface="Verdana" panose="020B0604030504040204" pitchFamily="34" charset="0"/>
                <a:cs typeface="Verdana" panose="020B0604030504040204" pitchFamily="34" charset="0"/>
              </a:rPr>
              <a:t>Merci pour votre attention</a:t>
            </a:r>
            <a:endParaRPr lang="fr-FR" dirty="0">
              <a:solidFill>
                <a:srgbClr val="EB297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5572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4</a:t>
            </a:fld>
            <a:endParaRPr lang="fr-FR">
              <a:solidFill>
                <a:prstClr val="black">
                  <a:tint val="75000"/>
                </a:prstClr>
              </a:solidFill>
            </a:endParaRPr>
          </a:p>
        </p:txBody>
      </p:sp>
      <p:sp>
        <p:nvSpPr>
          <p:cNvPr id="5" name="Espace réservé du texte 3">
            <a:extLst>
              <a:ext uri="{FF2B5EF4-FFF2-40B4-BE49-F238E27FC236}">
                <a16:creationId xmlns="" xmlns:a16="http://schemas.microsoft.com/office/drawing/2014/main" id="{FC88762A-2302-EB40-81F2-97D874BC759C}"/>
              </a:ext>
            </a:extLst>
          </p:cNvPr>
          <p:cNvSpPr txBox="1">
            <a:spLocks/>
          </p:cNvSpPr>
          <p:nvPr/>
        </p:nvSpPr>
        <p:spPr>
          <a:xfrm>
            <a:off x="1066800" y="2514600"/>
            <a:ext cx="7391400" cy="1295400"/>
          </a:xfrm>
          <a:prstGeom prst="rect">
            <a:avLst/>
          </a:prstGeom>
        </p:spPr>
        <p:txBody>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3200" b="0" spc="-4" dirty="0">
                <a:solidFill>
                  <a:srgbClr val="2C2968"/>
                </a:solidFill>
              </a:rPr>
              <a:t>Bilan du </a:t>
            </a:r>
            <a:r>
              <a:rPr lang="fr-FR" sz="3200" b="0" spc="-4" dirty="0" smtClean="0">
                <a:solidFill>
                  <a:srgbClr val="2C2968"/>
                </a:solidFill>
              </a:rPr>
              <a:t>11</a:t>
            </a:r>
            <a:r>
              <a:rPr lang="fr-FR" sz="3200" b="0" spc="-4" baseline="30000" dirty="0" smtClean="0">
                <a:solidFill>
                  <a:srgbClr val="2C2968"/>
                </a:solidFill>
              </a:rPr>
              <a:t>e</a:t>
            </a:r>
            <a:r>
              <a:rPr lang="fr-FR" sz="3200" b="0" spc="-4" dirty="0" smtClean="0">
                <a:solidFill>
                  <a:srgbClr val="2C2968"/>
                </a:solidFill>
              </a:rPr>
              <a:t> programme</a:t>
            </a:r>
            <a:endParaRPr lang="fr-FR" sz="3200" b="0" spc="-4" dirty="0">
              <a:solidFill>
                <a:srgbClr val="2C2968"/>
              </a:solidFill>
            </a:endParaRPr>
          </a:p>
        </p:txBody>
      </p:sp>
    </p:spTree>
    <p:extLst>
      <p:ext uri="{BB962C8B-B14F-4D97-AF65-F5344CB8AC3E}">
        <p14:creationId xmlns:p14="http://schemas.microsoft.com/office/powerpoint/2010/main" val="244518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51520" y="116632"/>
            <a:ext cx="8728682" cy="1143000"/>
          </a:xfrm>
        </p:spPr>
        <p:txBody>
          <a:bodyPr>
            <a:normAutofit/>
          </a:bodyPr>
          <a:lstStyle/>
          <a:p>
            <a:pPr algn="ctr"/>
            <a:r>
              <a:rPr lang="fr-FR" dirty="0" smtClean="0"/>
              <a:t>Bilan 11</a:t>
            </a:r>
            <a:r>
              <a:rPr lang="fr-FR" baseline="30000" dirty="0" smtClean="0"/>
              <a:t>e</a:t>
            </a:r>
            <a:r>
              <a:rPr lang="fr-FR" dirty="0" smtClean="0"/>
              <a:t> programme : les redevances</a:t>
            </a:r>
            <a:endParaRPr lang="fr-FR"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5</a:t>
            </a:fld>
            <a:endParaRPr lang="fr-FR">
              <a:solidFill>
                <a:prstClr val="black">
                  <a:tint val="75000"/>
                </a:prstClr>
              </a:solidFill>
            </a:endParaRPr>
          </a:p>
        </p:txBody>
      </p:sp>
      <p:sp>
        <p:nvSpPr>
          <p:cNvPr id="7" name="Sous-titre 2"/>
          <p:cNvSpPr txBox="1">
            <a:spLocks/>
          </p:cNvSpPr>
          <p:nvPr/>
        </p:nvSpPr>
        <p:spPr>
          <a:xfrm>
            <a:off x="251520" y="1533746"/>
            <a:ext cx="8728076" cy="4775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B297F"/>
              </a:buClr>
              <a:buFont typeface="Wingdings" panose="05000000000000000000" pitchFamily="2" charset="2"/>
              <a:buChar char="l"/>
              <a:defRPr sz="2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B297F"/>
              </a:buClr>
              <a:buFont typeface="Courier New" panose="02070309020205020404" pitchFamily="49" charset="0"/>
              <a:buChar char="o"/>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B297F"/>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fr-FR" b="0" dirty="0"/>
              <a:t>A </a:t>
            </a:r>
            <a:r>
              <a:rPr lang="fr-FR" b="0" dirty="0" smtClean="0"/>
              <a:t>quoi servent les redevances de l’eau ?</a:t>
            </a:r>
            <a:endParaRPr lang="fr-FR" b="0" dirty="0"/>
          </a:p>
          <a:p>
            <a:pPr lvl="1">
              <a:spcBef>
                <a:spcPts val="0"/>
              </a:spcBef>
              <a:buClr>
                <a:srgbClr val="0A5263"/>
              </a:buClr>
            </a:pPr>
            <a:r>
              <a:rPr lang="fr-FR" sz="2000" b="0" dirty="0"/>
              <a:t>Inciter les usagers</a:t>
            </a:r>
          </a:p>
          <a:p>
            <a:pPr lvl="1">
              <a:spcBef>
                <a:spcPts val="0"/>
              </a:spcBef>
              <a:buClr>
                <a:srgbClr val="0A5263"/>
              </a:buClr>
            </a:pPr>
            <a:r>
              <a:rPr lang="fr-FR" sz="2000" b="0" dirty="0"/>
              <a:t>Constituer une ressource financière </a:t>
            </a:r>
          </a:p>
          <a:p>
            <a:pPr lvl="1">
              <a:spcBef>
                <a:spcPts val="0"/>
              </a:spcBef>
              <a:buClr>
                <a:srgbClr val="0A5263"/>
              </a:buClr>
            </a:pPr>
            <a:r>
              <a:rPr lang="fr-FR" sz="2000" b="0" dirty="0"/>
              <a:t>Source de données de pression </a:t>
            </a:r>
          </a:p>
          <a:p>
            <a:pPr marL="0" indent="0">
              <a:spcBef>
                <a:spcPts val="0"/>
              </a:spcBef>
              <a:buClr>
                <a:srgbClr val="0A5263"/>
              </a:buClr>
              <a:buNone/>
            </a:pPr>
            <a:r>
              <a:rPr lang="fr-FR" sz="1800" dirty="0" smtClean="0"/>
              <a:t>   </a:t>
            </a:r>
          </a:p>
          <a:p>
            <a:pPr>
              <a:spcBef>
                <a:spcPts val="0"/>
              </a:spcBef>
              <a:buClr>
                <a:srgbClr val="0A5263"/>
              </a:buClr>
              <a:buFont typeface="Wingdings" charset="2"/>
              <a:buChar char="§"/>
            </a:pPr>
            <a:endParaRPr lang="fr-FR" sz="1600" dirty="0" smtClean="0"/>
          </a:p>
          <a:p>
            <a:pPr>
              <a:spcBef>
                <a:spcPts val="0"/>
              </a:spcBef>
              <a:buClr>
                <a:srgbClr val="0A5263"/>
              </a:buClr>
              <a:buFont typeface="Wingdings" charset="2"/>
              <a:buChar char="§"/>
            </a:pPr>
            <a:endParaRPr lang="fr-FR" sz="1600" dirty="0" smtClean="0"/>
          </a:p>
          <a:p>
            <a:pPr>
              <a:spcBef>
                <a:spcPts val="0"/>
              </a:spcBef>
            </a:pPr>
            <a:r>
              <a:rPr lang="fr-FR" b="0" dirty="0" smtClean="0"/>
              <a:t>Sur quels principes reposent-elles ?</a:t>
            </a:r>
            <a:endParaRPr lang="fr-FR" b="0" dirty="0"/>
          </a:p>
          <a:p>
            <a:pPr lvl="1">
              <a:spcBef>
                <a:spcPts val="0"/>
              </a:spcBef>
              <a:buClr>
                <a:srgbClr val="0A5263"/>
              </a:buClr>
            </a:pPr>
            <a:r>
              <a:rPr lang="fr-FR" sz="2000" b="0" dirty="0"/>
              <a:t>Sur le principe </a:t>
            </a:r>
            <a:r>
              <a:rPr lang="fr-FR" sz="2000" b="1" dirty="0"/>
              <a:t>pollueur-payeur </a:t>
            </a:r>
          </a:p>
          <a:p>
            <a:pPr marL="2286000" lvl="5" indent="0">
              <a:spcBef>
                <a:spcPts val="0"/>
              </a:spcBef>
              <a:buClr>
                <a:srgbClr val="0A5263"/>
              </a:buClr>
              <a:buNone/>
            </a:pPr>
            <a:r>
              <a:rPr lang="fr-FR" sz="2300" b="1" dirty="0">
                <a:latin typeface="Verdana" panose="020B0604030504040204" pitchFamily="34" charset="0"/>
                <a:ea typeface="Verdana" panose="020B0604030504040204" pitchFamily="34" charset="0"/>
                <a:cs typeface="Verdana" panose="020B0604030504040204" pitchFamily="34" charset="0"/>
              </a:rPr>
              <a:t>	</a:t>
            </a:r>
            <a:r>
              <a:rPr lang="fr-FR" sz="2300" b="1" dirty="0" smtClean="0">
                <a:latin typeface="Verdana" panose="020B0604030504040204" pitchFamily="34" charset="0"/>
                <a:ea typeface="Verdana" panose="020B0604030504040204" pitchFamily="34" charset="0"/>
                <a:cs typeface="Verdana" panose="020B0604030504040204" pitchFamily="34" charset="0"/>
              </a:rPr>
              <a:t>	 </a:t>
            </a:r>
            <a:r>
              <a:rPr lang="fr-FR" b="1" dirty="0" smtClean="0">
                <a:latin typeface="Verdana" panose="020B0604030504040204" pitchFamily="34" charset="0"/>
                <a:ea typeface="Verdana" panose="020B0604030504040204" pitchFamily="34" charset="0"/>
                <a:cs typeface="Verdana" panose="020B0604030504040204" pitchFamily="34" charset="0"/>
              </a:rPr>
              <a:t>ou</a:t>
            </a:r>
            <a:endParaRPr lang="fr-FR" b="1"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Clr>
                <a:srgbClr val="0A5263"/>
              </a:buClr>
              <a:buNone/>
            </a:pPr>
            <a:r>
              <a:rPr lang="fr-FR" sz="2000" b="1" dirty="0" smtClean="0"/>
              <a:t>	</a:t>
            </a:r>
            <a:r>
              <a:rPr lang="fr-FR" sz="2000" b="1" dirty="0"/>
              <a:t>	 	préleveur-payeur</a:t>
            </a:r>
          </a:p>
          <a:p>
            <a:pPr lvl="1">
              <a:spcBef>
                <a:spcPts val="0"/>
              </a:spcBef>
              <a:buClr>
                <a:srgbClr val="0A5263"/>
              </a:buClr>
            </a:pPr>
            <a:r>
              <a:rPr lang="fr-FR" sz="2000" b="0" dirty="0"/>
              <a:t>Sur l’équité entre contribuables (justice fiscale) </a:t>
            </a:r>
          </a:p>
          <a:p>
            <a:pPr lvl="1">
              <a:spcBef>
                <a:spcPts val="0"/>
              </a:spcBef>
              <a:buClr>
                <a:srgbClr val="0A5263"/>
              </a:buClr>
            </a:pPr>
            <a:r>
              <a:rPr lang="fr-FR" sz="2000" b="0" dirty="0"/>
              <a:t>Sur l’équilibre entre les ressources et les dépenses</a:t>
            </a:r>
          </a:p>
        </p:txBody>
      </p:sp>
      <p:sp>
        <p:nvSpPr>
          <p:cNvPr id="5" name="Espace réservé du contenu 2"/>
          <p:cNvSpPr txBox="1">
            <a:spLocks/>
          </p:cNvSpPr>
          <p:nvPr/>
        </p:nvSpPr>
        <p:spPr>
          <a:xfrm>
            <a:off x="6516216" y="2614224"/>
            <a:ext cx="2463986" cy="1386891"/>
          </a:xfrm>
          <a:prstGeom prst="rect">
            <a:avLst/>
          </a:prstGeom>
        </p:spPr>
        <p:txBody>
          <a:bodyPr vert="horz" wrap="square" lIns="91440" tIns="45720" rIns="91440" bIns="45720" rtlCol="0" anchor="t">
            <a:noAutofit/>
          </a:bodyPr>
          <a:lstStyle>
            <a:lvl1pPr marL="0" indent="0" algn="l" defTabSz="457200" rtl="0" eaLnBrk="1" latinLnBrk="0" hangingPunct="1">
              <a:spcBef>
                <a:spcPct val="20000"/>
              </a:spcBef>
              <a:buFont typeface="Arial"/>
              <a:buNone/>
              <a:defRPr sz="2000" kern="1200">
                <a:solidFill>
                  <a:schemeClr val="tx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0"/>
              </a:spcBef>
              <a:buSzPct val="130000"/>
              <a:defRPr/>
            </a:pPr>
            <a:r>
              <a:rPr lang="fr-FR" sz="2400" b="1" dirty="0" smtClean="0">
                <a:solidFill>
                  <a:srgbClr val="DF6421"/>
                </a:solidFill>
              </a:rPr>
              <a:t>10 400</a:t>
            </a:r>
          </a:p>
          <a:p>
            <a:pPr algn="ctr">
              <a:spcBef>
                <a:spcPts val="0"/>
              </a:spcBef>
              <a:buSzPct val="130000"/>
              <a:defRPr/>
            </a:pPr>
            <a:r>
              <a:rPr lang="fr-FR" sz="2400" b="1" dirty="0" smtClean="0">
                <a:solidFill>
                  <a:srgbClr val="DF6421"/>
                </a:solidFill>
              </a:rPr>
              <a:t>Contribuables</a:t>
            </a:r>
          </a:p>
          <a:p>
            <a:pPr algn="ctr">
              <a:spcBef>
                <a:spcPts val="0"/>
              </a:spcBef>
              <a:buSzPct val="130000"/>
              <a:defRPr/>
            </a:pPr>
            <a:r>
              <a:rPr lang="fr-FR" sz="1600" b="1" dirty="0" smtClean="0">
                <a:solidFill>
                  <a:srgbClr val="DF6421"/>
                </a:solidFill>
              </a:rPr>
              <a:t>mais tous les consommateurs concernés</a:t>
            </a:r>
          </a:p>
          <a:p>
            <a:pPr algn="ctr">
              <a:spcBef>
                <a:spcPts val="0"/>
              </a:spcBef>
              <a:buSzPct val="130000"/>
              <a:defRPr/>
            </a:pPr>
            <a:endParaRPr lang="fr-FR" sz="2800" dirty="0">
              <a:solidFill>
                <a:srgbClr val="DF6421"/>
              </a:solidFill>
            </a:endParaRPr>
          </a:p>
        </p:txBody>
      </p:sp>
      <p:pic>
        <p:nvPicPr>
          <p:cNvPr id="6" name="Image 5"/>
          <p:cNvPicPr>
            <a:picLocks noChangeAspect="1"/>
          </p:cNvPicPr>
          <p:nvPr/>
        </p:nvPicPr>
        <p:blipFill>
          <a:blip r:embed="rId3">
            <a:alphaModFix amt="50000"/>
          </a:blip>
          <a:stretch>
            <a:fillRect/>
          </a:stretch>
        </p:blipFill>
        <p:spPr>
          <a:xfrm>
            <a:off x="7509741" y="2132856"/>
            <a:ext cx="524120" cy="2558452"/>
          </a:xfrm>
          <a:prstGeom prst="rect">
            <a:avLst/>
          </a:prstGeom>
        </p:spPr>
      </p:pic>
    </p:spTree>
    <p:extLst>
      <p:ext uri="{BB962C8B-B14F-4D97-AF65-F5344CB8AC3E}">
        <p14:creationId xmlns:p14="http://schemas.microsoft.com/office/powerpoint/2010/main" val="245184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251520" y="116632"/>
            <a:ext cx="864096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2C2968"/>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dirty="0" smtClean="0"/>
              <a:t>Bilan 11</a:t>
            </a:r>
            <a:r>
              <a:rPr lang="fr-FR" baseline="30000" dirty="0" smtClean="0"/>
              <a:t>e</a:t>
            </a:r>
            <a:r>
              <a:rPr lang="fr-FR" dirty="0" smtClean="0"/>
              <a:t> programme : les redevances</a:t>
            </a:r>
            <a:endParaRPr lang="fr-FR" dirty="0"/>
          </a:p>
        </p:txBody>
      </p:sp>
      <p:graphicFrame>
        <p:nvGraphicFramePr>
          <p:cNvPr id="7" name="Graphique 6"/>
          <p:cNvGraphicFramePr>
            <a:graphicFrameLocks noGrp="1"/>
          </p:cNvGraphicFramePr>
          <p:nvPr>
            <p:extLst>
              <p:ext uri="{D42A27DB-BD31-4B8C-83A1-F6EECF244321}">
                <p14:modId xmlns:p14="http://schemas.microsoft.com/office/powerpoint/2010/main" val="3764910323"/>
              </p:ext>
            </p:extLst>
          </p:nvPr>
        </p:nvGraphicFramePr>
        <p:xfrm>
          <a:off x="0" y="1412776"/>
          <a:ext cx="9045451" cy="5207842"/>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122262" y="4707721"/>
            <a:ext cx="2937570" cy="1169551"/>
          </a:xfrm>
          <a:prstGeom prst="rect">
            <a:avLst/>
          </a:prstGeom>
          <a:noFill/>
        </p:spPr>
        <p:txBody>
          <a:bodyPr wrap="square" rtlCol="0">
            <a:spAutoFit/>
          </a:bodyPr>
          <a:lstStyle/>
          <a:p>
            <a:r>
              <a:rPr lang="fr-FR" sz="2000" dirty="0" smtClean="0">
                <a:latin typeface="Verdana" panose="020B0604030504040204" pitchFamily="34" charset="0"/>
                <a:ea typeface="Verdana" panose="020B0604030504040204" pitchFamily="34" charset="0"/>
              </a:rPr>
              <a:t>11</a:t>
            </a:r>
            <a:r>
              <a:rPr lang="fr-FR" sz="2000" baseline="30000" dirty="0" smtClean="0">
                <a:latin typeface="Verdana" panose="020B0604030504040204" pitchFamily="34" charset="0"/>
                <a:ea typeface="Verdana" panose="020B0604030504040204" pitchFamily="34" charset="0"/>
              </a:rPr>
              <a:t>ème</a:t>
            </a:r>
            <a:r>
              <a:rPr lang="fr-FR" sz="2000" dirty="0" smtClean="0">
                <a:latin typeface="Verdana" panose="020B0604030504040204" pitchFamily="34" charset="0"/>
                <a:ea typeface="Verdana" panose="020B0604030504040204" pitchFamily="34" charset="0"/>
              </a:rPr>
              <a:t> programme</a:t>
            </a:r>
          </a:p>
          <a:p>
            <a:r>
              <a:rPr lang="fr-FR" sz="2000" b="1" dirty="0" smtClean="0">
                <a:latin typeface="Verdana" panose="020B0604030504040204" pitchFamily="34" charset="0"/>
                <a:ea typeface="Verdana" panose="020B0604030504040204" pitchFamily="34" charset="0"/>
              </a:rPr>
              <a:t>3 206 </a:t>
            </a:r>
            <a:r>
              <a:rPr lang="fr-FR" sz="2000" b="1" dirty="0">
                <a:latin typeface="Verdana" panose="020B0604030504040204" pitchFamily="34" charset="0"/>
                <a:ea typeface="Verdana" panose="020B0604030504040204" pitchFamily="34" charset="0"/>
              </a:rPr>
              <a:t>M€ </a:t>
            </a:r>
            <a:endParaRPr lang="fr-FR" sz="2000" b="1" dirty="0" smtClean="0">
              <a:latin typeface="Verdana" panose="020B0604030504040204" pitchFamily="34" charset="0"/>
              <a:ea typeface="Verdana" panose="020B0604030504040204" pitchFamily="34" charset="0"/>
            </a:endParaRPr>
          </a:p>
          <a:p>
            <a:r>
              <a:rPr lang="fr-FR" sz="1500" dirty="0" smtClean="0">
                <a:latin typeface="Verdana" panose="020B0604030504040204" pitchFamily="34" charset="0"/>
                <a:ea typeface="Verdana" panose="020B0604030504040204" pitchFamily="34" charset="0"/>
              </a:rPr>
              <a:t>2019-2022 réalisés </a:t>
            </a:r>
          </a:p>
          <a:p>
            <a:r>
              <a:rPr lang="fr-FR" sz="1500" dirty="0" smtClean="0">
                <a:latin typeface="Verdana" panose="020B0604030504040204" pitchFamily="34" charset="0"/>
                <a:ea typeface="Verdana" panose="020B0604030504040204" pitchFamily="34" charset="0"/>
              </a:rPr>
              <a:t>2023-2024 prévisionnels</a:t>
            </a:r>
            <a:endParaRPr lang="fr-F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83270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116632"/>
            <a:ext cx="8363272" cy="1143000"/>
          </a:xfrm>
        </p:spPr>
        <p:txBody>
          <a:bodyPr/>
          <a:lstStyle/>
          <a:p>
            <a:pPr algn="ctr"/>
            <a:r>
              <a:rPr lang="fr-FR" dirty="0" smtClean="0"/>
              <a:t>Bilan 11</a:t>
            </a:r>
            <a:r>
              <a:rPr lang="fr-FR" baseline="30000" dirty="0" smtClean="0"/>
              <a:t>e</a:t>
            </a:r>
            <a:r>
              <a:rPr lang="fr-FR" dirty="0" smtClean="0"/>
              <a:t> programme : les subventions</a:t>
            </a:r>
            <a:endParaRPr lang="fr-FR" dirty="0"/>
          </a:p>
        </p:txBody>
      </p:sp>
      <p:sp>
        <p:nvSpPr>
          <p:cNvPr id="9" name="Espace réservé du contenu 8"/>
          <p:cNvSpPr>
            <a:spLocks noGrp="1"/>
          </p:cNvSpPr>
          <p:nvPr>
            <p:ph idx="1"/>
          </p:nvPr>
        </p:nvSpPr>
        <p:spPr>
          <a:xfrm>
            <a:off x="323528" y="1344962"/>
            <a:ext cx="8712968" cy="4604318"/>
          </a:xfrm>
        </p:spPr>
        <p:txBody>
          <a:bodyPr>
            <a:normAutofit lnSpcReduction="10000"/>
          </a:bodyPr>
          <a:lstStyle/>
          <a:p>
            <a:r>
              <a:rPr lang="fr-FR" sz="2400" dirty="0" smtClean="0"/>
              <a:t>11</a:t>
            </a:r>
            <a:r>
              <a:rPr lang="fr-FR" sz="2400" baseline="30000" dirty="0" smtClean="0"/>
              <a:t>e</a:t>
            </a:r>
            <a:r>
              <a:rPr lang="fr-FR" sz="2400" dirty="0" smtClean="0"/>
              <a:t> programme très sélectif </a:t>
            </a:r>
            <a:r>
              <a:rPr lang="fr-FR" sz="2400" b="0" dirty="0" smtClean="0"/>
              <a:t>(-13% de capacités d’aides /10</a:t>
            </a:r>
            <a:r>
              <a:rPr lang="fr-FR" sz="2400" b="0" baseline="30000" dirty="0" smtClean="0"/>
              <a:t>e</a:t>
            </a:r>
            <a:r>
              <a:rPr lang="fr-FR" sz="2400" b="0" dirty="0" smtClean="0"/>
              <a:t> programme), ciblé sur l’atteinte du bon état et la solidarité urbain/rural</a:t>
            </a:r>
          </a:p>
          <a:p>
            <a:pPr marL="0" indent="0">
              <a:buNone/>
            </a:pPr>
            <a:endParaRPr lang="fr-FR" sz="2400" b="0" dirty="0" smtClean="0"/>
          </a:p>
          <a:p>
            <a:r>
              <a:rPr lang="fr-FR" sz="2400" dirty="0" smtClean="0"/>
              <a:t>Une mise en œuvre adaptée au contexte </a:t>
            </a:r>
            <a:r>
              <a:rPr lang="fr-FR" sz="2400" b="0" dirty="0" smtClean="0"/>
              <a:t>:</a:t>
            </a:r>
          </a:p>
          <a:p>
            <a:pPr lvl="1"/>
            <a:r>
              <a:rPr lang="fr-FR" sz="2000" b="0" dirty="0">
                <a:solidFill>
                  <a:srgbClr val="EB297F"/>
                </a:solidFill>
              </a:rPr>
              <a:t>Crise </a:t>
            </a:r>
            <a:r>
              <a:rPr lang="fr-FR" sz="2000" b="0" dirty="0" err="1">
                <a:solidFill>
                  <a:srgbClr val="EB297F"/>
                </a:solidFill>
              </a:rPr>
              <a:t>Covid</a:t>
            </a:r>
            <a:r>
              <a:rPr lang="fr-FR" sz="2000" b="0" dirty="0">
                <a:solidFill>
                  <a:srgbClr val="EB297F"/>
                </a:solidFill>
              </a:rPr>
              <a:t> </a:t>
            </a:r>
            <a:r>
              <a:rPr lang="fr-FR" sz="2000" b="0" dirty="0"/>
              <a:t>: AAP Rebond 2020/2021 + France Relance + AAP boues</a:t>
            </a:r>
          </a:p>
          <a:p>
            <a:pPr lvl="1"/>
            <a:r>
              <a:rPr lang="fr-FR" sz="2000" b="0" dirty="0">
                <a:solidFill>
                  <a:srgbClr val="EB297F"/>
                </a:solidFill>
              </a:rPr>
              <a:t>Crise sécheresse </a:t>
            </a:r>
            <a:r>
              <a:rPr lang="fr-FR" sz="2000" b="0" dirty="0"/>
              <a:t>: plan de résilience 2022 et </a:t>
            </a:r>
            <a:r>
              <a:rPr lang="fr-FR" sz="2000" b="0" dirty="0" smtClean="0"/>
              <a:t>2023</a:t>
            </a:r>
          </a:p>
          <a:p>
            <a:pPr marL="457200" lvl="1" indent="0">
              <a:buNone/>
            </a:pPr>
            <a:r>
              <a:rPr lang="fr-FR" sz="2000" dirty="0" smtClean="0"/>
              <a:t>Et aux nouvelles attentes</a:t>
            </a:r>
          </a:p>
          <a:p>
            <a:pPr lvl="1"/>
            <a:r>
              <a:rPr lang="fr-FR" sz="2000" b="0" dirty="0" smtClean="0">
                <a:solidFill>
                  <a:srgbClr val="EB297F"/>
                </a:solidFill>
              </a:rPr>
              <a:t>19 appels à projet </a:t>
            </a:r>
            <a:r>
              <a:rPr lang="fr-FR" sz="2000" b="0" dirty="0" smtClean="0"/>
              <a:t>mis en œuvre : trame turquoise, filières agricoles bas niveaux d’intrants, changement climatique…</a:t>
            </a:r>
            <a:endParaRPr lang="fr-FR" sz="2000" b="0" dirty="0"/>
          </a:p>
          <a:p>
            <a:pPr lvl="1"/>
            <a:r>
              <a:rPr lang="fr-FR" sz="2000" b="0" dirty="0">
                <a:solidFill>
                  <a:srgbClr val="EB297F"/>
                </a:solidFill>
              </a:rPr>
              <a:t>Fonds Vert </a:t>
            </a:r>
            <a:r>
              <a:rPr lang="fr-FR" sz="2000" b="0" dirty="0"/>
              <a:t>: intégration de </a:t>
            </a:r>
            <a:r>
              <a:rPr lang="fr-FR" sz="2000" b="0" dirty="0" smtClean="0"/>
              <a:t>crédits </a:t>
            </a:r>
            <a:r>
              <a:rPr lang="fr-FR" sz="2000" b="0" dirty="0"/>
              <a:t>budgétaires pour la Biodiversité et la Renaturation en ville</a:t>
            </a:r>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7</a:t>
            </a:fld>
            <a:endParaRPr lang="fr-FR">
              <a:solidFill>
                <a:prstClr val="black">
                  <a:tint val="75000"/>
                </a:prstClr>
              </a:solidFill>
            </a:endParaRPr>
          </a:p>
        </p:txBody>
      </p:sp>
    </p:spTree>
    <p:extLst>
      <p:ext uri="{BB962C8B-B14F-4D97-AF65-F5344CB8AC3E}">
        <p14:creationId xmlns:p14="http://schemas.microsoft.com/office/powerpoint/2010/main" val="114744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30736" y="116632"/>
            <a:ext cx="8456064" cy="1143000"/>
          </a:xfrm>
        </p:spPr>
        <p:txBody>
          <a:bodyPr>
            <a:normAutofit/>
          </a:bodyPr>
          <a:lstStyle/>
          <a:p>
            <a:pPr algn="ctr"/>
            <a:r>
              <a:rPr lang="fr-FR" sz="2800" dirty="0" smtClean="0"/>
              <a:t>Bilan technique du 11</a:t>
            </a:r>
            <a:r>
              <a:rPr lang="fr-FR" sz="2800" baseline="30000" dirty="0" smtClean="0"/>
              <a:t>e</a:t>
            </a:r>
            <a:r>
              <a:rPr lang="fr-FR" sz="2800" dirty="0" smtClean="0"/>
              <a:t> programme </a:t>
            </a:r>
            <a:br>
              <a:rPr lang="fr-FR" sz="2800" dirty="0" smtClean="0"/>
            </a:br>
            <a:r>
              <a:rPr lang="fr-FR" sz="2800" dirty="0" smtClean="0"/>
              <a:t>(à l’échelle du bassin RMC)</a:t>
            </a:r>
            <a:endParaRPr lang="fr-FR" sz="28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8</a:t>
            </a:fld>
            <a:endParaRPr lang="fr-FR">
              <a:solidFill>
                <a:prstClr val="black">
                  <a:tint val="75000"/>
                </a:prstClr>
              </a:solidFill>
            </a:endParaRPr>
          </a:p>
        </p:txBody>
      </p:sp>
      <p:sp>
        <p:nvSpPr>
          <p:cNvPr id="10" name="Espace réservé du contenu 8"/>
          <p:cNvSpPr>
            <a:spLocks noGrp="1"/>
          </p:cNvSpPr>
          <p:nvPr>
            <p:ph idx="1"/>
          </p:nvPr>
        </p:nvSpPr>
        <p:spPr>
          <a:xfrm>
            <a:off x="395536" y="1340768"/>
            <a:ext cx="8229600" cy="4641379"/>
          </a:xfrm>
        </p:spPr>
        <p:txBody>
          <a:bodyPr>
            <a:noAutofit/>
          </a:bodyPr>
          <a:lstStyle/>
          <a:p>
            <a:r>
              <a:rPr lang="fr-FR" sz="1800" b="0" dirty="0" smtClean="0"/>
              <a:t>Depuis 2019</a:t>
            </a:r>
          </a:p>
          <a:p>
            <a:pPr lvl="1"/>
            <a:r>
              <a:rPr lang="fr-FR" sz="2400" b="1" dirty="0" smtClean="0">
                <a:solidFill>
                  <a:srgbClr val="EB297F"/>
                </a:solidFill>
              </a:rPr>
              <a:t>54% </a:t>
            </a:r>
            <a:r>
              <a:rPr lang="fr-FR" sz="1800" b="0" dirty="0" smtClean="0"/>
              <a:t>des aides mobilisées pour l’adaptation au changement climatique </a:t>
            </a:r>
            <a:r>
              <a:rPr lang="fr-FR" sz="1400" b="0" dirty="0" smtClean="0"/>
              <a:t>(objectif : 40%)</a:t>
            </a:r>
          </a:p>
          <a:p>
            <a:pPr lvl="1"/>
            <a:r>
              <a:rPr lang="fr-FR" sz="2400" b="1" dirty="0" smtClean="0">
                <a:solidFill>
                  <a:srgbClr val="EB297F"/>
                </a:solidFill>
              </a:rPr>
              <a:t>94 </a:t>
            </a:r>
            <a:r>
              <a:rPr lang="fr-FR" sz="1800" b="1" dirty="0" smtClean="0">
                <a:solidFill>
                  <a:srgbClr val="EB297F"/>
                </a:solidFill>
              </a:rPr>
              <a:t>stations</a:t>
            </a:r>
            <a:r>
              <a:rPr lang="fr-FR" sz="1800" dirty="0" smtClean="0"/>
              <a:t> d’épuration aidées au titre des enjeux « milieux », </a:t>
            </a:r>
            <a:r>
              <a:rPr lang="fr-FR" sz="1400" dirty="0" smtClean="0"/>
              <a:t>soit 45% de l’objectif du programme</a:t>
            </a:r>
          </a:p>
          <a:p>
            <a:pPr lvl="1"/>
            <a:r>
              <a:rPr lang="fr-FR" sz="2400" b="1" dirty="0" smtClean="0">
                <a:solidFill>
                  <a:srgbClr val="EB297F"/>
                </a:solidFill>
              </a:rPr>
              <a:t>37</a:t>
            </a:r>
            <a:r>
              <a:rPr lang="fr-FR" sz="2000" b="1" dirty="0" smtClean="0">
                <a:solidFill>
                  <a:srgbClr val="EB297F"/>
                </a:solidFill>
              </a:rPr>
              <a:t> </a:t>
            </a:r>
            <a:r>
              <a:rPr lang="fr-FR" sz="1800" b="1" dirty="0" smtClean="0">
                <a:solidFill>
                  <a:srgbClr val="EB297F"/>
                </a:solidFill>
              </a:rPr>
              <a:t>captages</a:t>
            </a:r>
            <a:r>
              <a:rPr lang="fr-FR" sz="2000" b="1" dirty="0" smtClean="0">
                <a:solidFill>
                  <a:srgbClr val="EB297F"/>
                </a:solidFill>
              </a:rPr>
              <a:t> </a:t>
            </a:r>
            <a:r>
              <a:rPr lang="fr-FR" sz="1800" dirty="0" smtClean="0"/>
              <a:t>prioritaires du SDAGE avec un plan d’action engagé, </a:t>
            </a:r>
            <a:r>
              <a:rPr lang="fr-FR" sz="1400" dirty="0" smtClean="0"/>
              <a:t>soit 48% de l’objectif du programme</a:t>
            </a:r>
          </a:p>
          <a:p>
            <a:pPr lvl="1"/>
            <a:r>
              <a:rPr lang="fr-FR" sz="2400" b="1" dirty="0" smtClean="0">
                <a:solidFill>
                  <a:srgbClr val="EB297F"/>
                </a:solidFill>
              </a:rPr>
              <a:t>270</a:t>
            </a:r>
            <a:r>
              <a:rPr lang="fr-FR" sz="2000" b="1" dirty="0" smtClean="0">
                <a:solidFill>
                  <a:srgbClr val="EB297F"/>
                </a:solidFill>
              </a:rPr>
              <a:t> km </a:t>
            </a:r>
            <a:r>
              <a:rPr lang="fr-FR" sz="1800" b="1" dirty="0" smtClean="0">
                <a:solidFill>
                  <a:srgbClr val="EB297F"/>
                </a:solidFill>
              </a:rPr>
              <a:t>de cours d’eau restaurés</a:t>
            </a:r>
            <a:r>
              <a:rPr lang="fr-FR" sz="1400" dirty="0" smtClean="0"/>
              <a:t>, soit 90% de l’objectif du programme</a:t>
            </a:r>
          </a:p>
          <a:p>
            <a:pPr lvl="1"/>
            <a:r>
              <a:rPr lang="fr-FR" sz="2400" b="1" dirty="0" smtClean="0">
                <a:solidFill>
                  <a:srgbClr val="EB297F"/>
                </a:solidFill>
              </a:rPr>
              <a:t>93 </a:t>
            </a:r>
            <a:r>
              <a:rPr lang="fr-FR" sz="2000" b="1" dirty="0" smtClean="0">
                <a:solidFill>
                  <a:srgbClr val="EB297F"/>
                </a:solidFill>
              </a:rPr>
              <a:t>Mm</a:t>
            </a:r>
            <a:r>
              <a:rPr lang="fr-FR" sz="2000" b="1" baseline="30000" dirty="0" smtClean="0">
                <a:solidFill>
                  <a:srgbClr val="EB297F"/>
                </a:solidFill>
              </a:rPr>
              <a:t>3</a:t>
            </a:r>
            <a:r>
              <a:rPr lang="fr-FR" sz="1800" dirty="0" smtClean="0"/>
              <a:t> économisés, </a:t>
            </a:r>
            <a:r>
              <a:rPr lang="fr-FR" sz="1400" dirty="0" smtClean="0"/>
              <a:t>soit 52% de l’objectif du programme</a:t>
            </a:r>
            <a:endParaRPr lang="fr-FR" sz="1800" dirty="0" smtClean="0"/>
          </a:p>
          <a:p>
            <a:pPr lvl="1"/>
            <a:r>
              <a:rPr lang="fr-FR" sz="1800" dirty="0" smtClean="0"/>
              <a:t>Un contrat avec </a:t>
            </a:r>
            <a:r>
              <a:rPr lang="fr-FR" sz="2400" b="1" dirty="0" smtClean="0">
                <a:solidFill>
                  <a:srgbClr val="EB297F"/>
                </a:solidFill>
              </a:rPr>
              <a:t>37</a:t>
            </a:r>
            <a:r>
              <a:rPr lang="fr-FR" sz="1800" b="1" dirty="0" smtClean="0">
                <a:solidFill>
                  <a:srgbClr val="EB297F"/>
                </a:solidFill>
              </a:rPr>
              <a:t> EPCI en ZRR</a:t>
            </a:r>
            <a:r>
              <a:rPr lang="fr-FR" sz="1800" dirty="0" smtClean="0"/>
              <a:t>, </a:t>
            </a:r>
            <a:r>
              <a:rPr lang="fr-FR" sz="1400" dirty="0" smtClean="0"/>
              <a:t>soit 44% de l’objectif du programme</a:t>
            </a:r>
          </a:p>
          <a:p>
            <a:pPr lvl="1"/>
            <a:endParaRPr lang="fr-FR" sz="1800" b="0" dirty="0" smtClean="0"/>
          </a:p>
          <a:p>
            <a:pPr lvl="1"/>
            <a:endParaRPr lang="fr-FR" sz="1800" b="0" dirty="0" smtClean="0"/>
          </a:p>
          <a:p>
            <a:pPr lvl="1"/>
            <a:endParaRPr lang="fr-FR" sz="1800" b="0" dirty="0" smtClean="0"/>
          </a:p>
          <a:p>
            <a:pPr lvl="1"/>
            <a:endParaRPr lang="fr-FR" sz="1800" b="0" dirty="0" smtClean="0"/>
          </a:p>
          <a:p>
            <a:pPr lvl="1"/>
            <a:endParaRPr lang="fr-FR" sz="1800" dirty="0" smtClean="0"/>
          </a:p>
        </p:txBody>
      </p:sp>
      <p:pic>
        <p:nvPicPr>
          <p:cNvPr id="1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53481"/>
          <a:stretch/>
        </p:blipFill>
        <p:spPr bwMode="auto">
          <a:xfrm>
            <a:off x="28829" y="1648244"/>
            <a:ext cx="928360" cy="82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274" t="18875" b="3026"/>
          <a:stretch/>
        </p:blipFill>
        <p:spPr bwMode="auto">
          <a:xfrm>
            <a:off x="230736" y="2473451"/>
            <a:ext cx="592369" cy="334623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643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19547"/>
            <a:ext cx="9297988" cy="606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7"/>
          <p:cNvSpPr>
            <a:spLocks noGrp="1"/>
          </p:cNvSpPr>
          <p:nvPr>
            <p:ph type="title"/>
          </p:nvPr>
        </p:nvSpPr>
        <p:spPr>
          <a:xfrm>
            <a:off x="323528" y="116632"/>
            <a:ext cx="8568952" cy="640813"/>
          </a:xfrm>
        </p:spPr>
        <p:txBody>
          <a:bodyPr>
            <a:normAutofit/>
          </a:bodyPr>
          <a:lstStyle/>
          <a:p>
            <a:pPr algn="ctr"/>
            <a:r>
              <a:rPr lang="fr-FR" sz="2800" dirty="0" smtClean="0"/>
              <a:t>Bilan 11</a:t>
            </a:r>
            <a:r>
              <a:rPr lang="fr-FR" sz="2800" baseline="30000" dirty="0" smtClean="0"/>
              <a:t>e</a:t>
            </a:r>
            <a:r>
              <a:rPr lang="fr-FR" sz="2800" dirty="0" smtClean="0"/>
              <a:t> programme : les subventions</a:t>
            </a:r>
            <a:endParaRPr lang="fr-FR" sz="2800" dirty="0"/>
          </a:p>
        </p:txBody>
      </p:sp>
      <p:sp>
        <p:nvSpPr>
          <p:cNvPr id="2" name="Espace réservé du numéro de diapositive 1"/>
          <p:cNvSpPr>
            <a:spLocks noGrp="1"/>
          </p:cNvSpPr>
          <p:nvPr>
            <p:ph type="sldNum" sz="quarter" idx="12"/>
          </p:nvPr>
        </p:nvSpPr>
        <p:spPr/>
        <p:txBody>
          <a:bodyPr/>
          <a:lstStyle/>
          <a:p>
            <a:fld id="{5B7C6EE8-3889-44D4-AB89-DAAC5DBDCD3D}" type="slidenum">
              <a:rPr lang="fr-FR" smtClean="0">
                <a:solidFill>
                  <a:prstClr val="black">
                    <a:tint val="75000"/>
                  </a:prstClr>
                </a:solidFill>
              </a:rPr>
              <a:pPr/>
              <a:t>9</a:t>
            </a:fld>
            <a:endParaRPr lang="fr-FR">
              <a:solidFill>
                <a:prstClr val="black">
                  <a:tint val="75000"/>
                </a:prstClr>
              </a:solidFill>
            </a:endParaRPr>
          </a:p>
        </p:txBody>
      </p:sp>
      <p:sp>
        <p:nvSpPr>
          <p:cNvPr id="3" name="ZoneTexte 2"/>
          <p:cNvSpPr txBox="1"/>
          <p:nvPr/>
        </p:nvSpPr>
        <p:spPr>
          <a:xfrm>
            <a:off x="6484633" y="1196752"/>
            <a:ext cx="2623871"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b="1" dirty="0" smtClean="0">
                <a:latin typeface="Verdana" panose="020B0604030504040204" pitchFamily="34" charset="0"/>
                <a:ea typeface="Verdana" panose="020B0604030504040204" pitchFamily="34" charset="0"/>
              </a:rPr>
              <a:t>2,7Md€ </a:t>
            </a:r>
            <a:r>
              <a:rPr lang="fr-FR" dirty="0" smtClean="0">
                <a:latin typeface="Verdana" panose="020B0604030504040204" pitchFamily="34" charset="0"/>
                <a:ea typeface="Verdana" panose="020B0604030504040204" pitchFamily="34" charset="0"/>
              </a:rPr>
              <a:t>d’aides sur 6 ans</a:t>
            </a:r>
          </a:p>
          <a:p>
            <a:pPr algn="ctr"/>
            <a:r>
              <a:rPr lang="fr-FR" i="1" dirty="0" smtClean="0">
                <a:latin typeface="Verdana" panose="020B0604030504040204" pitchFamily="34" charset="0"/>
                <a:ea typeface="Verdana" panose="020B0604030504040204" pitchFamily="34" charset="0"/>
              </a:rPr>
              <a:t>(450M€/an)</a:t>
            </a:r>
            <a:endParaRPr lang="fr-FR"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790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dèle Agence de l'eau - Vio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Agence de l'eau - Violet</Template>
  <TotalTime>945</TotalTime>
  <Words>2519</Words>
  <Application>Microsoft Office PowerPoint</Application>
  <PresentationFormat>Affichage à l'écran (4:3)</PresentationFormat>
  <Paragraphs>286</Paragraphs>
  <Slides>30</Slides>
  <Notes>21</Notes>
  <HiddenSlides>3</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Modèle Agence de l'eau - Violet</vt:lpstr>
      <vt:lpstr>Elaboration du 12e programme  Commission géographique  PACA Durance  Aubagne, 7 avril 2023</vt:lpstr>
      <vt:lpstr>Périmètre et finalités du programme pluriannuel d’intervention</vt:lpstr>
      <vt:lpstr>Les enjeux et priorités du 11e programme (2019-2024)</vt:lpstr>
      <vt:lpstr>Présentation PowerPoint</vt:lpstr>
      <vt:lpstr>Bilan 11e programme : les redevances</vt:lpstr>
      <vt:lpstr>Présentation PowerPoint</vt:lpstr>
      <vt:lpstr>Bilan 11e programme : les subventions</vt:lpstr>
      <vt:lpstr>Bilan technique du 11e programme  (à l’échelle du bassin RMC)</vt:lpstr>
      <vt:lpstr>Bilan 11e programme : les subventions</vt:lpstr>
      <vt:lpstr>Bilan financier 11ème programme (2019-2022) (à l’échelle de la commission géographique)</vt:lpstr>
      <vt:lpstr>Présentation PowerPoint</vt:lpstr>
      <vt:lpstr>Présentation PowerPoint</vt:lpstr>
      <vt:lpstr>Présentation PowerPoint</vt:lpstr>
      <vt:lpstr>Présentation PowerPoint</vt:lpstr>
      <vt:lpstr>Présentation PowerPoint</vt:lpstr>
      <vt:lpstr>Présentation PowerPoint</vt:lpstr>
      <vt:lpstr>Calendrier d’élaboration du 12e programme</vt:lpstr>
      <vt:lpstr>Présentation PowerPoint</vt:lpstr>
      <vt:lpstr>Présentation PowerPoint</vt:lpstr>
      <vt:lpstr>Enjeux 12e programme</vt:lpstr>
      <vt:lpstr>Perspectives redevances</vt:lpstr>
      <vt:lpstr>Gestion quantitative de l’eau et sobriété des usages</vt:lpstr>
      <vt:lpstr>Milieux aquatiques</vt:lpstr>
      <vt:lpstr>Biodiversité (pour mémoire, non présenté)</vt:lpstr>
      <vt:lpstr>Gestion durable des services publics d’eau et d’assainissement (SPEA) (pour mémoire, non présenté)</vt:lpstr>
      <vt:lpstr>Eau potable</vt:lpstr>
      <vt:lpstr>Pollutions domestiques et industrielles (pour mémoire, non présenté)</vt:lpstr>
      <vt:lpstr>Eau et nature en ville</vt:lpstr>
      <vt:lpstr>Stands participatifs</vt:lpstr>
      <vt:lpstr>Présentation PowerPoint</vt:lpstr>
    </vt:vector>
  </TitlesOfParts>
  <Company>AERMC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CARBONEL Juliana</dc:creator>
  <cp:lastModifiedBy>PIERRON Philippe</cp:lastModifiedBy>
  <cp:revision>99</cp:revision>
  <cp:lastPrinted>2023-03-16T12:42:11Z</cp:lastPrinted>
  <dcterms:created xsi:type="dcterms:W3CDTF">2023-02-21T16:00:48Z</dcterms:created>
  <dcterms:modified xsi:type="dcterms:W3CDTF">2023-04-05T14:25:26Z</dcterms:modified>
</cp:coreProperties>
</file>