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68" r:id="rId2"/>
    <p:sldMasterId id="2147483672" r:id="rId3"/>
  </p:sldMasterIdLst>
  <p:notesMasterIdLst>
    <p:notesMasterId r:id="rId21"/>
  </p:notesMasterIdLst>
  <p:handoutMasterIdLst>
    <p:handoutMasterId r:id="rId22"/>
  </p:handoutMasterIdLst>
  <p:sldIdLst>
    <p:sldId id="256" r:id="rId4"/>
    <p:sldId id="343" r:id="rId5"/>
    <p:sldId id="322" r:id="rId6"/>
    <p:sldId id="282" r:id="rId7"/>
    <p:sldId id="323" r:id="rId8"/>
    <p:sldId id="326" r:id="rId9"/>
    <p:sldId id="325" r:id="rId10"/>
    <p:sldId id="324" r:id="rId11"/>
    <p:sldId id="327" r:id="rId12"/>
    <p:sldId id="334" r:id="rId13"/>
    <p:sldId id="342" r:id="rId14"/>
    <p:sldId id="336" r:id="rId15"/>
    <p:sldId id="340" r:id="rId16"/>
    <p:sldId id="337" r:id="rId17"/>
    <p:sldId id="338" r:id="rId18"/>
    <p:sldId id="339" r:id="rId19"/>
    <p:sldId id="332" r:id="rId2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FE1F26C-C6A6-40A1-BF8E-91CC15DA32F5}">
          <p14:sldIdLst>
            <p14:sldId id="256"/>
            <p14:sldId id="343"/>
            <p14:sldId id="322"/>
            <p14:sldId id="282"/>
            <p14:sldId id="323"/>
            <p14:sldId id="326"/>
            <p14:sldId id="325"/>
            <p14:sldId id="324"/>
            <p14:sldId id="327"/>
            <p14:sldId id="334"/>
            <p14:sldId id="342"/>
            <p14:sldId id="336"/>
            <p14:sldId id="340"/>
            <p14:sldId id="337"/>
            <p14:sldId id="338"/>
            <p14:sldId id="339"/>
            <p14:sldId id="332"/>
          </p14:sldIdLst>
        </p14:section>
      </p14:sectionLst>
    </p:ex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D0F4"/>
    <a:srgbClr val="6BC2AE"/>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9060" autoAdjust="0"/>
  </p:normalViewPr>
  <p:slideViewPr>
    <p:cSldViewPr snapToGrid="0">
      <p:cViewPr>
        <p:scale>
          <a:sx n="86" d="100"/>
          <a:sy n="86" d="100"/>
        </p:scale>
        <p:origin x="-72" y="-72"/>
      </p:cViewPr>
      <p:guideLst>
        <p:guide orient="horz" pos="2160"/>
        <p:guide pos="3840"/>
      </p:guideLst>
    </p:cSldViewPr>
  </p:slideViewPr>
  <p:notesTextViewPr>
    <p:cViewPr>
      <p:scale>
        <a:sx n="3" d="2"/>
        <a:sy n="3" d="2"/>
      </p:scale>
      <p:origin x="0" y="0"/>
    </p:cViewPr>
  </p:notesTextViewPr>
  <p:notesViewPr>
    <p:cSldViewPr snapToGrid="0">
      <p:cViewPr varScale="1">
        <p:scale>
          <a:sx n="77" d="100"/>
          <a:sy n="77" d="100"/>
        </p:scale>
        <p:origin x="399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96EA8B7-9E12-4C37-8B1D-19D35FEE44CE}" type="datetimeFigureOut">
              <a:rPr lang="fr-FR" smtClean="0"/>
              <a:t>06/04/2023</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1FFCFB3-2295-419B-8C71-D20BA86174AC}" type="slidenum">
              <a:rPr lang="fr-FR" smtClean="0"/>
              <a:t>‹N°›</a:t>
            </a:fld>
            <a:endParaRPr lang="fr-FR"/>
          </a:p>
        </p:txBody>
      </p:sp>
    </p:spTree>
    <p:extLst>
      <p:ext uri="{BB962C8B-B14F-4D97-AF65-F5344CB8AC3E}">
        <p14:creationId xmlns:p14="http://schemas.microsoft.com/office/powerpoint/2010/main" val="1931746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521272A-ABE8-4566-BF23-DEEC53F8C849}" type="datetimeFigureOut">
              <a:rPr lang="fr-FR" smtClean="0"/>
              <a:t>06/04/2023</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6D236FB-0938-45B7-B1A4-DC8474B32C47}" type="slidenum">
              <a:rPr lang="fr-FR" smtClean="0"/>
              <a:t>‹N°›</a:t>
            </a:fld>
            <a:endParaRPr lang="fr-FR"/>
          </a:p>
        </p:txBody>
      </p:sp>
    </p:spTree>
    <p:extLst>
      <p:ext uri="{BB962C8B-B14F-4D97-AF65-F5344CB8AC3E}">
        <p14:creationId xmlns:p14="http://schemas.microsoft.com/office/powerpoint/2010/main" val="38425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B826EC8-3FA0-65AF-2305-0CBFD9D5EA75}"/>
              </a:ext>
            </a:extLst>
          </p:cNvPr>
          <p:cNvSpPr>
            <a:spLocks noGrp="1"/>
          </p:cNvSpPr>
          <p:nvPr>
            <p:ph type="ctrTitle"/>
          </p:nvPr>
        </p:nvSpPr>
        <p:spPr>
          <a:xfrm>
            <a:off x="1524000" y="1122363"/>
            <a:ext cx="9144000" cy="2387600"/>
          </a:xfrm>
        </p:spPr>
        <p:txBody>
          <a:bodyPr anchor="b"/>
          <a:lstStyle>
            <a:lvl1pPr algn="ctr">
              <a:defRPr sz="6000"/>
            </a:lvl1pPr>
          </a:lstStyle>
          <a:p>
            <a:r>
              <a:rPr lang="fr-FR" dirty="0"/>
              <a:t>Modifiez le style du titre</a:t>
            </a:r>
          </a:p>
        </p:txBody>
      </p:sp>
      <p:sp>
        <p:nvSpPr>
          <p:cNvPr id="3" name="Sous-titre 2">
            <a:extLst>
              <a:ext uri="{FF2B5EF4-FFF2-40B4-BE49-F238E27FC236}">
                <a16:creationId xmlns="" xmlns:a16="http://schemas.microsoft.com/office/drawing/2014/main" id="{2B503881-31C9-9856-CD66-A66E4BD0D32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rgbClr val="75A5D7"/>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 xmlns:a16="http://schemas.microsoft.com/office/drawing/2014/main" id="{979EC300-4910-1F46-D374-55975FCA345B}"/>
              </a:ext>
            </a:extLst>
          </p:cNvPr>
          <p:cNvSpPr>
            <a:spLocks noGrp="1"/>
          </p:cNvSpPr>
          <p:nvPr>
            <p:ph type="dt" sz="half" idx="10"/>
          </p:nvPr>
        </p:nvSpPr>
        <p:spPr/>
        <p:txBody>
          <a:bodyPr/>
          <a:lstStyle/>
          <a:p>
            <a:fld id="{590BF02D-A0B7-44A2-BBDA-B4AC8B4CE582}" type="datetimeFigureOut">
              <a:rPr lang="fr-FR" smtClean="0"/>
              <a:t>06/04/2023</a:t>
            </a:fld>
            <a:endParaRPr lang="fr-FR"/>
          </a:p>
        </p:txBody>
      </p:sp>
      <p:sp>
        <p:nvSpPr>
          <p:cNvPr id="5" name="Espace réservé du pied de page 4">
            <a:extLst>
              <a:ext uri="{FF2B5EF4-FFF2-40B4-BE49-F238E27FC236}">
                <a16:creationId xmlns="" xmlns:a16="http://schemas.microsoft.com/office/drawing/2014/main" id="{B5676CB3-5F9C-9520-8F9E-75F6FA70AC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8CCB6EB8-182C-8BE1-86F0-403D516FA7FA}"/>
              </a:ext>
            </a:extLst>
          </p:cNvPr>
          <p:cNvSpPr>
            <a:spLocks noGrp="1"/>
          </p:cNvSpPr>
          <p:nvPr>
            <p:ph type="sldNum" sz="quarter" idx="12"/>
          </p:nvPr>
        </p:nvSpPr>
        <p:spPr/>
        <p:txBody>
          <a:bodyPr/>
          <a:lstStyle/>
          <a:p>
            <a:fld id="{2C4A5EF2-FE03-481B-90B6-A9780085BEFA}" type="slidenum">
              <a:rPr lang="fr-FR" smtClean="0"/>
              <a:t>‹N°›</a:t>
            </a:fld>
            <a:endParaRPr lang="fr-FR"/>
          </a:p>
        </p:txBody>
      </p:sp>
    </p:spTree>
    <p:extLst>
      <p:ext uri="{BB962C8B-B14F-4D97-AF65-F5344CB8AC3E}">
        <p14:creationId xmlns:p14="http://schemas.microsoft.com/office/powerpoint/2010/main" val="4268693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781110" y="1257390"/>
            <a:ext cx="10690920" cy="2140020"/>
          </a:xfrm>
          <a:prstGeom prst="rect">
            <a:avLst/>
          </a:prstGeom>
        </p:spPr>
        <p:txBody>
          <a:bodyPr lIns="0" tIns="0" rIns="0" bIns="0" anchor="ctr">
            <a:noAutofit/>
          </a:bodyPr>
          <a:lstStyle/>
          <a:p>
            <a:pPr algn="ctr"/>
            <a:endParaRPr lang="fr-FR" sz="2400" b="0" strike="noStrike" spc="-1">
              <a:latin typeface="Arial"/>
            </a:endParaRPr>
          </a:p>
        </p:txBody>
      </p:sp>
    </p:spTree>
    <p:extLst>
      <p:ext uri="{BB962C8B-B14F-4D97-AF65-F5344CB8AC3E}">
        <p14:creationId xmlns:p14="http://schemas.microsoft.com/office/powerpoint/2010/main" val="120005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781110" y="1257390"/>
            <a:ext cx="10690920" cy="461430"/>
          </a:xfrm>
          <a:prstGeom prst="rect">
            <a:avLst/>
          </a:prstGeom>
        </p:spPr>
        <p:txBody>
          <a:bodyPr lIns="0" tIns="0" rIns="0" bIns="0" anchor="ctr">
            <a:noAutofit/>
          </a:bodyPr>
          <a:lstStyle/>
          <a:p>
            <a:endParaRPr lang="fr-FR" sz="1350" b="0" strike="noStrike" spc="-1">
              <a:solidFill>
                <a:srgbClr val="000000"/>
              </a:solidFill>
              <a:latin typeface="Calibri"/>
            </a:endParaRPr>
          </a:p>
        </p:txBody>
      </p:sp>
      <p:sp>
        <p:nvSpPr>
          <p:cNvPr id="19" name="PlaceHolder 2"/>
          <p:cNvSpPr>
            <a:spLocks noGrp="1"/>
          </p:cNvSpPr>
          <p:nvPr>
            <p:ph type="body"/>
          </p:nvPr>
        </p:nvSpPr>
        <p:spPr>
          <a:xfrm>
            <a:off x="609660" y="2000160"/>
            <a:ext cx="5354370" cy="153900"/>
          </a:xfrm>
          <a:prstGeom prst="rect">
            <a:avLst/>
          </a:prstGeom>
        </p:spPr>
        <p:txBody>
          <a:bodyPr lIns="0" tIns="0" rIns="0" bIns="0">
            <a:normAutofit fontScale="83000"/>
          </a:bodyPr>
          <a:lstStyle/>
          <a:p>
            <a:endParaRPr lang="fr-FR" sz="1350" b="0" strike="noStrike" spc="-1">
              <a:solidFill>
                <a:srgbClr val="000000"/>
              </a:solidFill>
              <a:latin typeface="Calibri"/>
            </a:endParaRPr>
          </a:p>
        </p:txBody>
      </p:sp>
      <p:sp>
        <p:nvSpPr>
          <p:cNvPr id="20" name="PlaceHolder 3"/>
          <p:cNvSpPr>
            <a:spLocks noGrp="1"/>
          </p:cNvSpPr>
          <p:nvPr>
            <p:ph type="body"/>
          </p:nvPr>
        </p:nvSpPr>
        <p:spPr>
          <a:xfrm>
            <a:off x="6232140" y="2000160"/>
            <a:ext cx="5354370" cy="322920"/>
          </a:xfrm>
          <a:prstGeom prst="rect">
            <a:avLst/>
          </a:prstGeom>
        </p:spPr>
        <p:txBody>
          <a:bodyPr lIns="0" tIns="0" rIns="0" bIns="0">
            <a:normAutofit/>
          </a:bodyPr>
          <a:lstStyle/>
          <a:p>
            <a:endParaRPr lang="fr-FR" sz="1350" b="0" strike="noStrike" spc="-1">
              <a:solidFill>
                <a:srgbClr val="000000"/>
              </a:solidFill>
              <a:latin typeface="Calibri"/>
            </a:endParaRPr>
          </a:p>
        </p:txBody>
      </p:sp>
      <p:sp>
        <p:nvSpPr>
          <p:cNvPr id="21" name="PlaceHolder 4"/>
          <p:cNvSpPr>
            <a:spLocks noGrp="1"/>
          </p:cNvSpPr>
          <p:nvPr>
            <p:ph type="body"/>
          </p:nvPr>
        </p:nvSpPr>
        <p:spPr>
          <a:xfrm>
            <a:off x="609660" y="2168910"/>
            <a:ext cx="5354370" cy="153900"/>
          </a:xfrm>
          <a:prstGeom prst="rect">
            <a:avLst/>
          </a:prstGeom>
        </p:spPr>
        <p:txBody>
          <a:bodyPr lIns="0" tIns="0" rIns="0" bIns="0">
            <a:normAutofit fontScale="83000"/>
          </a:bodyPr>
          <a:lstStyle/>
          <a:p>
            <a:endParaRPr lang="fr-FR" sz="1350" b="0" strike="noStrike" spc="-1">
              <a:solidFill>
                <a:srgbClr val="000000"/>
              </a:solidFill>
              <a:latin typeface="Calibri"/>
            </a:endParaRPr>
          </a:p>
        </p:txBody>
      </p:sp>
    </p:spTree>
    <p:extLst>
      <p:ext uri="{BB962C8B-B14F-4D97-AF65-F5344CB8AC3E}">
        <p14:creationId xmlns:p14="http://schemas.microsoft.com/office/powerpoint/2010/main" val="1447041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781110" y="1257390"/>
            <a:ext cx="10690920" cy="461430"/>
          </a:xfrm>
          <a:prstGeom prst="rect">
            <a:avLst/>
          </a:prstGeom>
        </p:spPr>
        <p:txBody>
          <a:bodyPr lIns="0" tIns="0" rIns="0" bIns="0" anchor="ctr">
            <a:noAutofit/>
          </a:bodyPr>
          <a:lstStyle/>
          <a:p>
            <a:endParaRPr lang="fr-FR" sz="1350" b="0" strike="noStrike" spc="-1">
              <a:solidFill>
                <a:srgbClr val="000000"/>
              </a:solidFill>
              <a:latin typeface="Calibri"/>
            </a:endParaRPr>
          </a:p>
        </p:txBody>
      </p:sp>
      <p:sp>
        <p:nvSpPr>
          <p:cNvPr id="23" name="PlaceHolder 2"/>
          <p:cNvSpPr>
            <a:spLocks noGrp="1"/>
          </p:cNvSpPr>
          <p:nvPr>
            <p:ph type="body"/>
          </p:nvPr>
        </p:nvSpPr>
        <p:spPr>
          <a:xfrm>
            <a:off x="609660" y="2000160"/>
            <a:ext cx="5354370" cy="322920"/>
          </a:xfrm>
          <a:prstGeom prst="rect">
            <a:avLst/>
          </a:prstGeom>
        </p:spPr>
        <p:txBody>
          <a:bodyPr lIns="0" tIns="0" rIns="0" bIns="0">
            <a:normAutofit/>
          </a:bodyPr>
          <a:lstStyle/>
          <a:p>
            <a:endParaRPr lang="fr-FR" sz="1350" b="0" strike="noStrike" spc="-1">
              <a:solidFill>
                <a:srgbClr val="000000"/>
              </a:solidFill>
              <a:latin typeface="Calibri"/>
            </a:endParaRPr>
          </a:p>
        </p:txBody>
      </p:sp>
      <p:sp>
        <p:nvSpPr>
          <p:cNvPr id="24" name="PlaceHolder 3"/>
          <p:cNvSpPr>
            <a:spLocks noGrp="1"/>
          </p:cNvSpPr>
          <p:nvPr>
            <p:ph type="body"/>
          </p:nvPr>
        </p:nvSpPr>
        <p:spPr>
          <a:xfrm>
            <a:off x="6232140" y="2000160"/>
            <a:ext cx="5354370" cy="153900"/>
          </a:xfrm>
          <a:prstGeom prst="rect">
            <a:avLst/>
          </a:prstGeom>
        </p:spPr>
        <p:txBody>
          <a:bodyPr lIns="0" tIns="0" rIns="0" bIns="0">
            <a:normAutofit fontScale="83000"/>
          </a:bodyPr>
          <a:lstStyle/>
          <a:p>
            <a:endParaRPr lang="fr-FR" sz="1350" b="0" strike="noStrike" spc="-1">
              <a:solidFill>
                <a:srgbClr val="000000"/>
              </a:solidFill>
              <a:latin typeface="Calibri"/>
            </a:endParaRPr>
          </a:p>
        </p:txBody>
      </p:sp>
      <p:sp>
        <p:nvSpPr>
          <p:cNvPr id="25" name="PlaceHolder 4"/>
          <p:cNvSpPr>
            <a:spLocks noGrp="1"/>
          </p:cNvSpPr>
          <p:nvPr>
            <p:ph type="body"/>
          </p:nvPr>
        </p:nvSpPr>
        <p:spPr>
          <a:xfrm>
            <a:off x="6232140" y="2168910"/>
            <a:ext cx="5354370" cy="153900"/>
          </a:xfrm>
          <a:prstGeom prst="rect">
            <a:avLst/>
          </a:prstGeom>
        </p:spPr>
        <p:txBody>
          <a:bodyPr lIns="0" tIns="0" rIns="0" bIns="0">
            <a:normAutofit fontScale="83000"/>
          </a:bodyPr>
          <a:lstStyle/>
          <a:p>
            <a:endParaRPr lang="fr-FR" sz="1350" b="0" strike="noStrike" spc="-1">
              <a:solidFill>
                <a:srgbClr val="000000"/>
              </a:solidFill>
              <a:latin typeface="Calibri"/>
            </a:endParaRPr>
          </a:p>
        </p:txBody>
      </p:sp>
    </p:spTree>
    <p:extLst>
      <p:ext uri="{BB962C8B-B14F-4D97-AF65-F5344CB8AC3E}">
        <p14:creationId xmlns:p14="http://schemas.microsoft.com/office/powerpoint/2010/main" val="3528839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781110" y="1257390"/>
            <a:ext cx="10690920" cy="461430"/>
          </a:xfrm>
          <a:prstGeom prst="rect">
            <a:avLst/>
          </a:prstGeom>
        </p:spPr>
        <p:txBody>
          <a:bodyPr lIns="0" tIns="0" rIns="0" bIns="0" anchor="ctr">
            <a:noAutofit/>
          </a:bodyPr>
          <a:lstStyle/>
          <a:p>
            <a:endParaRPr lang="fr-FR" sz="1350" b="0" strike="noStrike" spc="-1">
              <a:solidFill>
                <a:srgbClr val="000000"/>
              </a:solidFill>
              <a:latin typeface="Calibri"/>
            </a:endParaRPr>
          </a:p>
        </p:txBody>
      </p:sp>
      <p:sp>
        <p:nvSpPr>
          <p:cNvPr id="27" name="PlaceHolder 2"/>
          <p:cNvSpPr>
            <a:spLocks noGrp="1"/>
          </p:cNvSpPr>
          <p:nvPr>
            <p:ph type="body"/>
          </p:nvPr>
        </p:nvSpPr>
        <p:spPr>
          <a:xfrm>
            <a:off x="609660" y="2000160"/>
            <a:ext cx="5354370" cy="153900"/>
          </a:xfrm>
          <a:prstGeom prst="rect">
            <a:avLst/>
          </a:prstGeom>
        </p:spPr>
        <p:txBody>
          <a:bodyPr lIns="0" tIns="0" rIns="0" bIns="0">
            <a:normAutofit fontScale="83000"/>
          </a:bodyPr>
          <a:lstStyle/>
          <a:p>
            <a:endParaRPr lang="fr-FR" sz="1350" b="0" strike="noStrike" spc="-1">
              <a:solidFill>
                <a:srgbClr val="000000"/>
              </a:solidFill>
              <a:latin typeface="Calibri"/>
            </a:endParaRPr>
          </a:p>
        </p:txBody>
      </p:sp>
      <p:sp>
        <p:nvSpPr>
          <p:cNvPr id="28" name="PlaceHolder 3"/>
          <p:cNvSpPr>
            <a:spLocks noGrp="1"/>
          </p:cNvSpPr>
          <p:nvPr>
            <p:ph type="body"/>
          </p:nvPr>
        </p:nvSpPr>
        <p:spPr>
          <a:xfrm>
            <a:off x="6232140" y="2000160"/>
            <a:ext cx="5354370" cy="153900"/>
          </a:xfrm>
          <a:prstGeom prst="rect">
            <a:avLst/>
          </a:prstGeom>
        </p:spPr>
        <p:txBody>
          <a:bodyPr lIns="0" tIns="0" rIns="0" bIns="0">
            <a:normAutofit fontScale="83000"/>
          </a:bodyPr>
          <a:lstStyle/>
          <a:p>
            <a:endParaRPr lang="fr-FR" sz="1350" b="0" strike="noStrike" spc="-1">
              <a:solidFill>
                <a:srgbClr val="000000"/>
              </a:solidFill>
              <a:latin typeface="Calibri"/>
            </a:endParaRPr>
          </a:p>
        </p:txBody>
      </p:sp>
      <p:sp>
        <p:nvSpPr>
          <p:cNvPr id="29" name="PlaceHolder 4"/>
          <p:cNvSpPr>
            <a:spLocks noGrp="1"/>
          </p:cNvSpPr>
          <p:nvPr>
            <p:ph type="body"/>
          </p:nvPr>
        </p:nvSpPr>
        <p:spPr>
          <a:xfrm>
            <a:off x="609660" y="2168910"/>
            <a:ext cx="10972530" cy="153900"/>
          </a:xfrm>
          <a:prstGeom prst="rect">
            <a:avLst/>
          </a:prstGeom>
        </p:spPr>
        <p:txBody>
          <a:bodyPr lIns="0" tIns="0" rIns="0" bIns="0">
            <a:normAutofit fontScale="83000"/>
          </a:bodyPr>
          <a:lstStyle/>
          <a:p>
            <a:endParaRPr lang="fr-FR" sz="1350" b="0" strike="noStrike" spc="-1">
              <a:solidFill>
                <a:srgbClr val="000000"/>
              </a:solidFill>
              <a:latin typeface="Calibri"/>
            </a:endParaRPr>
          </a:p>
        </p:txBody>
      </p:sp>
    </p:spTree>
    <p:extLst>
      <p:ext uri="{BB962C8B-B14F-4D97-AF65-F5344CB8AC3E}">
        <p14:creationId xmlns:p14="http://schemas.microsoft.com/office/powerpoint/2010/main" val="2239356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781110" y="1257390"/>
            <a:ext cx="10690920" cy="461430"/>
          </a:xfrm>
          <a:prstGeom prst="rect">
            <a:avLst/>
          </a:prstGeom>
        </p:spPr>
        <p:txBody>
          <a:bodyPr lIns="0" tIns="0" rIns="0" bIns="0" anchor="ctr">
            <a:noAutofit/>
          </a:bodyPr>
          <a:lstStyle/>
          <a:p>
            <a:endParaRPr lang="fr-FR" sz="1350" b="0" strike="noStrike" spc="-1">
              <a:solidFill>
                <a:srgbClr val="000000"/>
              </a:solidFill>
              <a:latin typeface="Calibri"/>
            </a:endParaRPr>
          </a:p>
        </p:txBody>
      </p:sp>
      <p:sp>
        <p:nvSpPr>
          <p:cNvPr id="31" name="PlaceHolder 2"/>
          <p:cNvSpPr>
            <a:spLocks noGrp="1"/>
          </p:cNvSpPr>
          <p:nvPr>
            <p:ph type="body"/>
          </p:nvPr>
        </p:nvSpPr>
        <p:spPr>
          <a:xfrm>
            <a:off x="609660" y="2000160"/>
            <a:ext cx="10972530" cy="153900"/>
          </a:xfrm>
          <a:prstGeom prst="rect">
            <a:avLst/>
          </a:prstGeom>
        </p:spPr>
        <p:txBody>
          <a:bodyPr lIns="0" tIns="0" rIns="0" bIns="0">
            <a:normAutofit fontScale="83000"/>
          </a:bodyPr>
          <a:lstStyle/>
          <a:p>
            <a:endParaRPr lang="fr-FR" sz="1350" b="0" strike="noStrike" spc="-1">
              <a:solidFill>
                <a:srgbClr val="000000"/>
              </a:solidFill>
              <a:latin typeface="Calibri"/>
            </a:endParaRPr>
          </a:p>
        </p:txBody>
      </p:sp>
      <p:sp>
        <p:nvSpPr>
          <p:cNvPr id="32" name="PlaceHolder 3"/>
          <p:cNvSpPr>
            <a:spLocks noGrp="1"/>
          </p:cNvSpPr>
          <p:nvPr>
            <p:ph type="body"/>
          </p:nvPr>
        </p:nvSpPr>
        <p:spPr>
          <a:xfrm>
            <a:off x="609660" y="2168910"/>
            <a:ext cx="10972530" cy="153900"/>
          </a:xfrm>
          <a:prstGeom prst="rect">
            <a:avLst/>
          </a:prstGeom>
        </p:spPr>
        <p:txBody>
          <a:bodyPr lIns="0" tIns="0" rIns="0" bIns="0">
            <a:normAutofit fontScale="83000"/>
          </a:bodyPr>
          <a:lstStyle/>
          <a:p>
            <a:endParaRPr lang="fr-FR" sz="1350" b="0" strike="noStrike" spc="-1">
              <a:solidFill>
                <a:srgbClr val="000000"/>
              </a:solidFill>
              <a:latin typeface="Calibri"/>
            </a:endParaRPr>
          </a:p>
        </p:txBody>
      </p:sp>
    </p:spTree>
    <p:extLst>
      <p:ext uri="{BB962C8B-B14F-4D97-AF65-F5344CB8AC3E}">
        <p14:creationId xmlns:p14="http://schemas.microsoft.com/office/powerpoint/2010/main" val="46626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781110" y="1257390"/>
            <a:ext cx="10690920" cy="461430"/>
          </a:xfrm>
          <a:prstGeom prst="rect">
            <a:avLst/>
          </a:prstGeom>
        </p:spPr>
        <p:txBody>
          <a:bodyPr lIns="0" tIns="0" rIns="0" bIns="0" anchor="ctr">
            <a:noAutofit/>
          </a:bodyPr>
          <a:lstStyle/>
          <a:p>
            <a:endParaRPr lang="fr-FR" sz="1350" b="0" strike="noStrike" spc="-1">
              <a:solidFill>
                <a:srgbClr val="000000"/>
              </a:solidFill>
              <a:latin typeface="Calibri"/>
            </a:endParaRPr>
          </a:p>
        </p:txBody>
      </p:sp>
      <p:sp>
        <p:nvSpPr>
          <p:cNvPr id="34" name="PlaceHolder 2"/>
          <p:cNvSpPr>
            <a:spLocks noGrp="1"/>
          </p:cNvSpPr>
          <p:nvPr>
            <p:ph type="body"/>
          </p:nvPr>
        </p:nvSpPr>
        <p:spPr>
          <a:xfrm>
            <a:off x="609660" y="2000160"/>
            <a:ext cx="5354370" cy="153900"/>
          </a:xfrm>
          <a:prstGeom prst="rect">
            <a:avLst/>
          </a:prstGeom>
        </p:spPr>
        <p:txBody>
          <a:bodyPr lIns="0" tIns="0" rIns="0" bIns="0">
            <a:normAutofit fontScale="83000"/>
          </a:bodyPr>
          <a:lstStyle/>
          <a:p>
            <a:endParaRPr lang="fr-FR" sz="1350" b="0" strike="noStrike" spc="-1">
              <a:solidFill>
                <a:srgbClr val="000000"/>
              </a:solidFill>
              <a:latin typeface="Calibri"/>
            </a:endParaRPr>
          </a:p>
        </p:txBody>
      </p:sp>
      <p:sp>
        <p:nvSpPr>
          <p:cNvPr id="35" name="PlaceHolder 3"/>
          <p:cNvSpPr>
            <a:spLocks noGrp="1"/>
          </p:cNvSpPr>
          <p:nvPr>
            <p:ph type="body"/>
          </p:nvPr>
        </p:nvSpPr>
        <p:spPr>
          <a:xfrm>
            <a:off x="6232140" y="2000160"/>
            <a:ext cx="5354370" cy="153900"/>
          </a:xfrm>
          <a:prstGeom prst="rect">
            <a:avLst/>
          </a:prstGeom>
        </p:spPr>
        <p:txBody>
          <a:bodyPr lIns="0" tIns="0" rIns="0" bIns="0">
            <a:normAutofit fontScale="83000"/>
          </a:bodyPr>
          <a:lstStyle/>
          <a:p>
            <a:endParaRPr lang="fr-FR" sz="1350" b="0" strike="noStrike" spc="-1">
              <a:solidFill>
                <a:srgbClr val="000000"/>
              </a:solidFill>
              <a:latin typeface="Calibri"/>
            </a:endParaRPr>
          </a:p>
        </p:txBody>
      </p:sp>
      <p:sp>
        <p:nvSpPr>
          <p:cNvPr id="36" name="PlaceHolder 4"/>
          <p:cNvSpPr>
            <a:spLocks noGrp="1"/>
          </p:cNvSpPr>
          <p:nvPr>
            <p:ph type="body"/>
          </p:nvPr>
        </p:nvSpPr>
        <p:spPr>
          <a:xfrm>
            <a:off x="609660" y="2168910"/>
            <a:ext cx="5354370" cy="153900"/>
          </a:xfrm>
          <a:prstGeom prst="rect">
            <a:avLst/>
          </a:prstGeom>
        </p:spPr>
        <p:txBody>
          <a:bodyPr lIns="0" tIns="0" rIns="0" bIns="0">
            <a:normAutofit fontScale="83000"/>
          </a:bodyPr>
          <a:lstStyle/>
          <a:p>
            <a:endParaRPr lang="fr-FR" sz="1350" b="0" strike="noStrike" spc="-1">
              <a:solidFill>
                <a:srgbClr val="000000"/>
              </a:solidFill>
              <a:latin typeface="Calibri"/>
            </a:endParaRPr>
          </a:p>
        </p:txBody>
      </p:sp>
      <p:sp>
        <p:nvSpPr>
          <p:cNvPr id="37" name="PlaceHolder 5"/>
          <p:cNvSpPr>
            <a:spLocks noGrp="1"/>
          </p:cNvSpPr>
          <p:nvPr>
            <p:ph type="body"/>
          </p:nvPr>
        </p:nvSpPr>
        <p:spPr>
          <a:xfrm>
            <a:off x="6232140" y="2168910"/>
            <a:ext cx="5354370" cy="153900"/>
          </a:xfrm>
          <a:prstGeom prst="rect">
            <a:avLst/>
          </a:prstGeom>
        </p:spPr>
        <p:txBody>
          <a:bodyPr lIns="0" tIns="0" rIns="0" bIns="0">
            <a:normAutofit fontScale="83000"/>
          </a:bodyPr>
          <a:lstStyle/>
          <a:p>
            <a:endParaRPr lang="fr-FR" sz="1350" b="0" strike="noStrike" spc="-1">
              <a:solidFill>
                <a:srgbClr val="000000"/>
              </a:solidFill>
              <a:latin typeface="Calibri"/>
            </a:endParaRPr>
          </a:p>
        </p:txBody>
      </p:sp>
    </p:spTree>
    <p:extLst>
      <p:ext uri="{BB962C8B-B14F-4D97-AF65-F5344CB8AC3E}">
        <p14:creationId xmlns:p14="http://schemas.microsoft.com/office/powerpoint/2010/main" val="3304831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781110" y="1257390"/>
            <a:ext cx="10690920" cy="461430"/>
          </a:xfrm>
          <a:prstGeom prst="rect">
            <a:avLst/>
          </a:prstGeom>
        </p:spPr>
        <p:txBody>
          <a:bodyPr lIns="0" tIns="0" rIns="0" bIns="0" anchor="ctr">
            <a:noAutofit/>
          </a:bodyPr>
          <a:lstStyle/>
          <a:p>
            <a:endParaRPr lang="fr-FR" sz="1350" b="0" strike="noStrike" spc="-1">
              <a:solidFill>
                <a:srgbClr val="000000"/>
              </a:solidFill>
              <a:latin typeface="Calibri"/>
            </a:endParaRPr>
          </a:p>
        </p:txBody>
      </p:sp>
      <p:sp>
        <p:nvSpPr>
          <p:cNvPr id="39" name="PlaceHolder 2"/>
          <p:cNvSpPr>
            <a:spLocks noGrp="1"/>
          </p:cNvSpPr>
          <p:nvPr>
            <p:ph type="body"/>
          </p:nvPr>
        </p:nvSpPr>
        <p:spPr>
          <a:xfrm>
            <a:off x="609660" y="2000160"/>
            <a:ext cx="3532950" cy="153900"/>
          </a:xfrm>
          <a:prstGeom prst="rect">
            <a:avLst/>
          </a:prstGeom>
        </p:spPr>
        <p:txBody>
          <a:bodyPr lIns="0" tIns="0" rIns="0" bIns="0">
            <a:normAutofit fontScale="83000"/>
          </a:bodyPr>
          <a:lstStyle/>
          <a:p>
            <a:endParaRPr lang="fr-FR" sz="1350" b="0" strike="noStrike" spc="-1">
              <a:solidFill>
                <a:srgbClr val="000000"/>
              </a:solidFill>
              <a:latin typeface="Calibri"/>
            </a:endParaRPr>
          </a:p>
        </p:txBody>
      </p:sp>
      <p:sp>
        <p:nvSpPr>
          <p:cNvPr id="40" name="PlaceHolder 3"/>
          <p:cNvSpPr>
            <a:spLocks noGrp="1"/>
          </p:cNvSpPr>
          <p:nvPr>
            <p:ph type="body"/>
          </p:nvPr>
        </p:nvSpPr>
        <p:spPr>
          <a:xfrm>
            <a:off x="4319460" y="2000160"/>
            <a:ext cx="3532950" cy="153900"/>
          </a:xfrm>
          <a:prstGeom prst="rect">
            <a:avLst/>
          </a:prstGeom>
        </p:spPr>
        <p:txBody>
          <a:bodyPr lIns="0" tIns="0" rIns="0" bIns="0">
            <a:normAutofit fontScale="83000"/>
          </a:bodyPr>
          <a:lstStyle/>
          <a:p>
            <a:endParaRPr lang="fr-FR" sz="1350" b="0" strike="noStrike" spc="-1">
              <a:solidFill>
                <a:srgbClr val="000000"/>
              </a:solidFill>
              <a:latin typeface="Calibri"/>
            </a:endParaRPr>
          </a:p>
        </p:txBody>
      </p:sp>
      <p:sp>
        <p:nvSpPr>
          <p:cNvPr id="41" name="PlaceHolder 4"/>
          <p:cNvSpPr>
            <a:spLocks noGrp="1"/>
          </p:cNvSpPr>
          <p:nvPr>
            <p:ph type="body"/>
          </p:nvPr>
        </p:nvSpPr>
        <p:spPr>
          <a:xfrm>
            <a:off x="8029530" y="2000160"/>
            <a:ext cx="3532950" cy="153900"/>
          </a:xfrm>
          <a:prstGeom prst="rect">
            <a:avLst/>
          </a:prstGeom>
        </p:spPr>
        <p:txBody>
          <a:bodyPr lIns="0" tIns="0" rIns="0" bIns="0">
            <a:normAutofit fontScale="83000"/>
          </a:bodyPr>
          <a:lstStyle/>
          <a:p>
            <a:endParaRPr lang="fr-FR" sz="1350" b="0" strike="noStrike" spc="-1">
              <a:solidFill>
                <a:srgbClr val="000000"/>
              </a:solidFill>
              <a:latin typeface="Calibri"/>
            </a:endParaRPr>
          </a:p>
        </p:txBody>
      </p:sp>
      <p:sp>
        <p:nvSpPr>
          <p:cNvPr id="42" name="PlaceHolder 5"/>
          <p:cNvSpPr>
            <a:spLocks noGrp="1"/>
          </p:cNvSpPr>
          <p:nvPr>
            <p:ph type="body"/>
          </p:nvPr>
        </p:nvSpPr>
        <p:spPr>
          <a:xfrm>
            <a:off x="609660" y="2168910"/>
            <a:ext cx="3532950" cy="153900"/>
          </a:xfrm>
          <a:prstGeom prst="rect">
            <a:avLst/>
          </a:prstGeom>
        </p:spPr>
        <p:txBody>
          <a:bodyPr lIns="0" tIns="0" rIns="0" bIns="0">
            <a:normAutofit fontScale="83000"/>
          </a:bodyPr>
          <a:lstStyle/>
          <a:p>
            <a:endParaRPr lang="fr-FR" sz="1350" b="0" strike="noStrike" spc="-1">
              <a:solidFill>
                <a:srgbClr val="000000"/>
              </a:solidFill>
              <a:latin typeface="Calibri"/>
            </a:endParaRPr>
          </a:p>
        </p:txBody>
      </p:sp>
      <p:sp>
        <p:nvSpPr>
          <p:cNvPr id="43" name="PlaceHolder 6"/>
          <p:cNvSpPr>
            <a:spLocks noGrp="1"/>
          </p:cNvSpPr>
          <p:nvPr>
            <p:ph type="body"/>
          </p:nvPr>
        </p:nvSpPr>
        <p:spPr>
          <a:xfrm>
            <a:off x="4319460" y="2168910"/>
            <a:ext cx="3532950" cy="153900"/>
          </a:xfrm>
          <a:prstGeom prst="rect">
            <a:avLst/>
          </a:prstGeom>
        </p:spPr>
        <p:txBody>
          <a:bodyPr lIns="0" tIns="0" rIns="0" bIns="0">
            <a:normAutofit fontScale="83000"/>
          </a:bodyPr>
          <a:lstStyle/>
          <a:p>
            <a:endParaRPr lang="fr-FR" sz="1350" b="0" strike="noStrike" spc="-1">
              <a:solidFill>
                <a:srgbClr val="000000"/>
              </a:solidFill>
              <a:latin typeface="Calibri"/>
            </a:endParaRPr>
          </a:p>
        </p:txBody>
      </p:sp>
      <p:sp>
        <p:nvSpPr>
          <p:cNvPr id="44" name="PlaceHolder 7"/>
          <p:cNvSpPr>
            <a:spLocks noGrp="1"/>
          </p:cNvSpPr>
          <p:nvPr>
            <p:ph type="body"/>
          </p:nvPr>
        </p:nvSpPr>
        <p:spPr>
          <a:xfrm>
            <a:off x="8029530" y="2168910"/>
            <a:ext cx="3532950" cy="153900"/>
          </a:xfrm>
          <a:prstGeom prst="rect">
            <a:avLst/>
          </a:prstGeom>
        </p:spPr>
        <p:txBody>
          <a:bodyPr lIns="0" tIns="0" rIns="0" bIns="0">
            <a:normAutofit fontScale="83000"/>
          </a:bodyPr>
          <a:lstStyle/>
          <a:p>
            <a:endParaRPr lang="fr-FR" sz="1350" b="0" strike="noStrike" spc="-1">
              <a:solidFill>
                <a:srgbClr val="000000"/>
              </a:solidFill>
              <a:latin typeface="Calibri"/>
            </a:endParaRPr>
          </a:p>
        </p:txBody>
      </p:sp>
    </p:spTree>
    <p:extLst>
      <p:ext uri="{BB962C8B-B14F-4D97-AF65-F5344CB8AC3E}">
        <p14:creationId xmlns:p14="http://schemas.microsoft.com/office/powerpoint/2010/main" val="114946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mage avec légende">
    <p:spTree>
      <p:nvGrpSpPr>
        <p:cNvPr id="1" name=""/>
        <p:cNvGrpSpPr/>
        <p:nvPr/>
      </p:nvGrpSpPr>
      <p:grpSpPr>
        <a:xfrm>
          <a:off x="0" y="0"/>
          <a:ext cx="0" cy="0"/>
          <a:chOff x="0" y="0"/>
          <a:chExt cx="0" cy="0"/>
        </a:xfrm>
      </p:grpSpPr>
      <p:sp>
        <p:nvSpPr>
          <p:cNvPr id="3" name="Espace réservé pour une image  2">
            <a:extLst>
              <a:ext uri="{FF2B5EF4-FFF2-40B4-BE49-F238E27FC236}">
                <a16:creationId xmlns="" xmlns:a16="http://schemas.microsoft.com/office/drawing/2014/main" id="{57526AE3-C80A-BC08-7666-D7593ABD3926}"/>
              </a:ext>
            </a:extLst>
          </p:cNvPr>
          <p:cNvSpPr>
            <a:spLocks noGrp="1"/>
          </p:cNvSpPr>
          <p:nvPr>
            <p:ph type="pic" idx="1"/>
          </p:nvPr>
        </p:nvSpPr>
        <p:spPr>
          <a:xfrm>
            <a:off x="8397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1F6D078C-8C7C-3F8D-0224-61E34389CB8E}"/>
              </a:ext>
            </a:extLst>
          </p:cNvPr>
          <p:cNvSpPr>
            <a:spLocks noGrp="1"/>
          </p:cNvSpPr>
          <p:nvPr>
            <p:ph type="body" sz="half" idx="2"/>
          </p:nvPr>
        </p:nvSpPr>
        <p:spPr>
          <a:xfrm>
            <a:off x="7419975"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8" name="Titre 1">
            <a:extLst>
              <a:ext uri="{FF2B5EF4-FFF2-40B4-BE49-F238E27FC236}">
                <a16:creationId xmlns="" xmlns:a16="http://schemas.microsoft.com/office/drawing/2014/main" id="{BA1BF142-E961-26D7-5C9E-089FE97E5997}"/>
              </a:ext>
            </a:extLst>
          </p:cNvPr>
          <p:cNvSpPr>
            <a:spLocks noGrp="1"/>
          </p:cNvSpPr>
          <p:nvPr>
            <p:ph type="title"/>
          </p:nvPr>
        </p:nvSpPr>
        <p:spPr>
          <a:xfrm>
            <a:off x="839788" y="212725"/>
            <a:ext cx="10515600" cy="1325563"/>
          </a:xfrm>
        </p:spPr>
        <p:txBody>
          <a:bodyPr/>
          <a:lstStyle>
            <a:lvl1pPr>
              <a:defRPr>
                <a:solidFill>
                  <a:schemeClr val="bg1"/>
                </a:solidFill>
              </a:defRPr>
            </a:lvl1pPr>
          </a:lstStyle>
          <a:p>
            <a:r>
              <a:rPr lang="fr-FR" dirty="0"/>
              <a:t>Modifiez le style du titre</a:t>
            </a:r>
          </a:p>
        </p:txBody>
      </p:sp>
    </p:spTree>
    <p:extLst>
      <p:ext uri="{BB962C8B-B14F-4D97-AF65-F5344CB8AC3E}">
        <p14:creationId xmlns:p14="http://schemas.microsoft.com/office/powerpoint/2010/main" val="3903808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3A04A04-0214-CC63-6D5D-70163EF19F98}"/>
              </a:ext>
            </a:extLst>
          </p:cNvPr>
          <p:cNvSpPr>
            <a:spLocks noGrp="1"/>
          </p:cNvSpPr>
          <p:nvPr>
            <p:ph type="title"/>
          </p:nvPr>
        </p:nvSpPr>
        <p:spPr>
          <a:xfrm>
            <a:off x="839788" y="365125"/>
            <a:ext cx="10515600" cy="1325563"/>
          </a:xfrm>
        </p:spPr>
        <p:txBody>
          <a:bodyPr/>
          <a:lstStyle/>
          <a:p>
            <a:r>
              <a:rPr lang="fr-FR" dirty="0"/>
              <a:t>Modifiez le style du titre</a:t>
            </a:r>
          </a:p>
        </p:txBody>
      </p:sp>
      <p:sp>
        <p:nvSpPr>
          <p:cNvPr id="3" name="Espace réservé du texte 2">
            <a:extLst>
              <a:ext uri="{FF2B5EF4-FFF2-40B4-BE49-F238E27FC236}">
                <a16:creationId xmlns="" xmlns:a16="http://schemas.microsoft.com/office/drawing/2014/main" id="{E7F65031-E1E6-8DA4-E39D-63A4193467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 xmlns:a16="http://schemas.microsoft.com/office/drawing/2014/main" id="{DE8FBC26-3172-DAF4-6025-338123B5CB1D}"/>
              </a:ext>
            </a:extLst>
          </p:cNvPr>
          <p:cNvSpPr>
            <a:spLocks noGrp="1"/>
          </p:cNvSpPr>
          <p:nvPr>
            <p:ph sz="half" idx="2"/>
          </p:nvPr>
        </p:nvSpPr>
        <p:spPr>
          <a:xfrm>
            <a:off x="839788" y="2505075"/>
            <a:ext cx="5157787" cy="368458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a:extLst>
              <a:ext uri="{FF2B5EF4-FFF2-40B4-BE49-F238E27FC236}">
                <a16:creationId xmlns="" xmlns:a16="http://schemas.microsoft.com/office/drawing/2014/main" id="{D7047E94-DE2B-8F54-BB52-F96391068F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 xmlns:a16="http://schemas.microsoft.com/office/drawing/2014/main" id="{A4B610F5-C740-350E-8C8F-0BCE0004F80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41839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a:extLst>
              <a:ext uri="{FF2B5EF4-FFF2-40B4-BE49-F238E27FC236}">
                <a16:creationId xmlns="" xmlns:a16="http://schemas.microsoft.com/office/drawing/2014/main" id="{57526AE3-C80A-BC08-7666-D7593ABD3926}"/>
              </a:ext>
            </a:extLst>
          </p:cNvPr>
          <p:cNvSpPr>
            <a:spLocks noGrp="1"/>
          </p:cNvSpPr>
          <p:nvPr>
            <p:ph type="pic" idx="1"/>
          </p:nvPr>
        </p:nvSpPr>
        <p:spPr>
          <a:xfrm>
            <a:off x="8397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1F6D078C-8C7C-3F8D-0224-61E34389CB8E}"/>
              </a:ext>
            </a:extLst>
          </p:cNvPr>
          <p:cNvSpPr>
            <a:spLocks noGrp="1"/>
          </p:cNvSpPr>
          <p:nvPr>
            <p:ph type="body" sz="half" idx="2"/>
          </p:nvPr>
        </p:nvSpPr>
        <p:spPr>
          <a:xfrm>
            <a:off x="7419975"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8" name="Titre 1">
            <a:extLst>
              <a:ext uri="{FF2B5EF4-FFF2-40B4-BE49-F238E27FC236}">
                <a16:creationId xmlns="" xmlns:a16="http://schemas.microsoft.com/office/drawing/2014/main" id="{BA1BF142-E961-26D7-5C9E-089FE97E5997}"/>
              </a:ext>
            </a:extLst>
          </p:cNvPr>
          <p:cNvSpPr>
            <a:spLocks noGrp="1"/>
          </p:cNvSpPr>
          <p:nvPr>
            <p:ph type="title"/>
          </p:nvPr>
        </p:nvSpPr>
        <p:spPr>
          <a:xfrm>
            <a:off x="839788" y="212725"/>
            <a:ext cx="10515600" cy="1325563"/>
          </a:xfrm>
        </p:spPr>
        <p:txBody>
          <a:bodyPr/>
          <a:lstStyle>
            <a:lvl1pPr>
              <a:defRPr>
                <a:solidFill>
                  <a:schemeClr val="bg1"/>
                </a:solidFill>
              </a:defRPr>
            </a:lvl1pPr>
          </a:lstStyle>
          <a:p>
            <a:r>
              <a:rPr lang="fr-FR" dirty="0"/>
              <a:t>Modifiez le style du titre</a:t>
            </a:r>
          </a:p>
        </p:txBody>
      </p:sp>
    </p:spTree>
    <p:extLst>
      <p:ext uri="{BB962C8B-B14F-4D97-AF65-F5344CB8AC3E}">
        <p14:creationId xmlns:p14="http://schemas.microsoft.com/office/powerpoint/2010/main" val="3401268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36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781110" y="1257390"/>
            <a:ext cx="10690920" cy="461430"/>
          </a:xfrm>
          <a:prstGeom prst="rect">
            <a:avLst/>
          </a:prstGeom>
        </p:spPr>
        <p:txBody>
          <a:bodyPr lIns="0" tIns="0" rIns="0" bIns="0" anchor="ctr">
            <a:noAutofit/>
          </a:bodyPr>
          <a:lstStyle/>
          <a:p>
            <a:endParaRPr lang="fr-FR" sz="1350" b="0" strike="noStrike" spc="-1">
              <a:solidFill>
                <a:srgbClr val="000000"/>
              </a:solidFill>
              <a:latin typeface="Calibri"/>
            </a:endParaRPr>
          </a:p>
        </p:txBody>
      </p:sp>
      <p:sp>
        <p:nvSpPr>
          <p:cNvPr id="10" name="PlaceHolder 2"/>
          <p:cNvSpPr>
            <a:spLocks noGrp="1"/>
          </p:cNvSpPr>
          <p:nvPr>
            <p:ph type="subTitle"/>
          </p:nvPr>
        </p:nvSpPr>
        <p:spPr>
          <a:xfrm>
            <a:off x="609660" y="1990710"/>
            <a:ext cx="10972530" cy="342090"/>
          </a:xfrm>
          <a:prstGeom prst="rect">
            <a:avLst/>
          </a:prstGeom>
        </p:spPr>
        <p:txBody>
          <a:bodyPr lIns="0" tIns="0" rIns="0" bIns="0" anchor="ctr">
            <a:noAutofit/>
          </a:bodyPr>
          <a:lstStyle/>
          <a:p>
            <a:pPr algn="ctr"/>
            <a:endParaRPr lang="fr-FR" sz="2400" b="0" strike="noStrike" spc="-1">
              <a:latin typeface="Arial"/>
            </a:endParaRPr>
          </a:p>
        </p:txBody>
      </p:sp>
    </p:spTree>
    <p:extLst>
      <p:ext uri="{BB962C8B-B14F-4D97-AF65-F5344CB8AC3E}">
        <p14:creationId xmlns:p14="http://schemas.microsoft.com/office/powerpoint/2010/main" val="3019547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781110" y="1257390"/>
            <a:ext cx="10690920" cy="461430"/>
          </a:xfrm>
          <a:prstGeom prst="rect">
            <a:avLst/>
          </a:prstGeom>
        </p:spPr>
        <p:txBody>
          <a:bodyPr lIns="0" tIns="0" rIns="0" bIns="0" anchor="ctr">
            <a:noAutofit/>
          </a:bodyPr>
          <a:lstStyle/>
          <a:p>
            <a:endParaRPr lang="fr-FR" sz="1350" b="0" strike="noStrike" spc="-1">
              <a:solidFill>
                <a:srgbClr val="000000"/>
              </a:solidFill>
              <a:latin typeface="Calibri"/>
            </a:endParaRPr>
          </a:p>
        </p:txBody>
      </p:sp>
      <p:sp>
        <p:nvSpPr>
          <p:cNvPr id="12" name="PlaceHolder 2"/>
          <p:cNvSpPr>
            <a:spLocks noGrp="1"/>
          </p:cNvSpPr>
          <p:nvPr>
            <p:ph type="body"/>
          </p:nvPr>
        </p:nvSpPr>
        <p:spPr>
          <a:xfrm>
            <a:off x="609660" y="2000160"/>
            <a:ext cx="10972530" cy="322920"/>
          </a:xfrm>
          <a:prstGeom prst="rect">
            <a:avLst/>
          </a:prstGeom>
        </p:spPr>
        <p:txBody>
          <a:bodyPr lIns="0" tIns="0" rIns="0" bIns="0">
            <a:normAutofit/>
          </a:bodyPr>
          <a:lstStyle/>
          <a:p>
            <a:endParaRPr lang="fr-FR" sz="1350" b="0" strike="noStrike" spc="-1">
              <a:solidFill>
                <a:srgbClr val="000000"/>
              </a:solidFill>
              <a:latin typeface="Calibri"/>
            </a:endParaRPr>
          </a:p>
        </p:txBody>
      </p:sp>
    </p:spTree>
    <p:extLst>
      <p:ext uri="{BB962C8B-B14F-4D97-AF65-F5344CB8AC3E}">
        <p14:creationId xmlns:p14="http://schemas.microsoft.com/office/powerpoint/2010/main" val="262637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781110" y="1257390"/>
            <a:ext cx="10690920" cy="461430"/>
          </a:xfrm>
          <a:prstGeom prst="rect">
            <a:avLst/>
          </a:prstGeom>
        </p:spPr>
        <p:txBody>
          <a:bodyPr lIns="0" tIns="0" rIns="0" bIns="0" anchor="ctr">
            <a:noAutofit/>
          </a:bodyPr>
          <a:lstStyle/>
          <a:p>
            <a:endParaRPr lang="fr-FR" sz="1350" b="0" strike="noStrike" spc="-1">
              <a:solidFill>
                <a:srgbClr val="000000"/>
              </a:solidFill>
              <a:latin typeface="Calibri"/>
            </a:endParaRPr>
          </a:p>
        </p:txBody>
      </p:sp>
      <p:sp>
        <p:nvSpPr>
          <p:cNvPr id="14" name="PlaceHolder 2"/>
          <p:cNvSpPr>
            <a:spLocks noGrp="1"/>
          </p:cNvSpPr>
          <p:nvPr>
            <p:ph type="body"/>
          </p:nvPr>
        </p:nvSpPr>
        <p:spPr>
          <a:xfrm>
            <a:off x="609660" y="2000160"/>
            <a:ext cx="5354370" cy="322920"/>
          </a:xfrm>
          <a:prstGeom prst="rect">
            <a:avLst/>
          </a:prstGeom>
        </p:spPr>
        <p:txBody>
          <a:bodyPr lIns="0" tIns="0" rIns="0" bIns="0">
            <a:normAutofit/>
          </a:bodyPr>
          <a:lstStyle/>
          <a:p>
            <a:endParaRPr lang="fr-FR" sz="1350" b="0" strike="noStrike" spc="-1">
              <a:solidFill>
                <a:srgbClr val="000000"/>
              </a:solidFill>
              <a:latin typeface="Calibri"/>
            </a:endParaRPr>
          </a:p>
        </p:txBody>
      </p:sp>
      <p:sp>
        <p:nvSpPr>
          <p:cNvPr id="15" name="PlaceHolder 3"/>
          <p:cNvSpPr>
            <a:spLocks noGrp="1"/>
          </p:cNvSpPr>
          <p:nvPr>
            <p:ph type="body"/>
          </p:nvPr>
        </p:nvSpPr>
        <p:spPr>
          <a:xfrm>
            <a:off x="6232140" y="2000160"/>
            <a:ext cx="5354370" cy="322920"/>
          </a:xfrm>
          <a:prstGeom prst="rect">
            <a:avLst/>
          </a:prstGeom>
        </p:spPr>
        <p:txBody>
          <a:bodyPr lIns="0" tIns="0" rIns="0" bIns="0">
            <a:normAutofit/>
          </a:bodyPr>
          <a:lstStyle/>
          <a:p>
            <a:endParaRPr lang="fr-FR" sz="1350" b="0" strike="noStrike" spc="-1">
              <a:solidFill>
                <a:srgbClr val="000000"/>
              </a:solidFill>
              <a:latin typeface="Calibri"/>
            </a:endParaRPr>
          </a:p>
        </p:txBody>
      </p:sp>
    </p:spTree>
    <p:extLst>
      <p:ext uri="{BB962C8B-B14F-4D97-AF65-F5344CB8AC3E}">
        <p14:creationId xmlns:p14="http://schemas.microsoft.com/office/powerpoint/2010/main" val="142122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781110" y="1257390"/>
            <a:ext cx="10690920" cy="461430"/>
          </a:xfrm>
          <a:prstGeom prst="rect">
            <a:avLst/>
          </a:prstGeom>
        </p:spPr>
        <p:txBody>
          <a:bodyPr lIns="0" tIns="0" rIns="0" bIns="0" anchor="ctr">
            <a:noAutofit/>
          </a:bodyPr>
          <a:lstStyle/>
          <a:p>
            <a:endParaRPr lang="fr-FR" sz="1350" b="0" strike="noStrike" spc="-1">
              <a:solidFill>
                <a:srgbClr val="000000"/>
              </a:solidFill>
              <a:latin typeface="Calibri"/>
            </a:endParaRPr>
          </a:p>
        </p:txBody>
      </p:sp>
    </p:spTree>
    <p:extLst>
      <p:ext uri="{BB962C8B-B14F-4D97-AF65-F5344CB8AC3E}">
        <p14:creationId xmlns:p14="http://schemas.microsoft.com/office/powerpoint/2010/main" val="32325703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7.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a:extLst>
              <a:ext uri="{FF2B5EF4-FFF2-40B4-BE49-F238E27FC236}">
                <a16:creationId xmlns="" xmlns:a16="http://schemas.microsoft.com/office/drawing/2014/main" id="{D7C725ED-E84C-A3CA-D0A4-C1F613BB4F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04341"/>
            <a:ext cx="12192000" cy="4353659"/>
          </a:xfrm>
          <a:prstGeom prst="rect">
            <a:avLst/>
          </a:prstGeom>
        </p:spPr>
      </p:pic>
      <p:pic>
        <p:nvPicPr>
          <p:cNvPr id="13" name="Image 12">
            <a:extLst>
              <a:ext uri="{FF2B5EF4-FFF2-40B4-BE49-F238E27FC236}">
                <a16:creationId xmlns="" xmlns:a16="http://schemas.microsoft.com/office/drawing/2014/main" id="{D7802A75-CC8B-4F6C-ACD9-946C1C432B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991"/>
            <a:ext cx="12192000" cy="4353659"/>
          </a:xfrm>
          <a:prstGeom prst="rect">
            <a:avLst/>
          </a:prstGeom>
        </p:spPr>
      </p:pic>
      <p:sp>
        <p:nvSpPr>
          <p:cNvPr id="2" name="Espace réservé du titre 1">
            <a:extLst>
              <a:ext uri="{FF2B5EF4-FFF2-40B4-BE49-F238E27FC236}">
                <a16:creationId xmlns="" xmlns:a16="http://schemas.microsoft.com/office/drawing/2014/main" id="{A19783AE-7A1A-2867-D32A-3BEB56D24179}"/>
              </a:ext>
            </a:extLst>
          </p:cNvPr>
          <p:cNvSpPr>
            <a:spLocks noGrp="1"/>
          </p:cNvSpPr>
          <p:nvPr>
            <p:ph type="title"/>
          </p:nvPr>
        </p:nvSpPr>
        <p:spPr>
          <a:xfrm>
            <a:off x="838200" y="1920830"/>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4" name="Espace réservé de la date 3">
            <a:extLst>
              <a:ext uri="{FF2B5EF4-FFF2-40B4-BE49-F238E27FC236}">
                <a16:creationId xmlns="" xmlns:a16="http://schemas.microsoft.com/office/drawing/2014/main" id="{6CAF0327-6331-D6E9-A501-BAFDC237F2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BF02D-A0B7-44A2-BBDA-B4AC8B4CE582}" type="datetimeFigureOut">
              <a:rPr lang="fr-FR" smtClean="0"/>
              <a:t>06/04/2023</a:t>
            </a:fld>
            <a:endParaRPr lang="fr-FR"/>
          </a:p>
        </p:txBody>
      </p:sp>
      <p:sp>
        <p:nvSpPr>
          <p:cNvPr id="5" name="Espace réservé du pied de page 4">
            <a:extLst>
              <a:ext uri="{FF2B5EF4-FFF2-40B4-BE49-F238E27FC236}">
                <a16:creationId xmlns="" xmlns:a16="http://schemas.microsoft.com/office/drawing/2014/main" id="{965B21C9-3967-F42D-CA32-137CF1DBF8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 xmlns:a16="http://schemas.microsoft.com/office/drawing/2014/main" id="{2BC58513-520F-4C87-4CAF-37AFAB7C0D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A5EF2-FE03-481B-90B6-A9780085BEFA}" type="slidenum">
              <a:rPr lang="fr-FR" smtClean="0"/>
              <a:t>‹N°›</a:t>
            </a:fld>
            <a:endParaRPr lang="fr-FR"/>
          </a:p>
        </p:txBody>
      </p:sp>
      <p:pic>
        <p:nvPicPr>
          <p:cNvPr id="14" name="Image 13">
            <a:extLst>
              <a:ext uri="{FF2B5EF4-FFF2-40B4-BE49-F238E27FC236}">
                <a16:creationId xmlns="" xmlns:a16="http://schemas.microsoft.com/office/drawing/2014/main" id="{B9D0446B-0ABA-BA32-9EB7-C3D4466A98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82867" y="5620808"/>
            <a:ext cx="999067" cy="999067"/>
          </a:xfrm>
          <a:prstGeom prst="rect">
            <a:avLst/>
          </a:prstGeom>
        </p:spPr>
      </p:pic>
      <p:pic>
        <p:nvPicPr>
          <p:cNvPr id="19" name="Image 18">
            <a:extLst>
              <a:ext uri="{FF2B5EF4-FFF2-40B4-BE49-F238E27FC236}">
                <a16:creationId xmlns="" xmlns:a16="http://schemas.microsoft.com/office/drawing/2014/main" id="{237A6A5E-D4FC-4F9B-8253-792B53C05A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5371" y="-121817"/>
            <a:ext cx="2537891" cy="1836000"/>
          </a:xfrm>
          <a:prstGeom prst="rect">
            <a:avLst/>
          </a:prstGeom>
        </p:spPr>
      </p:pic>
    </p:spTree>
    <p:extLst>
      <p:ext uri="{BB962C8B-B14F-4D97-AF65-F5344CB8AC3E}">
        <p14:creationId xmlns:p14="http://schemas.microsoft.com/office/powerpoint/2010/main" val="2331214218"/>
      </p:ext>
    </p:extLst>
  </p:cSld>
  <p:clrMap bg1="lt1" tx1="dk1" bg2="lt2" tx2="dk2" accent1="accent1" accent2="accent2" accent3="accent3" accent4="accent4" accent5="accent5" accent6="accent6" hlink="hlink" folHlink="folHlink"/>
  <p:sldLayoutIdLst>
    <p:sldLayoutId id="2147483667" r:id="rId1"/>
    <p:sldLayoutId id="2147483671" r:id="rId2"/>
  </p:sldLayoutIdLst>
  <p:txStyles>
    <p:titleStyle>
      <a:lvl1pPr algn="ctr" defTabSz="914400" rtl="0" eaLnBrk="1" latinLnBrk="0" hangingPunct="1">
        <a:lnSpc>
          <a:spcPct val="90000"/>
        </a:lnSpc>
        <a:spcBef>
          <a:spcPct val="0"/>
        </a:spcBef>
        <a:buNone/>
        <a:defRPr sz="4400" b="1" kern="1200">
          <a:solidFill>
            <a:srgbClr val="75A5D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 xmlns:a16="http://schemas.microsoft.com/office/drawing/2014/main" id="{D32385A6-7DBC-0AAC-261C-057CB7F6FE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385" b="20393"/>
          <a:stretch/>
        </p:blipFill>
        <p:spPr>
          <a:xfrm>
            <a:off x="4239643" y="4565650"/>
            <a:ext cx="7952357" cy="2292350"/>
          </a:xfrm>
          <a:prstGeom prst="rect">
            <a:avLst/>
          </a:prstGeom>
        </p:spPr>
      </p:pic>
      <p:pic>
        <p:nvPicPr>
          <p:cNvPr id="5" name="Image 4">
            <a:extLst>
              <a:ext uri="{FF2B5EF4-FFF2-40B4-BE49-F238E27FC236}">
                <a16:creationId xmlns="" xmlns:a16="http://schemas.microsoft.com/office/drawing/2014/main" id="{BD73CD09-CAF8-8F1F-E343-4F8DB385DC42}"/>
              </a:ext>
            </a:extLst>
          </p:cNvPr>
          <p:cNvPicPr>
            <a:picLocks noChangeAspect="1"/>
          </p:cNvPicPr>
          <p:nvPr/>
        </p:nvPicPr>
        <p:blipFill rotWithShape="1">
          <a:blip r:embed="rId5">
            <a:extLst>
              <a:ext uri="{28A0092B-C50C-407E-A947-70E740481C1C}">
                <a14:useLocalDpi xmlns:a14="http://schemas.microsoft.com/office/drawing/2010/main" val="0"/>
              </a:ext>
            </a:extLst>
          </a:blip>
          <a:srcRect t="37220"/>
          <a:stretch/>
        </p:blipFill>
        <p:spPr>
          <a:xfrm>
            <a:off x="0" y="-258792"/>
            <a:ext cx="12192000" cy="2733232"/>
          </a:xfrm>
          <a:prstGeom prst="rect">
            <a:avLst/>
          </a:prstGeom>
        </p:spPr>
      </p:pic>
      <p:sp>
        <p:nvSpPr>
          <p:cNvPr id="2" name="Espace réservé du titre 1">
            <a:extLst>
              <a:ext uri="{FF2B5EF4-FFF2-40B4-BE49-F238E27FC236}">
                <a16:creationId xmlns="" xmlns:a16="http://schemas.microsoft.com/office/drawing/2014/main" id="{98B20A24-6B87-D38B-1D11-97494C5C3700}"/>
              </a:ext>
            </a:extLst>
          </p:cNvPr>
          <p:cNvSpPr>
            <a:spLocks noGrp="1"/>
          </p:cNvSpPr>
          <p:nvPr>
            <p:ph type="title"/>
          </p:nvPr>
        </p:nvSpPr>
        <p:spPr>
          <a:xfrm>
            <a:off x="838200" y="365126"/>
            <a:ext cx="8496300" cy="999066"/>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 xmlns:a16="http://schemas.microsoft.com/office/drawing/2014/main" id="{C4E303A8-D871-7518-EC6A-0925350429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1" name="Image 10">
            <a:extLst>
              <a:ext uri="{FF2B5EF4-FFF2-40B4-BE49-F238E27FC236}">
                <a16:creationId xmlns="" xmlns:a16="http://schemas.microsoft.com/office/drawing/2014/main" id="{1DCD0A8A-05B1-B598-91AD-CD86A4B6DA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23650" y="6121400"/>
            <a:ext cx="698500" cy="698500"/>
          </a:xfrm>
          <a:prstGeom prst="rect">
            <a:avLst/>
          </a:prstGeom>
        </p:spPr>
      </p:pic>
    </p:spTree>
    <p:extLst>
      <p:ext uri="{BB962C8B-B14F-4D97-AF65-F5344CB8AC3E}">
        <p14:creationId xmlns:p14="http://schemas.microsoft.com/office/powerpoint/2010/main" val="2706414670"/>
      </p:ext>
    </p:extLst>
  </p:cSld>
  <p:clrMap bg1="lt1" tx1="dk1" bg2="lt2" tx2="dk2" accent1="accent1" accent2="accent2" accent3="accent3" accent4="accent4" accent5="accent5" accent6="accent6" hlink="hlink" folHlink="folHlink"/>
  <p:sldLayoutIdLst>
    <p:sldLayoutId id="2147483669" r:id="rId1"/>
    <p:sldLayoutId id="2147483670" r:id="rId2"/>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60A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60A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60A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60A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60A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Image 6"/>
          <p:cNvPicPr/>
          <p:nvPr/>
        </p:nvPicPr>
        <p:blipFill>
          <a:blip r:embed="rId14"/>
          <a:stretch/>
        </p:blipFill>
        <p:spPr>
          <a:xfrm>
            <a:off x="323730" y="171450"/>
            <a:ext cx="751410" cy="953640"/>
          </a:xfrm>
          <a:prstGeom prst="rect">
            <a:avLst/>
          </a:prstGeom>
          <a:ln w="0">
            <a:noFill/>
          </a:ln>
        </p:spPr>
      </p:pic>
      <p:pic>
        <p:nvPicPr>
          <p:cNvPr id="10" name="Image 7"/>
          <p:cNvPicPr/>
          <p:nvPr/>
        </p:nvPicPr>
        <p:blipFill>
          <a:blip r:embed="rId15"/>
          <a:stretch/>
        </p:blipFill>
        <p:spPr>
          <a:xfrm>
            <a:off x="10210860" y="285660"/>
            <a:ext cx="1714230" cy="628560"/>
          </a:xfrm>
          <a:prstGeom prst="rect">
            <a:avLst/>
          </a:prstGeom>
          <a:ln w="0">
            <a:noFill/>
          </a:ln>
        </p:spPr>
      </p:pic>
      <p:sp>
        <p:nvSpPr>
          <p:cNvPr id="2" name="PlaceHolder 1"/>
          <p:cNvSpPr>
            <a:spLocks noGrp="1"/>
          </p:cNvSpPr>
          <p:nvPr>
            <p:ph type="title"/>
          </p:nvPr>
        </p:nvSpPr>
        <p:spPr>
          <a:xfrm>
            <a:off x="781110" y="1257390"/>
            <a:ext cx="10690920" cy="461430"/>
          </a:xfrm>
          <a:prstGeom prst="rect">
            <a:avLst/>
          </a:prstGeom>
        </p:spPr>
        <p:txBody>
          <a:bodyPr lIns="0" tIns="0" rIns="0" bIns="0">
            <a:noAutofit/>
          </a:bodyPr>
          <a:lstStyle/>
          <a:p>
            <a:r>
              <a:rPr lang="fr-FR" sz="3000" b="0" strike="noStrike" spc="-1">
                <a:solidFill>
                  <a:srgbClr val="000000"/>
                </a:solidFill>
                <a:latin typeface="Calibri"/>
              </a:rPr>
              <a:t>Cliquez pour éditer le format du texte-titre</a:t>
            </a:r>
          </a:p>
        </p:txBody>
      </p:sp>
      <p:sp>
        <p:nvSpPr>
          <p:cNvPr id="3" name="PlaceHolder 2"/>
          <p:cNvSpPr>
            <a:spLocks noGrp="1"/>
          </p:cNvSpPr>
          <p:nvPr>
            <p:ph type="ftr"/>
          </p:nvPr>
        </p:nvSpPr>
        <p:spPr>
          <a:xfrm>
            <a:off x="4145310" y="6377940"/>
            <a:ext cx="3901230" cy="342630"/>
          </a:xfrm>
          <a:prstGeom prst="rect">
            <a:avLst/>
          </a:prstGeom>
        </p:spPr>
        <p:txBody>
          <a:bodyPr lIns="0" tIns="0" rIns="0" bIns="0">
            <a:noAutofit/>
          </a:bodyPr>
          <a:lstStyle/>
          <a:p>
            <a:endParaRPr lang="fr-FR" sz="1800" b="0" strike="noStrike" spc="-1">
              <a:latin typeface="Times New Roman"/>
            </a:endParaRPr>
          </a:p>
        </p:txBody>
      </p:sp>
      <p:sp>
        <p:nvSpPr>
          <p:cNvPr id="4" name="PlaceHolder 3"/>
          <p:cNvSpPr>
            <a:spLocks noGrp="1"/>
          </p:cNvSpPr>
          <p:nvPr>
            <p:ph type="dt"/>
          </p:nvPr>
        </p:nvSpPr>
        <p:spPr>
          <a:xfrm>
            <a:off x="609660" y="6377940"/>
            <a:ext cx="3943080" cy="207360"/>
          </a:xfrm>
          <a:prstGeom prst="rect">
            <a:avLst/>
          </a:prstGeom>
        </p:spPr>
        <p:txBody>
          <a:bodyPr lIns="0" tIns="0" rIns="0" bIns="0">
            <a:noAutofit/>
          </a:bodyPr>
          <a:lstStyle/>
          <a:p>
            <a:pPr>
              <a:lnSpc>
                <a:spcPct val="100000"/>
              </a:lnSpc>
            </a:pPr>
            <a:r>
              <a:rPr lang="fr-FR" sz="1350" b="1" strike="noStrike" spc="-1">
                <a:solidFill>
                  <a:srgbClr val="8E8FA6"/>
                </a:solidFill>
                <a:latin typeface="Marianne"/>
              </a:rPr>
              <a:t>Assises de l'ingénierie territoriale - 2 mars 2023</a:t>
            </a:r>
            <a:endParaRPr lang="fr-FR" sz="1350" b="0" strike="noStrike" spc="-1">
              <a:latin typeface="Times New Roman"/>
            </a:endParaRPr>
          </a:p>
        </p:txBody>
      </p:sp>
      <p:sp>
        <p:nvSpPr>
          <p:cNvPr id="5" name="PlaceHolder 4"/>
          <p:cNvSpPr>
            <a:spLocks noGrp="1"/>
          </p:cNvSpPr>
          <p:nvPr>
            <p:ph type="sldNum"/>
          </p:nvPr>
        </p:nvSpPr>
        <p:spPr>
          <a:xfrm>
            <a:off x="8778240" y="6377940"/>
            <a:ext cx="2803950" cy="342630"/>
          </a:xfrm>
          <a:prstGeom prst="rect">
            <a:avLst/>
          </a:prstGeom>
        </p:spPr>
        <p:txBody>
          <a:bodyPr lIns="0" tIns="0" rIns="0" bIns="0">
            <a:noAutofit/>
          </a:bodyPr>
          <a:lstStyle/>
          <a:p>
            <a:pPr algn="r">
              <a:lnSpc>
                <a:spcPct val="100000"/>
              </a:lnSpc>
            </a:pPr>
            <a:fld id="{821EE5FB-939E-443E-AD31-CA69D7D7E7B5}" type="slidenum">
              <a:rPr lang="fr-FR" sz="1350" b="0" strike="noStrike" spc="-1">
                <a:solidFill>
                  <a:srgbClr val="B2B2B2"/>
                </a:solidFill>
                <a:latin typeface="Calibri"/>
              </a:rPr>
              <a:t>‹N°›</a:t>
            </a:fld>
            <a:endParaRPr lang="fr-FR" sz="1350" b="0" strike="noStrike" spc="-1">
              <a:latin typeface="Times New Roman"/>
            </a:endParaRPr>
          </a:p>
        </p:txBody>
      </p:sp>
      <p:pic>
        <p:nvPicPr>
          <p:cNvPr id="6" name="Image 5"/>
          <p:cNvPicPr/>
          <p:nvPr/>
        </p:nvPicPr>
        <p:blipFill>
          <a:blip r:embed="rId15"/>
          <a:stretch/>
        </p:blipFill>
        <p:spPr>
          <a:xfrm>
            <a:off x="10210860" y="285660"/>
            <a:ext cx="1714230" cy="628560"/>
          </a:xfrm>
          <a:prstGeom prst="rect">
            <a:avLst/>
          </a:prstGeom>
          <a:ln w="0">
            <a:noFill/>
          </a:ln>
        </p:spPr>
      </p:pic>
      <p:pic>
        <p:nvPicPr>
          <p:cNvPr id="7" name="Image 6"/>
          <p:cNvPicPr/>
          <p:nvPr/>
        </p:nvPicPr>
        <p:blipFill>
          <a:blip r:embed="rId14"/>
          <a:stretch/>
        </p:blipFill>
        <p:spPr>
          <a:xfrm>
            <a:off x="323730" y="171450"/>
            <a:ext cx="751410" cy="953640"/>
          </a:xfrm>
          <a:prstGeom prst="rect">
            <a:avLst/>
          </a:prstGeom>
          <a:ln w="0">
            <a:noFill/>
          </a:ln>
        </p:spPr>
      </p:pic>
      <p:sp>
        <p:nvSpPr>
          <p:cNvPr id="8" name="PlaceHolder 5"/>
          <p:cNvSpPr>
            <a:spLocks noGrp="1"/>
          </p:cNvSpPr>
          <p:nvPr>
            <p:ph type="body"/>
          </p:nvPr>
        </p:nvSpPr>
        <p:spPr>
          <a:xfrm>
            <a:off x="609660" y="2000160"/>
            <a:ext cx="10972530" cy="322920"/>
          </a:xfrm>
          <a:prstGeom prst="rect">
            <a:avLst/>
          </a:prstGeom>
        </p:spPr>
        <p:txBody>
          <a:bodyPr lIns="0" tIns="0" rIns="0" bIns="0">
            <a:noAutofit/>
          </a:bodyPr>
          <a:lstStyle/>
          <a:p>
            <a:pPr marL="432000" indent="-324000">
              <a:spcBef>
                <a:spcPts val="1417"/>
              </a:spcBef>
              <a:buClr>
                <a:srgbClr val="000000"/>
              </a:buClr>
              <a:buSzPct val="45000"/>
              <a:buFont typeface="Wingdings" charset="2"/>
              <a:buChar char=""/>
            </a:pPr>
            <a:r>
              <a:rPr lang="fr-FR" sz="2100" b="0" strike="noStrike" spc="-1">
                <a:solidFill>
                  <a:srgbClr val="000000"/>
                </a:solidFill>
                <a:latin typeface="Calibri"/>
              </a:rPr>
              <a:t>Cliquez pour éditer le format du plan de texte</a:t>
            </a:r>
          </a:p>
          <a:p>
            <a:pPr marL="648000" lvl="1" indent="-243000">
              <a:spcBef>
                <a:spcPts val="851"/>
              </a:spcBef>
              <a:buClr>
                <a:srgbClr val="000000"/>
              </a:buClr>
              <a:buSzPct val="75000"/>
              <a:buFont typeface="Symbol" charset="2"/>
              <a:buChar char=""/>
            </a:pPr>
            <a:r>
              <a:rPr lang="fr-FR" sz="2100" b="0" strike="noStrike" spc="-1">
                <a:solidFill>
                  <a:srgbClr val="000000"/>
                </a:solidFill>
                <a:latin typeface="Calibri"/>
              </a:rPr>
              <a:t>Second niveau de plan</a:t>
            </a:r>
          </a:p>
          <a:p>
            <a:pPr marL="972000" lvl="2" indent="-216000">
              <a:spcBef>
                <a:spcPts val="638"/>
              </a:spcBef>
              <a:buClr>
                <a:srgbClr val="000000"/>
              </a:buClr>
              <a:buSzPct val="45000"/>
              <a:buFont typeface="Wingdings" charset="2"/>
              <a:buChar char=""/>
            </a:pPr>
            <a:r>
              <a:rPr lang="fr-FR" sz="2100" b="0" strike="noStrike" spc="-1">
                <a:solidFill>
                  <a:srgbClr val="000000"/>
                </a:solidFill>
                <a:latin typeface="Calibri"/>
              </a:rPr>
              <a:t>Troisième niveau de plan</a:t>
            </a:r>
          </a:p>
          <a:p>
            <a:pPr marL="1296000" lvl="3" indent="-162000">
              <a:spcBef>
                <a:spcPts val="425"/>
              </a:spcBef>
              <a:buClr>
                <a:srgbClr val="000000"/>
              </a:buClr>
              <a:buSzPct val="75000"/>
              <a:buFont typeface="Symbol" charset="2"/>
              <a:buChar char=""/>
            </a:pPr>
            <a:r>
              <a:rPr lang="fr-FR" sz="2100" b="0" strike="noStrike" spc="-1">
                <a:solidFill>
                  <a:srgbClr val="000000"/>
                </a:solidFill>
                <a:latin typeface="Calibri"/>
              </a:rPr>
              <a:t>Quatrième niveau de plan</a:t>
            </a:r>
          </a:p>
          <a:p>
            <a:pPr marL="1620000" lvl="4" indent="-162000">
              <a:spcBef>
                <a:spcPts val="212"/>
              </a:spcBef>
              <a:buClr>
                <a:srgbClr val="000000"/>
              </a:buClr>
              <a:buSzPct val="45000"/>
              <a:buFont typeface="Wingdings" charset="2"/>
              <a:buChar char=""/>
            </a:pPr>
            <a:r>
              <a:rPr lang="fr-FR" sz="2100" b="0" strike="noStrike" spc="-1">
                <a:solidFill>
                  <a:srgbClr val="000000"/>
                </a:solidFill>
                <a:latin typeface="Calibri"/>
              </a:rPr>
              <a:t>Cinquième niveau de plan</a:t>
            </a:r>
          </a:p>
          <a:p>
            <a:pPr marL="1944000" lvl="5" indent="-162000">
              <a:spcBef>
                <a:spcPts val="212"/>
              </a:spcBef>
              <a:buClr>
                <a:srgbClr val="000000"/>
              </a:buClr>
              <a:buSzPct val="45000"/>
              <a:buFont typeface="Wingdings" charset="2"/>
              <a:buChar char=""/>
            </a:pPr>
            <a:r>
              <a:rPr lang="fr-FR" sz="2100" b="0" strike="noStrike" spc="-1">
                <a:solidFill>
                  <a:srgbClr val="000000"/>
                </a:solidFill>
                <a:latin typeface="Calibri"/>
              </a:rPr>
              <a:t>Sixième niveau de plan</a:t>
            </a:r>
          </a:p>
          <a:p>
            <a:pPr marL="2268000" lvl="6" indent="-162000">
              <a:spcBef>
                <a:spcPts val="212"/>
              </a:spcBef>
              <a:buClr>
                <a:srgbClr val="000000"/>
              </a:buClr>
              <a:buSzPct val="45000"/>
              <a:buFont typeface="Wingdings" charset="2"/>
              <a:buChar char=""/>
            </a:pPr>
            <a:r>
              <a:rPr lang="fr-FR" sz="2100" b="0" strike="noStrike" spc="-1">
                <a:solidFill>
                  <a:srgbClr val="000000"/>
                </a:solidFill>
                <a:latin typeface="Calibri"/>
              </a:rPr>
              <a:t>Septième niveau de plan</a:t>
            </a:r>
          </a:p>
        </p:txBody>
      </p:sp>
    </p:spTree>
    <p:extLst>
      <p:ext uri="{BB962C8B-B14F-4D97-AF65-F5344CB8AC3E}">
        <p14:creationId xmlns:p14="http://schemas.microsoft.com/office/powerpoint/2010/main" val="2971588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324000" indent="-243000" algn="l" defTabSz="685800" rtl="0" eaLnBrk="1" latinLnBrk="0" hangingPunct="1">
        <a:lnSpc>
          <a:spcPct val="90000"/>
        </a:lnSpc>
        <a:spcBef>
          <a:spcPts val="1063"/>
        </a:spcBef>
        <a:buClr>
          <a:srgbClr val="000000"/>
        </a:buClr>
        <a:buSzPct val="45000"/>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ctrTitle"/>
          </p:nvPr>
        </p:nvSpPr>
        <p:spPr>
          <a:xfrm>
            <a:off x="966653" y="2168443"/>
            <a:ext cx="9562011" cy="1938584"/>
          </a:xfrm>
        </p:spPr>
        <p:txBody>
          <a:bodyPr>
            <a:normAutofit/>
          </a:bodyPr>
          <a:lstStyle/>
          <a:p>
            <a:r>
              <a:rPr lang="fr-FR" sz="3200" dirty="0">
                <a:solidFill>
                  <a:schemeClr val="accent1"/>
                </a:solidFill>
              </a:rPr>
              <a:t>Commission géographique littoral Paca-Durance </a:t>
            </a:r>
            <a:br>
              <a:rPr lang="fr-FR" sz="3200" dirty="0">
                <a:solidFill>
                  <a:schemeClr val="accent1"/>
                </a:solidFill>
              </a:rPr>
            </a:br>
            <a:r>
              <a:rPr lang="fr-FR" sz="3200" dirty="0">
                <a:solidFill>
                  <a:schemeClr val="accent1"/>
                </a:solidFill>
              </a:rPr>
              <a:t/>
            </a:r>
            <a:br>
              <a:rPr lang="fr-FR" sz="3200" dirty="0">
                <a:solidFill>
                  <a:schemeClr val="accent1"/>
                </a:solidFill>
              </a:rPr>
            </a:br>
            <a:r>
              <a:rPr lang="fr-FR" sz="3200" dirty="0">
                <a:solidFill>
                  <a:schemeClr val="accent1"/>
                </a:solidFill>
              </a:rPr>
              <a:t>7 Avril 2023</a:t>
            </a:r>
            <a:endParaRPr lang="fr-FR" sz="4800" b="1" dirty="0"/>
          </a:p>
        </p:txBody>
      </p:sp>
    </p:spTree>
    <p:extLst>
      <p:ext uri="{BB962C8B-B14F-4D97-AF65-F5344CB8AC3E}">
        <p14:creationId xmlns:p14="http://schemas.microsoft.com/office/powerpoint/2010/main" val="564623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0642C8-C097-D701-77A4-69E95DFA76D7}"/>
              </a:ext>
            </a:extLst>
          </p:cNvPr>
          <p:cNvSpPr/>
          <p:nvPr/>
        </p:nvSpPr>
        <p:spPr>
          <a:xfrm>
            <a:off x="274320" y="137024"/>
            <a:ext cx="753289" cy="976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 xmlns:a16="http://schemas.microsoft.com/office/drawing/2014/main" id="{6EC4BA61-0F88-BA3D-B604-5073FF6EE59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484" y="108620"/>
            <a:ext cx="1259512" cy="910154"/>
          </a:xfrm>
          <a:prstGeom prst="rect">
            <a:avLst/>
          </a:prstGeom>
          <a:noFill/>
          <a:ln>
            <a:noFill/>
          </a:ln>
        </p:spPr>
      </p:pic>
      <p:sp>
        <p:nvSpPr>
          <p:cNvPr id="6" name="Rectangle 5">
            <a:extLst>
              <a:ext uri="{FF2B5EF4-FFF2-40B4-BE49-F238E27FC236}">
                <a16:creationId xmlns="" xmlns:a16="http://schemas.microsoft.com/office/drawing/2014/main" id="{C68FA7CF-877A-8623-CBDD-F26775559EBF}"/>
              </a:ext>
            </a:extLst>
          </p:cNvPr>
          <p:cNvSpPr/>
          <p:nvPr/>
        </p:nvSpPr>
        <p:spPr>
          <a:xfrm>
            <a:off x="9930740" y="137024"/>
            <a:ext cx="2104506" cy="934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logo&#10;&#10;Description générée automatiquement">
            <a:extLst>
              <a:ext uri="{FF2B5EF4-FFF2-40B4-BE49-F238E27FC236}">
                <a16:creationId xmlns="" xmlns:a16="http://schemas.microsoft.com/office/drawing/2014/main" id="{A9F9F255-8AF6-AD5C-D7CA-8B71FBE57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8951" y="161187"/>
            <a:ext cx="885702" cy="885702"/>
          </a:xfrm>
          <a:prstGeom prst="rect">
            <a:avLst/>
          </a:prstGeom>
        </p:spPr>
      </p:pic>
      <p:sp>
        <p:nvSpPr>
          <p:cNvPr id="3" name="ZoneTexte 2">
            <a:extLst>
              <a:ext uri="{FF2B5EF4-FFF2-40B4-BE49-F238E27FC236}">
                <a16:creationId xmlns="" xmlns:a16="http://schemas.microsoft.com/office/drawing/2014/main" id="{EC34B1BA-D154-E72A-5134-D0F14ECFB461}"/>
              </a:ext>
            </a:extLst>
          </p:cNvPr>
          <p:cNvSpPr txBox="1"/>
          <p:nvPr/>
        </p:nvSpPr>
        <p:spPr>
          <a:xfrm>
            <a:off x="2143760" y="457200"/>
            <a:ext cx="7975600" cy="461665"/>
          </a:xfrm>
          <a:prstGeom prst="rect">
            <a:avLst/>
          </a:prstGeom>
          <a:noFill/>
        </p:spPr>
        <p:txBody>
          <a:bodyPr wrap="square" rtlCol="0">
            <a:spAutoFit/>
          </a:bodyPr>
          <a:lstStyle/>
          <a:p>
            <a:pPr algn="ctr"/>
            <a:r>
              <a:rPr lang="fr-FR" sz="2400" dirty="0">
                <a:latin typeface="+mj-lt"/>
              </a:rPr>
              <a:t>« PLAN MARSHALL POUR LA SECURISATION »</a:t>
            </a:r>
          </a:p>
        </p:txBody>
      </p:sp>
      <p:grpSp>
        <p:nvGrpSpPr>
          <p:cNvPr id="10" name="Groupe 9">
            <a:extLst>
              <a:ext uri="{FF2B5EF4-FFF2-40B4-BE49-F238E27FC236}">
                <a16:creationId xmlns="" xmlns:a16="http://schemas.microsoft.com/office/drawing/2014/main" id="{88C8742D-2481-EAC1-CBE2-BA17FA31FC57}"/>
              </a:ext>
            </a:extLst>
          </p:cNvPr>
          <p:cNvGrpSpPr/>
          <p:nvPr/>
        </p:nvGrpSpPr>
        <p:grpSpPr>
          <a:xfrm>
            <a:off x="944240" y="1367065"/>
            <a:ext cx="10303520" cy="498486"/>
            <a:chOff x="1191858" y="3865731"/>
            <a:chExt cx="14028186" cy="664648"/>
          </a:xfrm>
        </p:grpSpPr>
        <p:sp>
          <p:nvSpPr>
            <p:cNvPr id="11" name="ZoneTexte 10">
              <a:extLst>
                <a:ext uri="{FF2B5EF4-FFF2-40B4-BE49-F238E27FC236}">
                  <a16:creationId xmlns="" xmlns:a16="http://schemas.microsoft.com/office/drawing/2014/main" id="{599820CC-F685-8E8B-C27B-0ADED613B848}"/>
                </a:ext>
              </a:extLst>
            </p:cNvPr>
            <p:cNvSpPr txBox="1"/>
            <p:nvPr/>
          </p:nvSpPr>
          <p:spPr>
            <a:xfrm>
              <a:off x="1475924" y="3951834"/>
              <a:ext cx="13744120" cy="492442"/>
            </a:xfrm>
            <a:prstGeom prst="rect">
              <a:avLst/>
            </a:prstGeom>
            <a:noFill/>
            <a:ln w="38100">
              <a:solidFill>
                <a:schemeClr val="accent1">
                  <a:lumMod val="60000"/>
                  <a:lumOff val="40000"/>
                </a:schemeClr>
              </a:solidFill>
            </a:ln>
          </p:spPr>
          <p:txBody>
            <a:bodyPr wrap="square" rtlCol="0">
              <a:spAutoFit/>
            </a:bodyPr>
            <a:lstStyle/>
            <a:p>
              <a:pPr defTabSz="685800"/>
              <a:r>
                <a:rPr lang="fr-FR" sz="1350" dirty="0">
                  <a:solidFill>
                    <a:prstClr val="black"/>
                  </a:solidFill>
                  <a:latin typeface="Arial"/>
                </a:rPr>
                <a:t>     </a:t>
              </a:r>
              <a:r>
                <a:rPr lang="fr-FR" dirty="0">
                  <a:solidFill>
                    <a:prstClr val="black"/>
                  </a:solidFill>
                  <a:latin typeface="Arial"/>
                </a:rPr>
                <a:t>Axe 3: La sécurisation des ressources existantes et la modernisation du réseau de production </a:t>
              </a:r>
              <a:endParaRPr lang="fr-FR" sz="2100" dirty="0">
                <a:solidFill>
                  <a:prstClr val="black"/>
                </a:solidFill>
                <a:latin typeface="Arial"/>
              </a:endParaRPr>
            </a:p>
          </p:txBody>
        </p:sp>
        <p:pic>
          <p:nvPicPr>
            <p:cNvPr id="12" name="Image 11" descr="Une image contenant invertébré, cténophore&#10;&#10;Description générée automatiquement">
              <a:extLst>
                <a:ext uri="{FF2B5EF4-FFF2-40B4-BE49-F238E27FC236}">
                  <a16:creationId xmlns="" xmlns:a16="http://schemas.microsoft.com/office/drawing/2014/main" id="{C731FA7E-0BC5-26CE-6277-D144091D51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1858" y="3865731"/>
              <a:ext cx="568131" cy="664648"/>
            </a:xfrm>
            <a:prstGeom prst="rect">
              <a:avLst/>
            </a:prstGeom>
          </p:spPr>
        </p:pic>
      </p:grpSp>
      <p:sp>
        <p:nvSpPr>
          <p:cNvPr id="13" name="ZoneTexte 12">
            <a:extLst>
              <a:ext uri="{FF2B5EF4-FFF2-40B4-BE49-F238E27FC236}">
                <a16:creationId xmlns="" xmlns:a16="http://schemas.microsoft.com/office/drawing/2014/main" id="{EF1C4883-E265-09A2-47C6-FA91558AE8E2}"/>
              </a:ext>
            </a:extLst>
          </p:cNvPr>
          <p:cNvSpPr txBox="1"/>
          <p:nvPr/>
        </p:nvSpPr>
        <p:spPr>
          <a:xfrm>
            <a:off x="1902641" y="1945864"/>
            <a:ext cx="8595360" cy="2862322"/>
          </a:xfrm>
          <a:prstGeom prst="rect">
            <a:avLst/>
          </a:prstGeom>
          <a:noFill/>
        </p:spPr>
        <p:txBody>
          <a:bodyPr wrap="square" rtlCol="0">
            <a:spAutoFit/>
          </a:bodyPr>
          <a:lstStyle/>
          <a:p>
            <a:pPr marL="342900" marR="208280" lvl="0" indent="-342900">
              <a:buFont typeface="Courier New" panose="02070309020205020404" pitchFamily="49" charset="0"/>
              <a:buChar char="o"/>
            </a:pPr>
            <a:r>
              <a:rPr lang="fr-FR" sz="1800" dirty="0">
                <a:effectLst/>
                <a:latin typeface="Calibri" panose="020F0502020204030204" pitchFamily="34" charset="0"/>
                <a:ea typeface="Times" panose="02020603050405020304" pitchFamily="18" charset="0"/>
                <a:cs typeface="Times New Roman" panose="02020603050405020304" pitchFamily="18" charset="0"/>
              </a:rPr>
              <a:t>Remplacement du forage sur le site de Tassy afin de garantir la pérennité de cette ressource ;</a:t>
            </a:r>
            <a:endParaRPr lang="fr-FR" sz="1800" dirty="0">
              <a:effectLst/>
              <a:latin typeface="Times" panose="02020603050405020304" pitchFamily="18" charset="0"/>
              <a:ea typeface="Times" panose="02020603050405020304" pitchFamily="18" charset="0"/>
              <a:cs typeface="Times New Roman" panose="02020603050405020304" pitchFamily="18" charset="0"/>
            </a:endParaRPr>
          </a:p>
          <a:p>
            <a:pPr marL="342900" marR="208280" lvl="0" indent="-342900">
              <a:buFont typeface="Courier New" panose="02070309020205020404" pitchFamily="49" charset="0"/>
              <a:buChar char="o"/>
            </a:pPr>
            <a:r>
              <a:rPr lang="fr-FR" sz="1800" dirty="0">
                <a:effectLst/>
                <a:latin typeface="Calibri" panose="020F0502020204030204" pitchFamily="34" charset="0"/>
                <a:ea typeface="Times" panose="02020603050405020304" pitchFamily="18" charset="0"/>
                <a:cs typeface="Times New Roman" panose="02020603050405020304" pitchFamily="18" charset="0"/>
              </a:rPr>
              <a:t>Réalisation d’un forage d’exploration sur le site de Tassy pour mieux connaître le potentiel de la nappe ;</a:t>
            </a:r>
            <a:endParaRPr lang="fr-FR" sz="1800" dirty="0">
              <a:effectLst/>
              <a:latin typeface="Times" panose="02020603050405020304" pitchFamily="18" charset="0"/>
              <a:ea typeface="Times" panose="02020603050405020304" pitchFamily="18" charset="0"/>
              <a:cs typeface="Times New Roman" panose="02020603050405020304" pitchFamily="18" charset="0"/>
            </a:endParaRPr>
          </a:p>
          <a:p>
            <a:pPr marL="342900" marR="208280" lvl="0" indent="-342900">
              <a:buFont typeface="Courier New" panose="02070309020205020404" pitchFamily="49" charset="0"/>
              <a:buChar char="o"/>
            </a:pPr>
            <a:r>
              <a:rPr lang="fr-FR" sz="1800" dirty="0">
                <a:effectLst/>
                <a:latin typeface="Calibri" panose="020F0502020204030204" pitchFamily="34" charset="0"/>
                <a:ea typeface="Times" panose="02020603050405020304" pitchFamily="18" charset="0"/>
                <a:cs typeface="Times New Roman" panose="02020603050405020304" pitchFamily="18" charset="0"/>
              </a:rPr>
              <a:t>Réhabilitation et mise en pression des canaux historiques de la Siagnole entre les sources et le Jas neuf ;</a:t>
            </a:r>
            <a:endParaRPr lang="fr-FR" sz="1800" dirty="0">
              <a:effectLst/>
              <a:latin typeface="Times" panose="02020603050405020304" pitchFamily="18" charset="0"/>
              <a:ea typeface="Times" panose="02020603050405020304" pitchFamily="18" charset="0"/>
              <a:cs typeface="Times New Roman" panose="02020603050405020304" pitchFamily="18" charset="0"/>
            </a:endParaRPr>
          </a:p>
          <a:p>
            <a:pPr marL="342900" marR="208280" lvl="0" indent="-342900">
              <a:buFont typeface="Courier New" panose="02070309020205020404" pitchFamily="49" charset="0"/>
              <a:buChar char="o"/>
            </a:pPr>
            <a:r>
              <a:rPr lang="fr-FR" sz="1800" dirty="0">
                <a:effectLst/>
                <a:latin typeface="Calibri" panose="020F0502020204030204" pitchFamily="34" charset="0"/>
                <a:ea typeface="Times" panose="02020603050405020304" pitchFamily="18" charset="0"/>
                <a:cs typeface="Times New Roman" panose="02020603050405020304" pitchFamily="18" charset="0"/>
              </a:rPr>
              <a:t>Construction d’un stockage amont pour améliorer le fonctionnement du réseau ;</a:t>
            </a:r>
            <a:endParaRPr lang="fr-FR" sz="1800" dirty="0">
              <a:effectLst/>
              <a:latin typeface="Times" panose="02020603050405020304" pitchFamily="18" charset="0"/>
              <a:ea typeface="Times" panose="02020603050405020304" pitchFamily="18" charset="0"/>
              <a:cs typeface="Times New Roman" panose="02020603050405020304" pitchFamily="18" charset="0"/>
            </a:endParaRPr>
          </a:p>
          <a:p>
            <a:pPr marL="342900" marR="208280" lvl="0" indent="-342900">
              <a:buFont typeface="Courier New" panose="02070309020205020404" pitchFamily="49" charset="0"/>
              <a:buChar char="o"/>
            </a:pPr>
            <a:r>
              <a:rPr lang="fr-FR" sz="1800" dirty="0">
                <a:effectLst/>
                <a:latin typeface="Calibri" panose="020F0502020204030204" pitchFamily="34" charset="0"/>
                <a:ea typeface="Times" panose="02020603050405020304" pitchFamily="18" charset="0"/>
                <a:cs typeface="Times New Roman" panose="02020603050405020304" pitchFamily="18" charset="0"/>
              </a:rPr>
              <a:t>Interconnexion entre les différentes ressources du territoire ;</a:t>
            </a:r>
            <a:endParaRPr lang="fr-FR" sz="1800" dirty="0">
              <a:effectLst/>
              <a:latin typeface="Times" panose="02020603050405020304" pitchFamily="18" charset="0"/>
              <a:ea typeface="Times" panose="02020603050405020304" pitchFamily="18" charset="0"/>
              <a:cs typeface="Times New Roman" panose="02020603050405020304" pitchFamily="18" charset="0"/>
            </a:endParaRPr>
          </a:p>
          <a:p>
            <a:pPr marL="342900" marR="208280" lvl="0" indent="-342900">
              <a:buFont typeface="Courier New" panose="02070309020205020404" pitchFamily="49" charset="0"/>
              <a:buChar char="o"/>
            </a:pPr>
            <a:r>
              <a:rPr lang="fr-FR" sz="1800" dirty="0">
                <a:effectLst/>
                <a:latin typeface="Calibri" panose="020F0502020204030204" pitchFamily="34" charset="0"/>
                <a:ea typeface="Times" panose="02020603050405020304" pitchFamily="18" charset="0"/>
                <a:cs typeface="Times New Roman" panose="02020603050405020304" pitchFamily="18" charset="0"/>
              </a:rPr>
              <a:t>Interconnexion entre le Pays de Fayence et DPVA au niveau de la liaison Seillans-Bargemon.</a:t>
            </a:r>
            <a:endParaRPr lang="fr-FR" sz="1800" dirty="0">
              <a:effectLst/>
              <a:latin typeface="Times" panose="02020603050405020304" pitchFamily="18" charset="0"/>
              <a:ea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2524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0642C8-C097-D701-77A4-69E95DFA76D7}"/>
              </a:ext>
            </a:extLst>
          </p:cNvPr>
          <p:cNvSpPr/>
          <p:nvPr/>
        </p:nvSpPr>
        <p:spPr>
          <a:xfrm>
            <a:off x="274320" y="137024"/>
            <a:ext cx="753289" cy="976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 xmlns:a16="http://schemas.microsoft.com/office/drawing/2014/main" id="{6EC4BA61-0F88-BA3D-B604-5073FF6EE59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484" y="108620"/>
            <a:ext cx="1259512" cy="910154"/>
          </a:xfrm>
          <a:prstGeom prst="rect">
            <a:avLst/>
          </a:prstGeom>
          <a:noFill/>
          <a:ln>
            <a:noFill/>
          </a:ln>
        </p:spPr>
      </p:pic>
      <p:sp>
        <p:nvSpPr>
          <p:cNvPr id="6" name="Rectangle 5">
            <a:extLst>
              <a:ext uri="{FF2B5EF4-FFF2-40B4-BE49-F238E27FC236}">
                <a16:creationId xmlns="" xmlns:a16="http://schemas.microsoft.com/office/drawing/2014/main" id="{C68FA7CF-877A-8623-CBDD-F26775559EBF}"/>
              </a:ext>
            </a:extLst>
          </p:cNvPr>
          <p:cNvSpPr/>
          <p:nvPr/>
        </p:nvSpPr>
        <p:spPr>
          <a:xfrm>
            <a:off x="9930740" y="137024"/>
            <a:ext cx="2104506" cy="934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logo&#10;&#10;Description générée automatiquement">
            <a:extLst>
              <a:ext uri="{FF2B5EF4-FFF2-40B4-BE49-F238E27FC236}">
                <a16:creationId xmlns="" xmlns:a16="http://schemas.microsoft.com/office/drawing/2014/main" id="{A9F9F255-8AF6-AD5C-D7CA-8B71FBE57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8951" y="161187"/>
            <a:ext cx="885702" cy="885702"/>
          </a:xfrm>
          <a:prstGeom prst="rect">
            <a:avLst/>
          </a:prstGeom>
        </p:spPr>
      </p:pic>
      <p:sp>
        <p:nvSpPr>
          <p:cNvPr id="3" name="ZoneTexte 2">
            <a:extLst>
              <a:ext uri="{FF2B5EF4-FFF2-40B4-BE49-F238E27FC236}">
                <a16:creationId xmlns="" xmlns:a16="http://schemas.microsoft.com/office/drawing/2014/main" id="{EC34B1BA-D154-E72A-5134-D0F14ECFB461}"/>
              </a:ext>
            </a:extLst>
          </p:cNvPr>
          <p:cNvSpPr txBox="1"/>
          <p:nvPr/>
        </p:nvSpPr>
        <p:spPr>
          <a:xfrm>
            <a:off x="2143760" y="457200"/>
            <a:ext cx="7975600" cy="461665"/>
          </a:xfrm>
          <a:prstGeom prst="rect">
            <a:avLst/>
          </a:prstGeom>
          <a:noFill/>
        </p:spPr>
        <p:txBody>
          <a:bodyPr wrap="square" rtlCol="0">
            <a:spAutoFit/>
          </a:bodyPr>
          <a:lstStyle/>
          <a:p>
            <a:pPr algn="ctr"/>
            <a:r>
              <a:rPr lang="fr-FR" sz="2400" dirty="0">
                <a:latin typeface="+mj-lt"/>
              </a:rPr>
              <a:t>« PLAN MARSHALL POUR LA SECURISATION »</a:t>
            </a:r>
          </a:p>
        </p:txBody>
      </p:sp>
      <p:grpSp>
        <p:nvGrpSpPr>
          <p:cNvPr id="10" name="Groupe 9">
            <a:extLst>
              <a:ext uri="{FF2B5EF4-FFF2-40B4-BE49-F238E27FC236}">
                <a16:creationId xmlns="" xmlns:a16="http://schemas.microsoft.com/office/drawing/2014/main" id="{88C8742D-2481-EAC1-CBE2-BA17FA31FC57}"/>
              </a:ext>
            </a:extLst>
          </p:cNvPr>
          <p:cNvGrpSpPr/>
          <p:nvPr/>
        </p:nvGrpSpPr>
        <p:grpSpPr>
          <a:xfrm>
            <a:off x="944240" y="1367065"/>
            <a:ext cx="9175120" cy="498486"/>
            <a:chOff x="1191858" y="3865731"/>
            <a:chExt cx="14028186" cy="664648"/>
          </a:xfrm>
        </p:grpSpPr>
        <p:sp>
          <p:nvSpPr>
            <p:cNvPr id="11" name="ZoneTexte 10">
              <a:extLst>
                <a:ext uri="{FF2B5EF4-FFF2-40B4-BE49-F238E27FC236}">
                  <a16:creationId xmlns="" xmlns:a16="http://schemas.microsoft.com/office/drawing/2014/main" id="{599820CC-F685-8E8B-C27B-0ADED613B848}"/>
                </a:ext>
              </a:extLst>
            </p:cNvPr>
            <p:cNvSpPr txBox="1"/>
            <p:nvPr/>
          </p:nvSpPr>
          <p:spPr>
            <a:xfrm>
              <a:off x="1475924" y="3951834"/>
              <a:ext cx="13744120" cy="492442"/>
            </a:xfrm>
            <a:prstGeom prst="rect">
              <a:avLst/>
            </a:prstGeom>
            <a:noFill/>
            <a:ln w="38100">
              <a:solidFill>
                <a:schemeClr val="accent1">
                  <a:lumMod val="60000"/>
                  <a:lumOff val="40000"/>
                </a:schemeClr>
              </a:solidFill>
            </a:ln>
          </p:spPr>
          <p:txBody>
            <a:bodyPr wrap="square" rtlCol="0">
              <a:spAutoFit/>
            </a:bodyPr>
            <a:lstStyle/>
            <a:p>
              <a:pPr defTabSz="685800"/>
              <a:r>
                <a:rPr lang="fr-FR" sz="1350" dirty="0">
                  <a:solidFill>
                    <a:prstClr val="black"/>
                  </a:solidFill>
                  <a:latin typeface="Arial"/>
                </a:rPr>
                <a:t>     </a:t>
              </a:r>
              <a:r>
                <a:rPr lang="fr-FR" dirty="0">
                  <a:solidFill>
                    <a:prstClr val="black"/>
                  </a:solidFill>
                  <a:latin typeface="Arial"/>
                </a:rPr>
                <a:t>Axe 4: La mobilisation de nouvelles ressources</a:t>
              </a:r>
              <a:endParaRPr lang="fr-FR" sz="2100" dirty="0">
                <a:solidFill>
                  <a:prstClr val="black"/>
                </a:solidFill>
                <a:latin typeface="Arial"/>
              </a:endParaRPr>
            </a:p>
          </p:txBody>
        </p:sp>
        <p:pic>
          <p:nvPicPr>
            <p:cNvPr id="12" name="Image 11" descr="Une image contenant invertébré, cténophore&#10;&#10;Description générée automatiquement">
              <a:extLst>
                <a:ext uri="{FF2B5EF4-FFF2-40B4-BE49-F238E27FC236}">
                  <a16:creationId xmlns="" xmlns:a16="http://schemas.microsoft.com/office/drawing/2014/main" id="{C731FA7E-0BC5-26CE-6277-D144091D51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1858" y="3865731"/>
              <a:ext cx="568131" cy="664648"/>
            </a:xfrm>
            <a:prstGeom prst="rect">
              <a:avLst/>
            </a:prstGeom>
          </p:spPr>
        </p:pic>
      </p:grpSp>
      <p:sp>
        <p:nvSpPr>
          <p:cNvPr id="13" name="ZoneTexte 12">
            <a:extLst>
              <a:ext uri="{FF2B5EF4-FFF2-40B4-BE49-F238E27FC236}">
                <a16:creationId xmlns="" xmlns:a16="http://schemas.microsoft.com/office/drawing/2014/main" id="{EF1C4883-E265-09A2-47C6-FA91558AE8E2}"/>
              </a:ext>
            </a:extLst>
          </p:cNvPr>
          <p:cNvSpPr txBox="1"/>
          <p:nvPr/>
        </p:nvSpPr>
        <p:spPr>
          <a:xfrm>
            <a:off x="1902641" y="1951672"/>
            <a:ext cx="8595360" cy="1477328"/>
          </a:xfrm>
          <a:prstGeom prst="rect">
            <a:avLst/>
          </a:prstGeom>
          <a:noFill/>
        </p:spPr>
        <p:txBody>
          <a:bodyPr wrap="square" rtlCol="0">
            <a:spAutoFit/>
          </a:bodyPr>
          <a:lstStyle/>
          <a:p>
            <a:pPr marL="342900" marR="208280" lvl="0" indent="-342900">
              <a:buFont typeface="Courier New" panose="02070309020205020404" pitchFamily="49" charset="0"/>
              <a:buChar char="o"/>
            </a:pPr>
            <a:r>
              <a:rPr lang="fr-FR" sz="1800" dirty="0">
                <a:effectLst/>
                <a:latin typeface="Calibri" panose="020F0502020204030204" pitchFamily="34" charset="0"/>
                <a:ea typeface="Times" panose="02020603050405020304" pitchFamily="18" charset="0"/>
                <a:cs typeface="Times New Roman" panose="02020603050405020304" pitchFamily="18" charset="0"/>
              </a:rPr>
              <a:t>Etudes et travaux pour l’accès à l’eau du lac de Saint Cassien pour l’eau agricole et l’eau potable ;</a:t>
            </a:r>
            <a:endParaRPr lang="fr-FR" sz="1800" dirty="0">
              <a:effectLst/>
              <a:latin typeface="Times" panose="02020603050405020304" pitchFamily="18" charset="0"/>
              <a:ea typeface="Times" panose="02020603050405020304" pitchFamily="18" charset="0"/>
              <a:cs typeface="Times New Roman" panose="02020603050405020304" pitchFamily="18" charset="0"/>
            </a:endParaRPr>
          </a:p>
          <a:p>
            <a:pPr marL="342900" marR="208280" lvl="0" indent="-342900">
              <a:buFont typeface="Courier New" panose="02070309020205020404" pitchFamily="49" charset="0"/>
              <a:buChar char="o"/>
            </a:pPr>
            <a:r>
              <a:rPr lang="fr-FR" sz="1800" dirty="0">
                <a:effectLst/>
                <a:latin typeface="Calibri" panose="020F0502020204030204" pitchFamily="34" charset="0"/>
                <a:ea typeface="Times" panose="02020603050405020304" pitchFamily="18" charset="0"/>
                <a:cs typeface="Times New Roman" panose="02020603050405020304" pitchFamily="18" charset="0"/>
              </a:rPr>
              <a:t>Lancement d’une étude sur les ressources stratégiques du territoire (Muschelkalk de la plaine de Fayence et karst du plateau de Canjuers) ;</a:t>
            </a:r>
            <a:endParaRPr lang="fr-FR" sz="1800" dirty="0">
              <a:effectLst/>
              <a:latin typeface="Times" panose="02020603050405020304" pitchFamily="18" charset="0"/>
              <a:ea typeface="Times" panose="02020603050405020304" pitchFamily="18" charset="0"/>
              <a:cs typeface="Times New Roman" panose="02020603050405020304" pitchFamily="18" charset="0"/>
            </a:endParaRPr>
          </a:p>
          <a:p>
            <a:pPr marL="342900" marR="208280" lvl="0" indent="-342900">
              <a:buFont typeface="Courier New" panose="02070309020205020404" pitchFamily="49" charset="0"/>
              <a:buChar char="o"/>
            </a:pPr>
            <a:r>
              <a:rPr lang="fr-FR" sz="1800" dirty="0">
                <a:effectLst/>
                <a:latin typeface="Calibri" panose="020F0502020204030204" pitchFamily="34" charset="0"/>
                <a:ea typeface="Times" panose="02020603050405020304" pitchFamily="18" charset="0"/>
                <a:cs typeface="Times New Roman" panose="02020603050405020304" pitchFamily="18" charset="0"/>
              </a:rPr>
              <a:t>Etude pour la mobilisation des ressources des lacs du territoire (</a:t>
            </a:r>
            <a:r>
              <a:rPr lang="fr-FR" sz="1800" dirty="0" err="1">
                <a:effectLst/>
                <a:latin typeface="Calibri" panose="020F0502020204030204" pitchFamily="34" charset="0"/>
                <a:ea typeface="Times" panose="02020603050405020304" pitchFamily="18" charset="0"/>
                <a:cs typeface="Times New Roman" panose="02020603050405020304" pitchFamily="18" charset="0"/>
              </a:rPr>
              <a:t>Meaulx</a:t>
            </a:r>
            <a:r>
              <a:rPr lang="fr-FR" sz="1800" dirty="0">
                <a:effectLst/>
                <a:latin typeface="Calibri" panose="020F0502020204030204" pitchFamily="34" charset="0"/>
                <a:ea typeface="Times" panose="02020603050405020304" pitchFamily="18" charset="0"/>
                <a:cs typeface="Times New Roman" panose="02020603050405020304" pitchFamily="18" charset="0"/>
              </a:rPr>
              <a:t> et </a:t>
            </a:r>
            <a:r>
              <a:rPr lang="fr-FR" sz="1800" dirty="0" err="1">
                <a:effectLst/>
                <a:latin typeface="Calibri" panose="020F0502020204030204" pitchFamily="34" charset="0"/>
                <a:ea typeface="Times" panose="02020603050405020304" pitchFamily="18" charset="0"/>
                <a:cs typeface="Times New Roman" panose="02020603050405020304" pitchFamily="18" charset="0"/>
              </a:rPr>
              <a:t>Rioutard</a:t>
            </a:r>
            <a:r>
              <a:rPr lang="fr-FR" sz="1800" dirty="0">
                <a:effectLst/>
                <a:latin typeface="Calibri" panose="020F0502020204030204" pitchFamily="34" charset="0"/>
                <a:ea typeface="Times" panose="02020603050405020304" pitchFamily="18" charset="0"/>
                <a:cs typeface="Times New Roman" panose="02020603050405020304" pitchFamily="18" charset="0"/>
              </a:rPr>
              <a:t>).</a:t>
            </a:r>
            <a:endParaRPr lang="fr-FR" sz="1800" dirty="0">
              <a:effectLst/>
              <a:latin typeface="Times" panose="02020603050405020304" pitchFamily="18" charset="0"/>
              <a:ea typeface="Times" panose="02020603050405020304" pitchFamily="18" charset="0"/>
              <a:cs typeface="Times New Roman" panose="02020603050405020304" pitchFamily="18" charset="0"/>
            </a:endParaRPr>
          </a:p>
        </p:txBody>
      </p:sp>
      <p:grpSp>
        <p:nvGrpSpPr>
          <p:cNvPr id="4" name="Groupe 3">
            <a:extLst>
              <a:ext uri="{FF2B5EF4-FFF2-40B4-BE49-F238E27FC236}">
                <a16:creationId xmlns="" xmlns:a16="http://schemas.microsoft.com/office/drawing/2014/main" id="{D49ADFFD-A008-DB0E-6F9A-D76886A7C95F}"/>
              </a:ext>
            </a:extLst>
          </p:cNvPr>
          <p:cNvGrpSpPr/>
          <p:nvPr/>
        </p:nvGrpSpPr>
        <p:grpSpPr>
          <a:xfrm>
            <a:off x="901527" y="3725014"/>
            <a:ext cx="10149650" cy="741592"/>
            <a:chOff x="1086606" y="3865731"/>
            <a:chExt cx="15518183" cy="988789"/>
          </a:xfrm>
        </p:grpSpPr>
        <p:sp>
          <p:nvSpPr>
            <p:cNvPr id="7" name="ZoneTexte 6">
              <a:extLst>
                <a:ext uri="{FF2B5EF4-FFF2-40B4-BE49-F238E27FC236}">
                  <a16:creationId xmlns="" xmlns:a16="http://schemas.microsoft.com/office/drawing/2014/main" id="{2C1E8712-0091-4A18-69E7-9DD74A757E68}"/>
                </a:ext>
              </a:extLst>
            </p:cNvPr>
            <p:cNvSpPr txBox="1"/>
            <p:nvPr/>
          </p:nvSpPr>
          <p:spPr>
            <a:xfrm>
              <a:off x="1475924" y="3951834"/>
              <a:ext cx="15128865" cy="861775"/>
            </a:xfrm>
            <a:prstGeom prst="rect">
              <a:avLst/>
            </a:prstGeom>
            <a:noFill/>
            <a:ln w="38100">
              <a:solidFill>
                <a:schemeClr val="accent1">
                  <a:lumMod val="60000"/>
                  <a:lumOff val="40000"/>
                </a:schemeClr>
              </a:solidFill>
            </a:ln>
          </p:spPr>
          <p:txBody>
            <a:bodyPr wrap="square" rtlCol="0">
              <a:spAutoFit/>
            </a:bodyPr>
            <a:lstStyle/>
            <a:p>
              <a:pPr defTabSz="685800"/>
              <a:r>
                <a:rPr lang="fr-FR" sz="1350" dirty="0">
                  <a:solidFill>
                    <a:prstClr val="black"/>
                  </a:solidFill>
                  <a:latin typeface="Arial"/>
                </a:rPr>
                <a:t>     </a:t>
              </a:r>
              <a:r>
                <a:rPr lang="fr-FR" dirty="0">
                  <a:solidFill>
                    <a:prstClr val="black"/>
                  </a:solidFill>
                  <a:latin typeface="Arial"/>
                </a:rPr>
                <a:t>Axe 5: L’amélioration de la gouvernance de l’eau à une échelle répondant aux enjeux du      </a:t>
              </a:r>
            </a:p>
            <a:p>
              <a:pPr defTabSz="685800"/>
              <a:r>
                <a:rPr lang="fr-FR" dirty="0">
                  <a:solidFill>
                    <a:prstClr val="black"/>
                  </a:solidFill>
                  <a:latin typeface="Arial"/>
                </a:rPr>
                <a:t>               changement climatique</a:t>
              </a:r>
              <a:endParaRPr lang="fr-FR" sz="2100" dirty="0">
                <a:solidFill>
                  <a:prstClr val="black"/>
                </a:solidFill>
                <a:latin typeface="Arial"/>
              </a:endParaRPr>
            </a:p>
          </p:txBody>
        </p:sp>
        <p:pic>
          <p:nvPicPr>
            <p:cNvPr id="9" name="Image 8" descr="Une image contenant invertébré, cténophore&#10;&#10;Description générée automatiquement">
              <a:extLst>
                <a:ext uri="{FF2B5EF4-FFF2-40B4-BE49-F238E27FC236}">
                  <a16:creationId xmlns="" xmlns:a16="http://schemas.microsoft.com/office/drawing/2014/main" id="{D91E95F4-AEA8-AFF6-736D-C3303CB8C3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606" y="3865731"/>
              <a:ext cx="845201" cy="988789"/>
            </a:xfrm>
            <a:prstGeom prst="rect">
              <a:avLst/>
            </a:prstGeom>
          </p:spPr>
        </p:pic>
      </p:grpSp>
      <p:sp>
        <p:nvSpPr>
          <p:cNvPr id="14" name="ZoneTexte 13">
            <a:extLst>
              <a:ext uri="{FF2B5EF4-FFF2-40B4-BE49-F238E27FC236}">
                <a16:creationId xmlns="" xmlns:a16="http://schemas.microsoft.com/office/drawing/2014/main" id="{E475B6BD-4748-904B-14B8-6F0984020365}"/>
              </a:ext>
            </a:extLst>
          </p:cNvPr>
          <p:cNvSpPr txBox="1"/>
          <p:nvPr/>
        </p:nvSpPr>
        <p:spPr>
          <a:xfrm>
            <a:off x="1902641" y="4670211"/>
            <a:ext cx="8595360" cy="1754326"/>
          </a:xfrm>
          <a:prstGeom prst="rect">
            <a:avLst/>
          </a:prstGeom>
          <a:noFill/>
        </p:spPr>
        <p:txBody>
          <a:bodyPr wrap="square" rtlCol="0">
            <a:spAutoFit/>
          </a:bodyPr>
          <a:lstStyle/>
          <a:p>
            <a:pPr marL="342900" marR="208280" lvl="0" indent="-342900">
              <a:buFont typeface="Courier New" panose="02070309020205020404" pitchFamily="49" charset="0"/>
              <a:buChar char="o"/>
            </a:pPr>
            <a:r>
              <a:rPr lang="fr-FR" sz="1800" dirty="0">
                <a:effectLst/>
                <a:latin typeface="Calibri" panose="020F0502020204030204" pitchFamily="34" charset="0"/>
                <a:ea typeface="Times" panose="02020603050405020304" pitchFamily="18" charset="0"/>
                <a:cs typeface="Times New Roman" panose="02020603050405020304" pitchFamily="18" charset="0"/>
              </a:rPr>
              <a:t>Participation aux travaux de la Commission Locale de l’Eau ;</a:t>
            </a:r>
            <a:endParaRPr lang="fr-FR" sz="1800" dirty="0">
              <a:effectLst/>
              <a:latin typeface="Times" panose="02020603050405020304" pitchFamily="18" charset="0"/>
              <a:ea typeface="Times" panose="02020603050405020304" pitchFamily="18" charset="0"/>
              <a:cs typeface="Times New Roman" panose="02020603050405020304" pitchFamily="18" charset="0"/>
            </a:endParaRPr>
          </a:p>
          <a:p>
            <a:pPr marL="342900" marR="208280" lvl="0" indent="-342900">
              <a:buFont typeface="Courier New" panose="02070309020205020404" pitchFamily="49" charset="0"/>
              <a:buChar char="o"/>
            </a:pPr>
            <a:r>
              <a:rPr lang="fr-FR" sz="1800" dirty="0">
                <a:effectLst/>
                <a:latin typeface="Calibri" panose="020F0502020204030204" pitchFamily="34" charset="0"/>
                <a:ea typeface="Times" panose="02020603050405020304" pitchFamily="18" charset="0"/>
                <a:cs typeface="Times New Roman" panose="02020603050405020304" pitchFamily="18" charset="0"/>
              </a:rPr>
              <a:t>Partage avec les autres utilisateurs des volumes d’eau du lac de Saint Cassien dédiés à l’agriculture </a:t>
            </a:r>
            <a:r>
              <a:rPr lang="fr-FR" dirty="0">
                <a:latin typeface="Calibri" panose="020F0502020204030204" pitchFamily="34" charset="0"/>
                <a:ea typeface="Times" panose="02020603050405020304" pitchFamily="18" charset="0"/>
                <a:cs typeface="Times New Roman" panose="02020603050405020304" pitchFamily="18" charset="0"/>
              </a:rPr>
              <a:t>,</a:t>
            </a:r>
            <a:r>
              <a:rPr lang="fr-FR" sz="1800" dirty="0">
                <a:effectLst/>
                <a:latin typeface="Calibri" panose="020F0502020204030204" pitchFamily="34" charset="0"/>
                <a:ea typeface="Times" panose="02020603050405020304" pitchFamily="18" charset="0"/>
                <a:cs typeface="Times New Roman" panose="02020603050405020304" pitchFamily="18" charset="0"/>
              </a:rPr>
              <a:t> à l’eau potable et usages économiques ;</a:t>
            </a:r>
            <a:endParaRPr lang="fr-FR" sz="1800" dirty="0">
              <a:effectLst/>
              <a:latin typeface="Times" panose="02020603050405020304" pitchFamily="18" charset="0"/>
              <a:ea typeface="Times" panose="02020603050405020304" pitchFamily="18" charset="0"/>
              <a:cs typeface="Times New Roman" panose="02020603050405020304" pitchFamily="18" charset="0"/>
            </a:endParaRPr>
          </a:p>
          <a:p>
            <a:pPr marL="342900" marR="208280" lvl="0" indent="-342900">
              <a:buFont typeface="Courier New" panose="02070309020205020404" pitchFamily="49" charset="0"/>
              <a:buChar char="o"/>
            </a:pPr>
            <a:r>
              <a:rPr lang="fr-FR" sz="1800" dirty="0">
                <a:effectLst/>
                <a:latin typeface="Calibri" panose="020F0502020204030204" pitchFamily="34" charset="0"/>
                <a:ea typeface="Times" panose="02020603050405020304" pitchFamily="18" charset="0"/>
                <a:cs typeface="Times New Roman" panose="02020603050405020304" pitchFamily="18" charset="0"/>
              </a:rPr>
              <a:t>Etablissement de conventions de coopération pour favoriser la sécurisation mutuelle des territoires et l’échange d’eau à son coût réel de production.</a:t>
            </a:r>
          </a:p>
          <a:p>
            <a:pPr marL="342900" marR="208280" lvl="0" indent="-342900">
              <a:buFont typeface="Courier New" panose="02070309020205020404" pitchFamily="49" charset="0"/>
              <a:buChar char="o"/>
            </a:pPr>
            <a:r>
              <a:rPr lang="fr-FR" dirty="0">
                <a:latin typeface="Calibri" panose="020F0502020204030204" pitchFamily="34" charset="0"/>
                <a:ea typeface="Times" panose="02020603050405020304" pitchFamily="18" charset="0"/>
                <a:cs typeface="Times New Roman" panose="02020603050405020304" pitchFamily="18" charset="0"/>
              </a:rPr>
              <a:t>Une révision des droits d’eau en fonction des nouvelles disponibilités des ressources</a:t>
            </a:r>
            <a:endParaRPr lang="fr-FR" sz="1800" dirty="0">
              <a:effectLst/>
              <a:latin typeface="Times" panose="02020603050405020304" pitchFamily="18" charset="0"/>
              <a:ea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5043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0642C8-C097-D701-77A4-69E95DFA76D7}"/>
              </a:ext>
            </a:extLst>
          </p:cNvPr>
          <p:cNvSpPr/>
          <p:nvPr/>
        </p:nvSpPr>
        <p:spPr>
          <a:xfrm>
            <a:off x="274320" y="137024"/>
            <a:ext cx="753289" cy="976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 xmlns:a16="http://schemas.microsoft.com/office/drawing/2014/main" id="{6EC4BA61-0F88-BA3D-B604-5073FF6EE59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484" y="108620"/>
            <a:ext cx="1259512" cy="910154"/>
          </a:xfrm>
          <a:prstGeom prst="rect">
            <a:avLst/>
          </a:prstGeom>
          <a:noFill/>
          <a:ln>
            <a:noFill/>
          </a:ln>
        </p:spPr>
      </p:pic>
      <p:sp>
        <p:nvSpPr>
          <p:cNvPr id="6" name="Rectangle 5">
            <a:extLst>
              <a:ext uri="{FF2B5EF4-FFF2-40B4-BE49-F238E27FC236}">
                <a16:creationId xmlns="" xmlns:a16="http://schemas.microsoft.com/office/drawing/2014/main" id="{C68FA7CF-877A-8623-CBDD-F26775559EBF}"/>
              </a:ext>
            </a:extLst>
          </p:cNvPr>
          <p:cNvSpPr/>
          <p:nvPr/>
        </p:nvSpPr>
        <p:spPr>
          <a:xfrm>
            <a:off x="9930740" y="137024"/>
            <a:ext cx="2104506" cy="934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logo&#10;&#10;Description générée automatiquement">
            <a:extLst>
              <a:ext uri="{FF2B5EF4-FFF2-40B4-BE49-F238E27FC236}">
                <a16:creationId xmlns="" xmlns:a16="http://schemas.microsoft.com/office/drawing/2014/main" id="{A9F9F255-8AF6-AD5C-D7CA-8B71FBE57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8951" y="161187"/>
            <a:ext cx="885702" cy="885702"/>
          </a:xfrm>
          <a:prstGeom prst="rect">
            <a:avLst/>
          </a:prstGeom>
        </p:spPr>
      </p:pic>
      <p:sp>
        <p:nvSpPr>
          <p:cNvPr id="3" name="ZoneTexte 2">
            <a:extLst>
              <a:ext uri="{FF2B5EF4-FFF2-40B4-BE49-F238E27FC236}">
                <a16:creationId xmlns="" xmlns:a16="http://schemas.microsoft.com/office/drawing/2014/main" id="{EC34B1BA-D154-E72A-5134-D0F14ECFB461}"/>
              </a:ext>
            </a:extLst>
          </p:cNvPr>
          <p:cNvSpPr txBox="1"/>
          <p:nvPr/>
        </p:nvSpPr>
        <p:spPr>
          <a:xfrm>
            <a:off x="2143760" y="457200"/>
            <a:ext cx="7975600" cy="461665"/>
          </a:xfrm>
          <a:prstGeom prst="rect">
            <a:avLst/>
          </a:prstGeom>
          <a:noFill/>
        </p:spPr>
        <p:txBody>
          <a:bodyPr wrap="square" rtlCol="0">
            <a:spAutoFit/>
          </a:bodyPr>
          <a:lstStyle/>
          <a:p>
            <a:pPr algn="ctr"/>
            <a:r>
              <a:rPr lang="fr-FR" sz="2400" dirty="0">
                <a:latin typeface="+mj-lt"/>
              </a:rPr>
              <a:t>« PLAN MARSHALL POUR LA SECURISATION »</a:t>
            </a:r>
          </a:p>
        </p:txBody>
      </p:sp>
      <p:sp>
        <p:nvSpPr>
          <p:cNvPr id="7" name="ZoneTexte 6">
            <a:extLst>
              <a:ext uri="{FF2B5EF4-FFF2-40B4-BE49-F238E27FC236}">
                <a16:creationId xmlns="" xmlns:a16="http://schemas.microsoft.com/office/drawing/2014/main" id="{0D15237C-14A3-43A2-8F67-CCA4C71C7952}"/>
              </a:ext>
            </a:extLst>
          </p:cNvPr>
          <p:cNvSpPr txBox="1"/>
          <p:nvPr/>
        </p:nvSpPr>
        <p:spPr>
          <a:xfrm>
            <a:off x="886495" y="1798361"/>
            <a:ext cx="10419009" cy="3261277"/>
          </a:xfrm>
          <a:prstGeom prst="rect">
            <a:avLst/>
          </a:prstGeom>
          <a:noFill/>
        </p:spPr>
        <p:txBody>
          <a:bodyPr wrap="square">
            <a:spAutoFit/>
          </a:bodyPr>
          <a:lstStyle/>
          <a:p>
            <a:pPr marR="208280"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208280" algn="just"/>
            <a:r>
              <a:rPr lang="fr-FR" sz="1800" dirty="0">
                <a:effectLst/>
                <a:ea typeface="Times" panose="02020603050405020304" pitchFamily="18" charset="0"/>
                <a:cs typeface="Times New Roman" panose="02020603050405020304" pitchFamily="18" charset="0"/>
              </a:rPr>
              <a:t>Les effets positifs du plan se feront sentir au fur et à mesure de sa mise en œuvre mais la régie estime que la pleine sécurisation de l’alimentation en eau du territoire ne sera permise que grâce au raccordement au lac de Saint Cassien.</a:t>
            </a:r>
          </a:p>
          <a:p>
            <a:pPr marL="457200" marR="208280" algn="just"/>
            <a:endParaRPr lang="fr-FR" dirty="0">
              <a:ea typeface="Times" panose="02020603050405020304" pitchFamily="18" charset="0"/>
              <a:cs typeface="Times New Roman" panose="02020603050405020304" pitchFamily="18" charset="0"/>
            </a:endParaRPr>
          </a:p>
          <a:p>
            <a:pPr marL="457200" marR="208280" algn="just"/>
            <a:r>
              <a:rPr lang="fr-FR" sz="1800" dirty="0">
                <a:effectLst/>
                <a:ea typeface="Times" panose="02020603050405020304" pitchFamily="18" charset="0"/>
                <a:cs typeface="Times New Roman" panose="02020603050405020304" pitchFamily="18" charset="0"/>
              </a:rPr>
              <a:t>La durée de réalisation de ce raccordement, comprenant les études préparatoires, l’obtention des autorisations administratives (SCP, EDF, Etat…) et la réalisation des travaux </a:t>
            </a:r>
            <a:r>
              <a:rPr lang="fr-FR" dirty="0">
                <a:ea typeface="Times" panose="02020603050405020304" pitchFamily="18" charset="0"/>
                <a:cs typeface="Times New Roman" panose="02020603050405020304" pitchFamily="18" charset="0"/>
              </a:rPr>
              <a:t>est évaluée à </a:t>
            </a:r>
            <a:r>
              <a:rPr lang="fr-FR" sz="1800" dirty="0">
                <a:effectLst/>
                <a:ea typeface="Times" panose="02020603050405020304" pitchFamily="18" charset="0"/>
                <a:cs typeface="Times New Roman" panose="02020603050405020304" pitchFamily="18" charset="0"/>
              </a:rPr>
              <a:t>environ 5 années. </a:t>
            </a:r>
          </a:p>
          <a:p>
            <a:pPr marL="457200" marR="208280" algn="just"/>
            <a:endParaRPr lang="fr-FR" dirty="0">
              <a:ea typeface="Times" panose="02020603050405020304" pitchFamily="18" charset="0"/>
              <a:cs typeface="Times New Roman" panose="02020603050405020304" pitchFamily="18" charset="0"/>
            </a:endParaRPr>
          </a:p>
          <a:p>
            <a:pPr marL="457200" marR="208280" algn="just"/>
            <a:r>
              <a:rPr lang="fr-FR" sz="1800" dirty="0">
                <a:effectLst/>
                <a:ea typeface="Times" panose="02020603050405020304" pitchFamily="18" charset="0"/>
                <a:cs typeface="Times New Roman" panose="02020603050405020304" pitchFamily="18" charset="0"/>
              </a:rPr>
              <a:t>Cet état de fait nécessite une action forte et concertée sur l</a:t>
            </a:r>
            <a:r>
              <a:rPr lang="fr-FR" sz="1800" b="1" dirty="0">
                <a:effectLst/>
                <a:ea typeface="Times" panose="02020603050405020304" pitchFamily="18" charset="0"/>
                <a:cs typeface="Times New Roman" panose="02020603050405020304" pitchFamily="18" charset="0"/>
              </a:rPr>
              <a:t>’urbanisme</a:t>
            </a:r>
            <a:r>
              <a:rPr lang="fr-FR" sz="1800" dirty="0">
                <a:effectLst/>
                <a:ea typeface="Times" panose="02020603050405020304" pitchFamily="18" charset="0"/>
                <a:cs typeface="Times New Roman" panose="02020603050405020304" pitchFamily="18" charset="0"/>
              </a:rPr>
              <a:t> du Pays de Fayence </a:t>
            </a:r>
          </a:p>
          <a:p>
            <a:pPr marL="457200" marR="208280" algn="just"/>
            <a:r>
              <a:rPr lang="fr-FR" sz="1800" dirty="0">
                <a:effectLst/>
                <a:latin typeface="Calibri" panose="020F0502020204030204" pitchFamily="34" charset="0"/>
                <a:ea typeface="Times" panose="02020603050405020304" pitchFamily="18" charset="0"/>
                <a:cs typeface="Times New Roman" panose="02020603050405020304" pitchFamily="18" charset="0"/>
              </a:rPr>
              <a:t> </a:t>
            </a:r>
            <a:endParaRPr lang="fr-FR" sz="1800" dirty="0">
              <a:effectLst/>
              <a:latin typeface="Times" panose="02020603050405020304" pitchFamily="18" charset="0"/>
              <a:ea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4526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0642C8-C097-D701-77A4-69E95DFA76D7}"/>
              </a:ext>
            </a:extLst>
          </p:cNvPr>
          <p:cNvSpPr/>
          <p:nvPr/>
        </p:nvSpPr>
        <p:spPr>
          <a:xfrm>
            <a:off x="274320" y="137024"/>
            <a:ext cx="753289" cy="976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 xmlns:a16="http://schemas.microsoft.com/office/drawing/2014/main" id="{6EC4BA61-0F88-BA3D-B604-5073FF6EE59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484" y="108620"/>
            <a:ext cx="1259512" cy="910154"/>
          </a:xfrm>
          <a:prstGeom prst="rect">
            <a:avLst/>
          </a:prstGeom>
          <a:noFill/>
          <a:ln>
            <a:noFill/>
          </a:ln>
        </p:spPr>
      </p:pic>
      <p:sp>
        <p:nvSpPr>
          <p:cNvPr id="6" name="Rectangle 5">
            <a:extLst>
              <a:ext uri="{FF2B5EF4-FFF2-40B4-BE49-F238E27FC236}">
                <a16:creationId xmlns="" xmlns:a16="http://schemas.microsoft.com/office/drawing/2014/main" id="{C68FA7CF-877A-8623-CBDD-F26775559EBF}"/>
              </a:ext>
            </a:extLst>
          </p:cNvPr>
          <p:cNvSpPr/>
          <p:nvPr/>
        </p:nvSpPr>
        <p:spPr>
          <a:xfrm>
            <a:off x="9930740" y="137024"/>
            <a:ext cx="2104506" cy="934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logo&#10;&#10;Description générée automatiquement">
            <a:extLst>
              <a:ext uri="{FF2B5EF4-FFF2-40B4-BE49-F238E27FC236}">
                <a16:creationId xmlns="" xmlns:a16="http://schemas.microsoft.com/office/drawing/2014/main" id="{A9F9F255-8AF6-AD5C-D7CA-8B71FBE57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8951" y="161187"/>
            <a:ext cx="885702" cy="885702"/>
          </a:xfrm>
          <a:prstGeom prst="rect">
            <a:avLst/>
          </a:prstGeom>
        </p:spPr>
      </p:pic>
      <p:grpSp>
        <p:nvGrpSpPr>
          <p:cNvPr id="70" name="Groupe 69">
            <a:extLst>
              <a:ext uri="{FF2B5EF4-FFF2-40B4-BE49-F238E27FC236}">
                <a16:creationId xmlns="" xmlns:a16="http://schemas.microsoft.com/office/drawing/2014/main" id="{53CBF65C-7F24-D0D4-27FA-00133533F504}"/>
              </a:ext>
            </a:extLst>
          </p:cNvPr>
          <p:cNvGrpSpPr/>
          <p:nvPr/>
        </p:nvGrpSpPr>
        <p:grpSpPr>
          <a:xfrm>
            <a:off x="871675" y="2706461"/>
            <a:ext cx="10320127" cy="910154"/>
            <a:chOff x="1091324" y="4023647"/>
            <a:chExt cx="11325528" cy="1213538"/>
          </a:xfrm>
        </p:grpSpPr>
        <p:sp>
          <p:nvSpPr>
            <p:cNvPr id="71" name="ZoneTexte 70">
              <a:extLst>
                <a:ext uri="{FF2B5EF4-FFF2-40B4-BE49-F238E27FC236}">
                  <a16:creationId xmlns="" xmlns:a16="http://schemas.microsoft.com/office/drawing/2014/main" id="{B6610FB8-F120-0D79-3DB8-E428F56643A0}"/>
                </a:ext>
              </a:extLst>
            </p:cNvPr>
            <p:cNvSpPr txBox="1"/>
            <p:nvPr/>
          </p:nvSpPr>
          <p:spPr>
            <a:xfrm>
              <a:off x="1475924" y="4113047"/>
              <a:ext cx="10940928" cy="1025920"/>
            </a:xfrm>
            <a:prstGeom prst="rect">
              <a:avLst/>
            </a:prstGeom>
            <a:noFill/>
            <a:ln w="38100">
              <a:solidFill>
                <a:schemeClr val="accent1">
                  <a:lumMod val="60000"/>
                  <a:lumOff val="40000"/>
                </a:schemeClr>
              </a:solidFill>
            </a:ln>
          </p:spPr>
          <p:txBody>
            <a:bodyPr wrap="square" rtlCol="0">
              <a:spAutoFit/>
            </a:bodyPr>
            <a:lstStyle/>
            <a:p>
              <a:pPr algn="ctr" defTabSz="685800"/>
              <a:r>
                <a:rPr lang="fr-FR" sz="2000" dirty="0">
                  <a:solidFill>
                    <a:prstClr val="black"/>
                  </a:solidFill>
                  <a:latin typeface="Arial"/>
                </a:rPr>
                <a:t>     </a:t>
              </a:r>
              <a:r>
                <a:rPr lang="fr-FR" sz="4400" dirty="0">
                  <a:solidFill>
                    <a:prstClr val="black"/>
                  </a:solidFill>
                  <a:latin typeface="Arial"/>
                </a:rPr>
                <a:t>EAU ET URBANISME         </a:t>
              </a:r>
              <a:endParaRPr lang="fr-FR" sz="2000" dirty="0">
                <a:solidFill>
                  <a:prstClr val="black"/>
                </a:solidFill>
                <a:latin typeface="Arial"/>
              </a:endParaRPr>
            </a:p>
          </p:txBody>
        </p:sp>
        <p:pic>
          <p:nvPicPr>
            <p:cNvPr id="72" name="Image 71" descr="Une image contenant invertébré, cténophore&#10;&#10;Description générée automatiquement">
              <a:extLst>
                <a:ext uri="{FF2B5EF4-FFF2-40B4-BE49-F238E27FC236}">
                  <a16:creationId xmlns="" xmlns:a16="http://schemas.microsoft.com/office/drawing/2014/main" id="{FB79CDCF-9FC5-1ABD-503E-86DDF758D2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324" y="4023647"/>
              <a:ext cx="826675" cy="1213538"/>
            </a:xfrm>
            <a:prstGeom prst="rect">
              <a:avLst/>
            </a:prstGeom>
          </p:spPr>
        </p:pic>
      </p:grpSp>
    </p:spTree>
    <p:extLst>
      <p:ext uri="{BB962C8B-B14F-4D97-AF65-F5344CB8AC3E}">
        <p14:creationId xmlns:p14="http://schemas.microsoft.com/office/powerpoint/2010/main" val="18704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0642C8-C097-D701-77A4-69E95DFA76D7}"/>
              </a:ext>
            </a:extLst>
          </p:cNvPr>
          <p:cNvSpPr/>
          <p:nvPr/>
        </p:nvSpPr>
        <p:spPr>
          <a:xfrm>
            <a:off x="274320" y="137024"/>
            <a:ext cx="753289" cy="976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 xmlns:a16="http://schemas.microsoft.com/office/drawing/2014/main" id="{6EC4BA61-0F88-BA3D-B604-5073FF6EE59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484" y="108620"/>
            <a:ext cx="1259512" cy="910154"/>
          </a:xfrm>
          <a:prstGeom prst="rect">
            <a:avLst/>
          </a:prstGeom>
          <a:noFill/>
          <a:ln>
            <a:noFill/>
          </a:ln>
        </p:spPr>
      </p:pic>
      <p:sp>
        <p:nvSpPr>
          <p:cNvPr id="6" name="Rectangle 5">
            <a:extLst>
              <a:ext uri="{FF2B5EF4-FFF2-40B4-BE49-F238E27FC236}">
                <a16:creationId xmlns="" xmlns:a16="http://schemas.microsoft.com/office/drawing/2014/main" id="{C68FA7CF-877A-8623-CBDD-F26775559EBF}"/>
              </a:ext>
            </a:extLst>
          </p:cNvPr>
          <p:cNvSpPr/>
          <p:nvPr/>
        </p:nvSpPr>
        <p:spPr>
          <a:xfrm>
            <a:off x="9930740" y="137024"/>
            <a:ext cx="2104506" cy="934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logo&#10;&#10;Description générée automatiquement">
            <a:extLst>
              <a:ext uri="{FF2B5EF4-FFF2-40B4-BE49-F238E27FC236}">
                <a16:creationId xmlns="" xmlns:a16="http://schemas.microsoft.com/office/drawing/2014/main" id="{A9F9F255-8AF6-AD5C-D7CA-8B71FBE57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8951" y="161187"/>
            <a:ext cx="885702" cy="885702"/>
          </a:xfrm>
          <a:prstGeom prst="rect">
            <a:avLst/>
          </a:prstGeom>
        </p:spPr>
      </p:pic>
      <p:sp>
        <p:nvSpPr>
          <p:cNvPr id="3" name="ZoneTexte 2">
            <a:extLst>
              <a:ext uri="{FF2B5EF4-FFF2-40B4-BE49-F238E27FC236}">
                <a16:creationId xmlns="" xmlns:a16="http://schemas.microsoft.com/office/drawing/2014/main" id="{EC34B1BA-D154-E72A-5134-D0F14ECFB461}"/>
              </a:ext>
            </a:extLst>
          </p:cNvPr>
          <p:cNvSpPr txBox="1"/>
          <p:nvPr/>
        </p:nvSpPr>
        <p:spPr>
          <a:xfrm>
            <a:off x="1775624" y="410843"/>
            <a:ext cx="8973327" cy="461665"/>
          </a:xfrm>
          <a:prstGeom prst="rect">
            <a:avLst/>
          </a:prstGeom>
          <a:noFill/>
        </p:spPr>
        <p:txBody>
          <a:bodyPr wrap="square" rtlCol="0">
            <a:spAutoFit/>
          </a:bodyPr>
          <a:lstStyle/>
          <a:p>
            <a:r>
              <a:rPr lang="fr-FR" sz="2400" dirty="0">
                <a:latin typeface="+mj-lt"/>
              </a:rPr>
              <a:t>ADEQUATION EAU ET URBANISME DANS CETTE PERIODE</a:t>
            </a:r>
          </a:p>
        </p:txBody>
      </p:sp>
      <p:sp>
        <p:nvSpPr>
          <p:cNvPr id="4" name="ZoneTexte 3">
            <a:extLst>
              <a:ext uri="{FF2B5EF4-FFF2-40B4-BE49-F238E27FC236}">
                <a16:creationId xmlns="" xmlns:a16="http://schemas.microsoft.com/office/drawing/2014/main" id="{346001C2-6122-BC1F-C029-F3D7C1BC3084}"/>
              </a:ext>
            </a:extLst>
          </p:cNvPr>
          <p:cNvSpPr txBox="1"/>
          <p:nvPr/>
        </p:nvSpPr>
        <p:spPr>
          <a:xfrm>
            <a:off x="1465243" y="2287037"/>
            <a:ext cx="9782517" cy="3539430"/>
          </a:xfrm>
          <a:prstGeom prst="rect">
            <a:avLst/>
          </a:prstGeom>
          <a:noFill/>
        </p:spPr>
        <p:txBody>
          <a:bodyPr wrap="square" rtlCol="0">
            <a:spAutoFit/>
          </a:bodyPr>
          <a:lstStyle/>
          <a:p>
            <a:r>
              <a:rPr lang="fr-FR" dirty="0"/>
              <a:t>A ce jour des autorisations d’urbanisme ont d’ores et déjà été accordées pour </a:t>
            </a:r>
            <a:r>
              <a:rPr lang="fr-FR" sz="2000" b="1" dirty="0"/>
              <a:t>1000 nouveaux </a:t>
            </a:r>
            <a:r>
              <a:rPr lang="fr-FR" dirty="0"/>
              <a:t>logements, soit une population d’environ </a:t>
            </a:r>
            <a:r>
              <a:rPr lang="fr-FR" sz="2000" b="1" dirty="0"/>
              <a:t>2300 habitants supplémentaires </a:t>
            </a:r>
            <a:r>
              <a:rPr lang="fr-FR" dirty="0"/>
              <a:t>dans les prochaines années</a:t>
            </a:r>
            <a:r>
              <a:rPr lang="fr-FR" dirty="0" smtClean="0"/>
              <a:t>.</a:t>
            </a:r>
          </a:p>
          <a:p>
            <a:endParaRPr lang="fr-FR" dirty="0"/>
          </a:p>
          <a:p>
            <a:r>
              <a:rPr lang="fr-FR" dirty="0"/>
              <a:t>Grâce a un travail de concertation avec les services de la DDTM et de l’agence de l’eau au travers de différentes réunions, Mr le préfet du Var a souhaité confirmer les éléments réglementaires permettant aux maires du territoires de </a:t>
            </a:r>
            <a:r>
              <a:rPr lang="fr-FR" sz="2000" b="1" dirty="0"/>
              <a:t>refuser les autorisations d’urbanisme </a:t>
            </a:r>
            <a:r>
              <a:rPr lang="fr-FR" dirty="0"/>
              <a:t>dans un courrier du 10 mars 2023</a:t>
            </a:r>
          </a:p>
          <a:p>
            <a:endParaRPr lang="fr-FR" dirty="0"/>
          </a:p>
          <a:p>
            <a:r>
              <a:rPr lang="fr-FR" dirty="0"/>
              <a:t>        </a:t>
            </a:r>
          </a:p>
          <a:p>
            <a:endParaRPr lang="fr-FR" dirty="0"/>
          </a:p>
          <a:p>
            <a:endParaRPr lang="fr-FR" dirty="0"/>
          </a:p>
        </p:txBody>
      </p:sp>
      <p:grpSp>
        <p:nvGrpSpPr>
          <p:cNvPr id="9" name="Groupe 8">
            <a:extLst>
              <a:ext uri="{FF2B5EF4-FFF2-40B4-BE49-F238E27FC236}">
                <a16:creationId xmlns="" xmlns:a16="http://schemas.microsoft.com/office/drawing/2014/main" id="{45EA919C-05CB-0B21-C3A4-7FF1EC615A4E}"/>
              </a:ext>
            </a:extLst>
          </p:cNvPr>
          <p:cNvGrpSpPr/>
          <p:nvPr/>
        </p:nvGrpSpPr>
        <p:grpSpPr>
          <a:xfrm>
            <a:off x="944240" y="1367065"/>
            <a:ext cx="10303520" cy="498486"/>
            <a:chOff x="1191858" y="3865731"/>
            <a:chExt cx="14028186" cy="664648"/>
          </a:xfrm>
        </p:grpSpPr>
        <p:sp>
          <p:nvSpPr>
            <p:cNvPr id="10" name="ZoneTexte 9">
              <a:extLst>
                <a:ext uri="{FF2B5EF4-FFF2-40B4-BE49-F238E27FC236}">
                  <a16:creationId xmlns="" xmlns:a16="http://schemas.microsoft.com/office/drawing/2014/main" id="{28578804-BCE2-3DE5-F294-20FFDB8D8AC0}"/>
                </a:ext>
              </a:extLst>
            </p:cNvPr>
            <p:cNvSpPr txBox="1"/>
            <p:nvPr/>
          </p:nvSpPr>
          <p:spPr>
            <a:xfrm>
              <a:off x="1475924" y="3951834"/>
              <a:ext cx="13744120" cy="492442"/>
            </a:xfrm>
            <a:prstGeom prst="rect">
              <a:avLst/>
            </a:prstGeom>
            <a:noFill/>
            <a:ln w="38100">
              <a:solidFill>
                <a:schemeClr val="accent1">
                  <a:lumMod val="60000"/>
                  <a:lumOff val="40000"/>
                </a:schemeClr>
              </a:solidFill>
            </a:ln>
          </p:spPr>
          <p:txBody>
            <a:bodyPr wrap="square" rtlCol="0">
              <a:spAutoFit/>
            </a:bodyPr>
            <a:lstStyle/>
            <a:p>
              <a:pPr defTabSz="685800"/>
              <a:r>
                <a:rPr lang="fr-FR" sz="1350" dirty="0">
                  <a:solidFill>
                    <a:prstClr val="black"/>
                  </a:solidFill>
                  <a:latin typeface="Arial"/>
                </a:rPr>
                <a:t>     </a:t>
              </a:r>
              <a:r>
                <a:rPr lang="fr-FR" dirty="0">
                  <a:solidFill>
                    <a:prstClr val="black"/>
                  </a:solidFill>
                  <a:latin typeface="Arial"/>
                </a:rPr>
                <a:t>Urbanisme opérationnel</a:t>
              </a:r>
              <a:endParaRPr lang="fr-FR" sz="2100" dirty="0">
                <a:solidFill>
                  <a:prstClr val="black"/>
                </a:solidFill>
                <a:latin typeface="Arial"/>
              </a:endParaRPr>
            </a:p>
          </p:txBody>
        </p:sp>
        <p:pic>
          <p:nvPicPr>
            <p:cNvPr id="11" name="Image 10" descr="Une image contenant invertébré, cténophore&#10;&#10;Description générée automatiquement">
              <a:extLst>
                <a:ext uri="{FF2B5EF4-FFF2-40B4-BE49-F238E27FC236}">
                  <a16:creationId xmlns="" xmlns:a16="http://schemas.microsoft.com/office/drawing/2014/main" id="{A4A56AFB-D463-7849-C2FE-C16E893689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1858" y="3865731"/>
              <a:ext cx="568131" cy="664648"/>
            </a:xfrm>
            <a:prstGeom prst="rect">
              <a:avLst/>
            </a:prstGeom>
          </p:spPr>
        </p:pic>
      </p:grpSp>
    </p:spTree>
    <p:extLst>
      <p:ext uri="{BB962C8B-B14F-4D97-AF65-F5344CB8AC3E}">
        <p14:creationId xmlns:p14="http://schemas.microsoft.com/office/powerpoint/2010/main" val="1960220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0642C8-C097-D701-77A4-69E95DFA76D7}"/>
              </a:ext>
            </a:extLst>
          </p:cNvPr>
          <p:cNvSpPr/>
          <p:nvPr/>
        </p:nvSpPr>
        <p:spPr>
          <a:xfrm>
            <a:off x="274320" y="137024"/>
            <a:ext cx="753289" cy="976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 xmlns:a16="http://schemas.microsoft.com/office/drawing/2014/main" id="{6EC4BA61-0F88-BA3D-B604-5073FF6EE59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484" y="108620"/>
            <a:ext cx="1259512" cy="910154"/>
          </a:xfrm>
          <a:prstGeom prst="rect">
            <a:avLst/>
          </a:prstGeom>
          <a:noFill/>
          <a:ln>
            <a:noFill/>
          </a:ln>
        </p:spPr>
      </p:pic>
      <p:sp>
        <p:nvSpPr>
          <p:cNvPr id="6" name="Rectangle 5">
            <a:extLst>
              <a:ext uri="{FF2B5EF4-FFF2-40B4-BE49-F238E27FC236}">
                <a16:creationId xmlns="" xmlns:a16="http://schemas.microsoft.com/office/drawing/2014/main" id="{C68FA7CF-877A-8623-CBDD-F26775559EBF}"/>
              </a:ext>
            </a:extLst>
          </p:cNvPr>
          <p:cNvSpPr/>
          <p:nvPr/>
        </p:nvSpPr>
        <p:spPr>
          <a:xfrm>
            <a:off x="9930740" y="137024"/>
            <a:ext cx="2104506" cy="934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logo&#10;&#10;Description générée automatiquement">
            <a:extLst>
              <a:ext uri="{FF2B5EF4-FFF2-40B4-BE49-F238E27FC236}">
                <a16:creationId xmlns="" xmlns:a16="http://schemas.microsoft.com/office/drawing/2014/main" id="{A9F9F255-8AF6-AD5C-D7CA-8B71FBE57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8951" y="161187"/>
            <a:ext cx="885702" cy="885702"/>
          </a:xfrm>
          <a:prstGeom prst="rect">
            <a:avLst/>
          </a:prstGeom>
        </p:spPr>
      </p:pic>
      <p:sp>
        <p:nvSpPr>
          <p:cNvPr id="4" name="ZoneTexte 3">
            <a:extLst>
              <a:ext uri="{FF2B5EF4-FFF2-40B4-BE49-F238E27FC236}">
                <a16:creationId xmlns="" xmlns:a16="http://schemas.microsoft.com/office/drawing/2014/main" id="{346001C2-6122-BC1F-C029-F3D7C1BC3084}"/>
              </a:ext>
            </a:extLst>
          </p:cNvPr>
          <p:cNvSpPr txBox="1"/>
          <p:nvPr/>
        </p:nvSpPr>
        <p:spPr>
          <a:xfrm>
            <a:off x="750552" y="2030891"/>
            <a:ext cx="10502905" cy="4524315"/>
          </a:xfrm>
          <a:prstGeom prst="rect">
            <a:avLst/>
          </a:prstGeom>
          <a:noFill/>
        </p:spPr>
        <p:txBody>
          <a:bodyPr wrap="square" rtlCol="0">
            <a:spAutoFit/>
          </a:bodyPr>
          <a:lstStyle/>
          <a:p>
            <a:pPr algn="just"/>
            <a:r>
              <a:rPr lang="fr-FR" dirty="0"/>
              <a:t> « </a:t>
            </a:r>
            <a:r>
              <a:rPr lang="fr-FR" i="1" dirty="0"/>
              <a:t>Je vous invite ainsi à </a:t>
            </a:r>
            <a:r>
              <a:rPr lang="fr-FR" b="1" i="1" dirty="0"/>
              <a:t>refuser les demandes d’autorisation d’urbanisme </a:t>
            </a:r>
            <a:r>
              <a:rPr lang="fr-FR" i="1" dirty="0"/>
              <a:t>pour les projets qui génèrent une consommation d’eau en faisant application des articles L.111-11 et R.111-2 du code de l’urbanisme. Ces articles prévoient respectivement que les demandes d’autorisation d’urbanisme peuvent être rejetées en cas d’impossibilité pour l’autorité compétente d’indiquer dans quel délai les travaux sur les réseaux nécessaires pour la desserte du projet seront exécutés et en cas de risque d’atteinte à la salubrité publique.</a:t>
            </a:r>
          </a:p>
          <a:p>
            <a:pPr algn="just"/>
            <a:endParaRPr lang="fr-FR" i="1" dirty="0"/>
          </a:p>
          <a:p>
            <a:pPr algn="just"/>
            <a:r>
              <a:rPr lang="fr-FR" i="1" dirty="0"/>
              <a:t>Ces refus s’appuieront sur les éléments techniques fournis par la régie des eaux du pays de Fayence, et notamment sur le bilan besoins-ressources qui a été récemment actualisé.</a:t>
            </a:r>
          </a:p>
          <a:p>
            <a:pPr algn="just"/>
            <a:endParaRPr lang="fr-FR" i="1" dirty="0"/>
          </a:p>
          <a:p>
            <a:pPr algn="just"/>
            <a:r>
              <a:rPr lang="fr-FR" i="1" dirty="0"/>
              <a:t>Par ailleurs, l’article L.2225-2 du code général des collectivités territoriales dispose que les communes sont chargées du service public de défense extérieure contre l’incendie, et à ce titre, doivent veiller à garantir les capacités opérationnelles des points d’eau nécessaires à l’alimentation des moyens des services d’incendie et de secours, La pénurie d’eau pourrait avoir un impact sur le débit d’eau requis en cas d’intervention. Il vous appartient d’éviter ce risque en refusant toute nouvelle autorisation susceptible d’accroître la vulnérabilité et d’affaiblir les moyens de lutte. »</a:t>
            </a:r>
          </a:p>
        </p:txBody>
      </p:sp>
      <p:grpSp>
        <p:nvGrpSpPr>
          <p:cNvPr id="9" name="Groupe 8">
            <a:extLst>
              <a:ext uri="{FF2B5EF4-FFF2-40B4-BE49-F238E27FC236}">
                <a16:creationId xmlns="" xmlns:a16="http://schemas.microsoft.com/office/drawing/2014/main" id="{C7AC3B89-0BD2-7AB8-BC91-2994B8BEB0F6}"/>
              </a:ext>
            </a:extLst>
          </p:cNvPr>
          <p:cNvGrpSpPr/>
          <p:nvPr/>
        </p:nvGrpSpPr>
        <p:grpSpPr>
          <a:xfrm>
            <a:off x="580464" y="1449209"/>
            <a:ext cx="10303520" cy="498486"/>
            <a:chOff x="1191858" y="3865731"/>
            <a:chExt cx="14028186" cy="664648"/>
          </a:xfrm>
        </p:grpSpPr>
        <p:sp>
          <p:nvSpPr>
            <p:cNvPr id="10" name="ZoneTexte 9">
              <a:extLst>
                <a:ext uri="{FF2B5EF4-FFF2-40B4-BE49-F238E27FC236}">
                  <a16:creationId xmlns="" xmlns:a16="http://schemas.microsoft.com/office/drawing/2014/main" id="{771CBB93-C34E-9AA5-D357-D9FF7ED0A305}"/>
                </a:ext>
              </a:extLst>
            </p:cNvPr>
            <p:cNvSpPr txBox="1"/>
            <p:nvPr/>
          </p:nvSpPr>
          <p:spPr>
            <a:xfrm>
              <a:off x="1475924" y="3951834"/>
              <a:ext cx="13744120" cy="492442"/>
            </a:xfrm>
            <a:prstGeom prst="rect">
              <a:avLst/>
            </a:prstGeom>
            <a:noFill/>
            <a:ln w="38100">
              <a:solidFill>
                <a:schemeClr val="accent1">
                  <a:lumMod val="60000"/>
                  <a:lumOff val="40000"/>
                </a:schemeClr>
              </a:solidFill>
            </a:ln>
          </p:spPr>
          <p:txBody>
            <a:bodyPr wrap="square" rtlCol="0">
              <a:spAutoFit/>
            </a:bodyPr>
            <a:lstStyle/>
            <a:p>
              <a:pPr defTabSz="685800"/>
              <a:r>
                <a:rPr lang="fr-FR" sz="1350" dirty="0">
                  <a:solidFill>
                    <a:prstClr val="black"/>
                  </a:solidFill>
                  <a:latin typeface="Arial"/>
                </a:rPr>
                <a:t>     </a:t>
              </a:r>
              <a:r>
                <a:rPr lang="fr-FR" dirty="0">
                  <a:solidFill>
                    <a:prstClr val="black"/>
                  </a:solidFill>
                  <a:latin typeface="Arial"/>
                </a:rPr>
                <a:t>Extrait du courrier du Préfet</a:t>
              </a:r>
              <a:endParaRPr lang="fr-FR" sz="2100" dirty="0">
                <a:solidFill>
                  <a:prstClr val="black"/>
                </a:solidFill>
                <a:latin typeface="Arial"/>
              </a:endParaRPr>
            </a:p>
          </p:txBody>
        </p:sp>
        <p:pic>
          <p:nvPicPr>
            <p:cNvPr id="11" name="Image 10" descr="Une image contenant invertébré, cténophore&#10;&#10;Description générée automatiquement">
              <a:extLst>
                <a:ext uri="{FF2B5EF4-FFF2-40B4-BE49-F238E27FC236}">
                  <a16:creationId xmlns="" xmlns:a16="http://schemas.microsoft.com/office/drawing/2014/main" id="{CF1B00EE-ADF5-4FE5-EB04-EA56578439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1858" y="3865731"/>
              <a:ext cx="568131" cy="664648"/>
            </a:xfrm>
            <a:prstGeom prst="rect">
              <a:avLst/>
            </a:prstGeom>
          </p:spPr>
        </p:pic>
      </p:grpSp>
      <p:sp>
        <p:nvSpPr>
          <p:cNvPr id="12" name="ZoneTexte 11">
            <a:extLst>
              <a:ext uri="{FF2B5EF4-FFF2-40B4-BE49-F238E27FC236}">
                <a16:creationId xmlns="" xmlns:a16="http://schemas.microsoft.com/office/drawing/2014/main" id="{3428557A-C20A-2C98-B043-50456A365DBB}"/>
              </a:ext>
            </a:extLst>
          </p:cNvPr>
          <p:cNvSpPr txBox="1"/>
          <p:nvPr/>
        </p:nvSpPr>
        <p:spPr>
          <a:xfrm>
            <a:off x="1703196" y="452441"/>
            <a:ext cx="8973327" cy="461665"/>
          </a:xfrm>
          <a:prstGeom prst="rect">
            <a:avLst/>
          </a:prstGeom>
          <a:noFill/>
        </p:spPr>
        <p:txBody>
          <a:bodyPr wrap="square" rtlCol="0">
            <a:spAutoFit/>
          </a:bodyPr>
          <a:lstStyle/>
          <a:p>
            <a:r>
              <a:rPr lang="fr-FR" sz="2400" dirty="0">
                <a:latin typeface="+mj-lt"/>
              </a:rPr>
              <a:t>ADEQUATION EAU ET URBANISME DANS CETTE PERIODE</a:t>
            </a:r>
          </a:p>
        </p:txBody>
      </p:sp>
    </p:spTree>
    <p:extLst>
      <p:ext uri="{BB962C8B-B14F-4D97-AF65-F5344CB8AC3E}">
        <p14:creationId xmlns:p14="http://schemas.microsoft.com/office/powerpoint/2010/main" val="3413064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0642C8-C097-D701-77A4-69E95DFA76D7}"/>
              </a:ext>
            </a:extLst>
          </p:cNvPr>
          <p:cNvSpPr/>
          <p:nvPr/>
        </p:nvSpPr>
        <p:spPr>
          <a:xfrm>
            <a:off x="274320" y="137024"/>
            <a:ext cx="753289" cy="976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 xmlns:a16="http://schemas.microsoft.com/office/drawing/2014/main" id="{6EC4BA61-0F88-BA3D-B604-5073FF6EE59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484" y="108620"/>
            <a:ext cx="1259512" cy="910154"/>
          </a:xfrm>
          <a:prstGeom prst="rect">
            <a:avLst/>
          </a:prstGeom>
          <a:noFill/>
          <a:ln>
            <a:noFill/>
          </a:ln>
        </p:spPr>
      </p:pic>
      <p:sp>
        <p:nvSpPr>
          <p:cNvPr id="6" name="Rectangle 5">
            <a:extLst>
              <a:ext uri="{FF2B5EF4-FFF2-40B4-BE49-F238E27FC236}">
                <a16:creationId xmlns="" xmlns:a16="http://schemas.microsoft.com/office/drawing/2014/main" id="{C68FA7CF-877A-8623-CBDD-F26775559EBF}"/>
              </a:ext>
            </a:extLst>
          </p:cNvPr>
          <p:cNvSpPr/>
          <p:nvPr/>
        </p:nvSpPr>
        <p:spPr>
          <a:xfrm>
            <a:off x="9930740" y="137024"/>
            <a:ext cx="2104506" cy="934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logo&#10;&#10;Description générée automatiquement">
            <a:extLst>
              <a:ext uri="{FF2B5EF4-FFF2-40B4-BE49-F238E27FC236}">
                <a16:creationId xmlns="" xmlns:a16="http://schemas.microsoft.com/office/drawing/2014/main" id="{A9F9F255-8AF6-AD5C-D7CA-8B71FBE57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8951" y="161187"/>
            <a:ext cx="885702" cy="885702"/>
          </a:xfrm>
          <a:prstGeom prst="rect">
            <a:avLst/>
          </a:prstGeom>
        </p:spPr>
      </p:pic>
      <p:sp>
        <p:nvSpPr>
          <p:cNvPr id="4" name="ZoneTexte 3">
            <a:extLst>
              <a:ext uri="{FF2B5EF4-FFF2-40B4-BE49-F238E27FC236}">
                <a16:creationId xmlns="" xmlns:a16="http://schemas.microsoft.com/office/drawing/2014/main" id="{346001C2-6122-BC1F-C029-F3D7C1BC3084}"/>
              </a:ext>
            </a:extLst>
          </p:cNvPr>
          <p:cNvSpPr txBox="1"/>
          <p:nvPr/>
        </p:nvSpPr>
        <p:spPr>
          <a:xfrm>
            <a:off x="1027609" y="2526470"/>
            <a:ext cx="10288510" cy="1538883"/>
          </a:xfrm>
          <a:prstGeom prst="rect">
            <a:avLst/>
          </a:prstGeom>
          <a:noFill/>
        </p:spPr>
        <p:txBody>
          <a:bodyPr wrap="square" rtlCol="0">
            <a:spAutoFit/>
          </a:bodyPr>
          <a:lstStyle/>
          <a:p>
            <a:r>
              <a:rPr lang="fr-FR" sz="2000" b="1" dirty="0"/>
              <a:t>Révision du SCOT </a:t>
            </a:r>
            <a:r>
              <a:rPr lang="fr-FR" dirty="0"/>
              <a:t>lancée avec objectif d’approuver le PAS en juin 2023</a:t>
            </a:r>
          </a:p>
          <a:p>
            <a:endParaRPr lang="fr-FR" dirty="0"/>
          </a:p>
          <a:p>
            <a:r>
              <a:rPr lang="fr-FR" dirty="0"/>
              <a:t>En parallèle poursuite des  </a:t>
            </a:r>
            <a:r>
              <a:rPr lang="fr-FR" sz="2000" b="1" dirty="0"/>
              <a:t>modifications des PLU </a:t>
            </a:r>
            <a:r>
              <a:rPr lang="fr-FR" dirty="0"/>
              <a:t>en cours, en intégrant au PADD les résultats du bilan besoins-ressources et des schémas directeurs AEP et EU</a:t>
            </a:r>
          </a:p>
          <a:p>
            <a:endParaRPr lang="fr-FR" dirty="0"/>
          </a:p>
        </p:txBody>
      </p:sp>
      <p:grpSp>
        <p:nvGrpSpPr>
          <p:cNvPr id="7" name="Groupe 6">
            <a:extLst>
              <a:ext uri="{FF2B5EF4-FFF2-40B4-BE49-F238E27FC236}">
                <a16:creationId xmlns="" xmlns:a16="http://schemas.microsoft.com/office/drawing/2014/main" id="{C179D723-24E7-3B56-CCAD-8E4A53FD91C5}"/>
              </a:ext>
            </a:extLst>
          </p:cNvPr>
          <p:cNvGrpSpPr/>
          <p:nvPr/>
        </p:nvGrpSpPr>
        <p:grpSpPr>
          <a:xfrm>
            <a:off x="944239" y="1523379"/>
            <a:ext cx="10303520" cy="498486"/>
            <a:chOff x="1191858" y="3865731"/>
            <a:chExt cx="14028186" cy="664648"/>
          </a:xfrm>
        </p:grpSpPr>
        <p:sp>
          <p:nvSpPr>
            <p:cNvPr id="9" name="ZoneTexte 8">
              <a:extLst>
                <a:ext uri="{FF2B5EF4-FFF2-40B4-BE49-F238E27FC236}">
                  <a16:creationId xmlns="" xmlns:a16="http://schemas.microsoft.com/office/drawing/2014/main" id="{5CCA5338-24F2-E9D5-807B-E647093D4BAF}"/>
                </a:ext>
              </a:extLst>
            </p:cNvPr>
            <p:cNvSpPr txBox="1"/>
            <p:nvPr/>
          </p:nvSpPr>
          <p:spPr>
            <a:xfrm>
              <a:off x="1475924" y="3951834"/>
              <a:ext cx="13744120" cy="492442"/>
            </a:xfrm>
            <a:prstGeom prst="rect">
              <a:avLst/>
            </a:prstGeom>
            <a:noFill/>
            <a:ln w="38100">
              <a:solidFill>
                <a:schemeClr val="accent1">
                  <a:lumMod val="60000"/>
                  <a:lumOff val="40000"/>
                </a:schemeClr>
              </a:solidFill>
            </a:ln>
          </p:spPr>
          <p:txBody>
            <a:bodyPr wrap="square" rtlCol="0">
              <a:spAutoFit/>
            </a:bodyPr>
            <a:lstStyle/>
            <a:p>
              <a:pPr defTabSz="685800"/>
              <a:r>
                <a:rPr lang="fr-FR" sz="1350" dirty="0">
                  <a:solidFill>
                    <a:prstClr val="black"/>
                  </a:solidFill>
                  <a:latin typeface="Arial"/>
                </a:rPr>
                <a:t>     </a:t>
              </a:r>
              <a:r>
                <a:rPr lang="fr-FR" dirty="0">
                  <a:solidFill>
                    <a:prstClr val="black"/>
                  </a:solidFill>
                  <a:latin typeface="Arial"/>
                </a:rPr>
                <a:t>Planification de l’urbanisme</a:t>
              </a:r>
              <a:endParaRPr lang="fr-FR" sz="2100" dirty="0">
                <a:solidFill>
                  <a:prstClr val="black"/>
                </a:solidFill>
                <a:latin typeface="Arial"/>
              </a:endParaRPr>
            </a:p>
          </p:txBody>
        </p:sp>
        <p:pic>
          <p:nvPicPr>
            <p:cNvPr id="10" name="Image 9" descr="Une image contenant invertébré, cténophore&#10;&#10;Description générée automatiquement">
              <a:extLst>
                <a:ext uri="{FF2B5EF4-FFF2-40B4-BE49-F238E27FC236}">
                  <a16:creationId xmlns="" xmlns:a16="http://schemas.microsoft.com/office/drawing/2014/main" id="{8745DCBE-8C62-D963-5D58-25664C122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1858" y="3865731"/>
              <a:ext cx="568131" cy="664648"/>
            </a:xfrm>
            <a:prstGeom prst="rect">
              <a:avLst/>
            </a:prstGeom>
          </p:spPr>
        </p:pic>
      </p:grpSp>
      <p:sp>
        <p:nvSpPr>
          <p:cNvPr id="11" name="ZoneTexte 10">
            <a:extLst>
              <a:ext uri="{FF2B5EF4-FFF2-40B4-BE49-F238E27FC236}">
                <a16:creationId xmlns="" xmlns:a16="http://schemas.microsoft.com/office/drawing/2014/main" id="{43B6733A-9FEB-ECF0-E050-9C3335D56CA3}"/>
              </a:ext>
            </a:extLst>
          </p:cNvPr>
          <p:cNvSpPr txBox="1"/>
          <p:nvPr/>
        </p:nvSpPr>
        <p:spPr>
          <a:xfrm>
            <a:off x="1609336" y="410843"/>
            <a:ext cx="8973327" cy="461665"/>
          </a:xfrm>
          <a:prstGeom prst="rect">
            <a:avLst/>
          </a:prstGeom>
          <a:noFill/>
        </p:spPr>
        <p:txBody>
          <a:bodyPr wrap="square" rtlCol="0">
            <a:spAutoFit/>
          </a:bodyPr>
          <a:lstStyle/>
          <a:p>
            <a:r>
              <a:rPr lang="fr-FR" sz="2400" dirty="0">
                <a:latin typeface="+mj-lt"/>
              </a:rPr>
              <a:t>ADEQUATION EAU ET URBANISME DANS CETTE PERIODE</a:t>
            </a:r>
          </a:p>
        </p:txBody>
      </p:sp>
    </p:spTree>
    <p:extLst>
      <p:ext uri="{BB962C8B-B14F-4D97-AF65-F5344CB8AC3E}">
        <p14:creationId xmlns:p14="http://schemas.microsoft.com/office/powerpoint/2010/main" val="1085427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0642C8-C097-D701-77A4-69E95DFA76D7}"/>
              </a:ext>
            </a:extLst>
          </p:cNvPr>
          <p:cNvSpPr/>
          <p:nvPr/>
        </p:nvSpPr>
        <p:spPr>
          <a:xfrm>
            <a:off x="274320" y="137024"/>
            <a:ext cx="753289" cy="976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 xmlns:a16="http://schemas.microsoft.com/office/drawing/2014/main" id="{6EC4BA61-0F88-BA3D-B604-5073FF6EE59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484" y="108620"/>
            <a:ext cx="1259512" cy="910154"/>
          </a:xfrm>
          <a:prstGeom prst="rect">
            <a:avLst/>
          </a:prstGeom>
          <a:noFill/>
          <a:ln>
            <a:noFill/>
          </a:ln>
        </p:spPr>
      </p:pic>
      <p:sp>
        <p:nvSpPr>
          <p:cNvPr id="6" name="Rectangle 5">
            <a:extLst>
              <a:ext uri="{FF2B5EF4-FFF2-40B4-BE49-F238E27FC236}">
                <a16:creationId xmlns="" xmlns:a16="http://schemas.microsoft.com/office/drawing/2014/main" id="{C68FA7CF-877A-8623-CBDD-F26775559EBF}"/>
              </a:ext>
            </a:extLst>
          </p:cNvPr>
          <p:cNvSpPr/>
          <p:nvPr/>
        </p:nvSpPr>
        <p:spPr>
          <a:xfrm>
            <a:off x="9930740" y="137024"/>
            <a:ext cx="2104506" cy="934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logo&#10;&#10;Description générée automatiquement">
            <a:extLst>
              <a:ext uri="{FF2B5EF4-FFF2-40B4-BE49-F238E27FC236}">
                <a16:creationId xmlns="" xmlns:a16="http://schemas.microsoft.com/office/drawing/2014/main" id="{A9F9F255-8AF6-AD5C-D7CA-8B71FBE57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8951" y="161187"/>
            <a:ext cx="885702" cy="885702"/>
          </a:xfrm>
          <a:prstGeom prst="rect">
            <a:avLst/>
          </a:prstGeom>
        </p:spPr>
      </p:pic>
      <p:grpSp>
        <p:nvGrpSpPr>
          <p:cNvPr id="4" name="Groupe 3">
            <a:extLst>
              <a:ext uri="{FF2B5EF4-FFF2-40B4-BE49-F238E27FC236}">
                <a16:creationId xmlns="" xmlns:a16="http://schemas.microsoft.com/office/drawing/2014/main" id="{E31E0137-6B6D-73E1-DF2D-05B148EA7C76}"/>
              </a:ext>
            </a:extLst>
          </p:cNvPr>
          <p:cNvGrpSpPr/>
          <p:nvPr/>
        </p:nvGrpSpPr>
        <p:grpSpPr>
          <a:xfrm>
            <a:off x="1027609" y="2754406"/>
            <a:ext cx="9846778" cy="1349187"/>
            <a:chOff x="1269999" y="3832281"/>
            <a:chExt cx="11430269" cy="1798914"/>
          </a:xfrm>
        </p:grpSpPr>
        <p:sp>
          <p:nvSpPr>
            <p:cNvPr id="7" name="ZoneTexte 6">
              <a:extLst>
                <a:ext uri="{FF2B5EF4-FFF2-40B4-BE49-F238E27FC236}">
                  <a16:creationId xmlns="" xmlns:a16="http://schemas.microsoft.com/office/drawing/2014/main" id="{D923A71C-2F8E-C802-88AB-8A3EABDF356B}"/>
                </a:ext>
              </a:extLst>
            </p:cNvPr>
            <p:cNvSpPr txBox="1"/>
            <p:nvPr/>
          </p:nvSpPr>
          <p:spPr>
            <a:xfrm>
              <a:off x="1893207" y="3934191"/>
              <a:ext cx="10807061" cy="1600437"/>
            </a:xfrm>
            <a:prstGeom prst="rect">
              <a:avLst/>
            </a:prstGeom>
            <a:noFill/>
            <a:ln w="38100">
              <a:solidFill>
                <a:schemeClr val="accent1">
                  <a:lumMod val="60000"/>
                  <a:lumOff val="40000"/>
                </a:schemeClr>
              </a:solidFill>
            </a:ln>
          </p:spPr>
          <p:txBody>
            <a:bodyPr wrap="square" rtlCol="0">
              <a:spAutoFit/>
            </a:bodyPr>
            <a:lstStyle/>
            <a:p>
              <a:pPr marL="715963" algn="ctr" defTabSz="685800"/>
              <a:r>
                <a:rPr lang="fr-FR" sz="3600" dirty="0">
                  <a:solidFill>
                    <a:prstClr val="black"/>
                  </a:solidFill>
                  <a:latin typeface="Arial"/>
                </a:rPr>
                <a:t>Préparation d’un plan d’action sur les coupures d’eau pour la saison 2023</a:t>
              </a:r>
              <a:endParaRPr lang="fr-FR" sz="1350" dirty="0">
                <a:solidFill>
                  <a:prstClr val="black"/>
                </a:solidFill>
                <a:latin typeface="Arial"/>
              </a:endParaRPr>
            </a:p>
          </p:txBody>
        </p:sp>
        <p:pic>
          <p:nvPicPr>
            <p:cNvPr id="9" name="Image 8" descr="Une image contenant invertébré, cténophore&#10;&#10;Description générée automatiquement">
              <a:extLst>
                <a:ext uri="{FF2B5EF4-FFF2-40B4-BE49-F238E27FC236}">
                  <a16:creationId xmlns="" xmlns:a16="http://schemas.microsoft.com/office/drawing/2014/main" id="{0A3147FE-B409-9E17-D2D8-FF72F8456D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9999" y="3832281"/>
              <a:ext cx="1337240" cy="1798914"/>
            </a:xfrm>
            <a:prstGeom prst="rect">
              <a:avLst/>
            </a:prstGeom>
          </p:spPr>
        </p:pic>
      </p:grpSp>
    </p:spTree>
    <p:extLst>
      <p:ext uri="{BB962C8B-B14F-4D97-AF65-F5344CB8AC3E}">
        <p14:creationId xmlns:p14="http://schemas.microsoft.com/office/powerpoint/2010/main" val="1372486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0642C8-C097-D701-77A4-69E95DFA76D7}"/>
              </a:ext>
            </a:extLst>
          </p:cNvPr>
          <p:cNvSpPr/>
          <p:nvPr/>
        </p:nvSpPr>
        <p:spPr>
          <a:xfrm>
            <a:off x="274320" y="137024"/>
            <a:ext cx="753289" cy="976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 xmlns:a16="http://schemas.microsoft.com/office/drawing/2014/main" id="{6EC4BA61-0F88-BA3D-B604-5073FF6EE59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484" y="108620"/>
            <a:ext cx="1259512" cy="910154"/>
          </a:xfrm>
          <a:prstGeom prst="rect">
            <a:avLst/>
          </a:prstGeom>
          <a:noFill/>
          <a:ln>
            <a:noFill/>
          </a:ln>
        </p:spPr>
      </p:pic>
      <p:sp>
        <p:nvSpPr>
          <p:cNvPr id="6" name="Rectangle 5">
            <a:extLst>
              <a:ext uri="{FF2B5EF4-FFF2-40B4-BE49-F238E27FC236}">
                <a16:creationId xmlns="" xmlns:a16="http://schemas.microsoft.com/office/drawing/2014/main" id="{C68FA7CF-877A-8623-CBDD-F26775559EBF}"/>
              </a:ext>
            </a:extLst>
          </p:cNvPr>
          <p:cNvSpPr/>
          <p:nvPr/>
        </p:nvSpPr>
        <p:spPr>
          <a:xfrm>
            <a:off x="9930740" y="137024"/>
            <a:ext cx="2104506" cy="934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logo&#10;&#10;Description générée automatiquement">
            <a:extLst>
              <a:ext uri="{FF2B5EF4-FFF2-40B4-BE49-F238E27FC236}">
                <a16:creationId xmlns="" xmlns:a16="http://schemas.microsoft.com/office/drawing/2014/main" id="{A9F9F255-8AF6-AD5C-D7CA-8B71FBE57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8951" y="161187"/>
            <a:ext cx="885702" cy="885702"/>
          </a:xfrm>
          <a:prstGeom prst="rect">
            <a:avLst/>
          </a:prstGeom>
        </p:spPr>
      </p:pic>
      <p:grpSp>
        <p:nvGrpSpPr>
          <p:cNvPr id="70" name="Groupe 69">
            <a:extLst>
              <a:ext uri="{FF2B5EF4-FFF2-40B4-BE49-F238E27FC236}">
                <a16:creationId xmlns="" xmlns:a16="http://schemas.microsoft.com/office/drawing/2014/main" id="{53CBF65C-7F24-D0D4-27FA-00133533F504}"/>
              </a:ext>
            </a:extLst>
          </p:cNvPr>
          <p:cNvGrpSpPr/>
          <p:nvPr/>
        </p:nvGrpSpPr>
        <p:grpSpPr>
          <a:xfrm>
            <a:off x="855711" y="2583877"/>
            <a:ext cx="10221592" cy="1168946"/>
            <a:chOff x="953468" y="3895037"/>
            <a:chExt cx="11463384" cy="1558594"/>
          </a:xfrm>
        </p:grpSpPr>
        <p:sp>
          <p:nvSpPr>
            <p:cNvPr id="71" name="ZoneTexte 70">
              <a:extLst>
                <a:ext uri="{FF2B5EF4-FFF2-40B4-BE49-F238E27FC236}">
                  <a16:creationId xmlns="" xmlns:a16="http://schemas.microsoft.com/office/drawing/2014/main" id="{B6610FB8-F120-0D79-3DB8-E428F56643A0}"/>
                </a:ext>
              </a:extLst>
            </p:cNvPr>
            <p:cNvSpPr txBox="1"/>
            <p:nvPr/>
          </p:nvSpPr>
          <p:spPr>
            <a:xfrm>
              <a:off x="1475924" y="3951833"/>
              <a:ext cx="10940928" cy="1436290"/>
            </a:xfrm>
            <a:prstGeom prst="rect">
              <a:avLst/>
            </a:prstGeom>
            <a:noFill/>
            <a:ln w="38100">
              <a:solidFill>
                <a:schemeClr val="accent1">
                  <a:lumMod val="60000"/>
                  <a:lumOff val="40000"/>
                </a:schemeClr>
              </a:solidFill>
            </a:ln>
          </p:spPr>
          <p:txBody>
            <a:bodyPr wrap="square" rtlCol="0">
              <a:spAutoFit/>
            </a:bodyPr>
            <a:lstStyle/>
            <a:p>
              <a:pPr marL="714375" algn="ctr" defTabSz="685800"/>
              <a:r>
                <a:rPr lang="fr-FR" sz="3200" dirty="0">
                  <a:solidFill>
                    <a:prstClr val="black"/>
                  </a:solidFill>
                  <a:latin typeface="Arial"/>
                </a:rPr>
                <a:t>Expérience de la Communauté de Communes du Pays de Fayence</a:t>
              </a:r>
              <a:endParaRPr lang="fr-FR" sz="2800" dirty="0">
                <a:solidFill>
                  <a:prstClr val="black"/>
                </a:solidFill>
                <a:latin typeface="Arial"/>
              </a:endParaRPr>
            </a:p>
          </p:txBody>
        </p:sp>
        <p:pic>
          <p:nvPicPr>
            <p:cNvPr id="72" name="Image 71" descr="Une image contenant invertébré, cténophore&#10;&#10;Description générée automatiquement">
              <a:extLst>
                <a:ext uri="{FF2B5EF4-FFF2-40B4-BE49-F238E27FC236}">
                  <a16:creationId xmlns="" xmlns:a16="http://schemas.microsoft.com/office/drawing/2014/main" id="{FB79CDCF-9FC5-1ABD-503E-86DDF758D2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468" y="3895037"/>
              <a:ext cx="1120557" cy="1558594"/>
            </a:xfrm>
            <a:prstGeom prst="rect">
              <a:avLst/>
            </a:prstGeom>
          </p:spPr>
        </p:pic>
      </p:grpSp>
    </p:spTree>
    <p:extLst>
      <p:ext uri="{BB962C8B-B14F-4D97-AF65-F5344CB8AC3E}">
        <p14:creationId xmlns:p14="http://schemas.microsoft.com/office/powerpoint/2010/main" val="292959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0642C8-C097-D701-77A4-69E95DFA76D7}"/>
              </a:ext>
            </a:extLst>
          </p:cNvPr>
          <p:cNvSpPr/>
          <p:nvPr/>
        </p:nvSpPr>
        <p:spPr>
          <a:xfrm>
            <a:off x="274320" y="137024"/>
            <a:ext cx="753289" cy="976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 xmlns:a16="http://schemas.microsoft.com/office/drawing/2014/main" id="{6EC4BA61-0F88-BA3D-B604-5073FF6EE59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484" y="108620"/>
            <a:ext cx="1259512" cy="910154"/>
          </a:xfrm>
          <a:prstGeom prst="rect">
            <a:avLst/>
          </a:prstGeom>
          <a:noFill/>
          <a:ln>
            <a:noFill/>
          </a:ln>
        </p:spPr>
      </p:pic>
      <p:sp>
        <p:nvSpPr>
          <p:cNvPr id="6" name="Rectangle 5">
            <a:extLst>
              <a:ext uri="{FF2B5EF4-FFF2-40B4-BE49-F238E27FC236}">
                <a16:creationId xmlns="" xmlns:a16="http://schemas.microsoft.com/office/drawing/2014/main" id="{C68FA7CF-877A-8623-CBDD-F26775559EBF}"/>
              </a:ext>
            </a:extLst>
          </p:cNvPr>
          <p:cNvSpPr/>
          <p:nvPr/>
        </p:nvSpPr>
        <p:spPr>
          <a:xfrm>
            <a:off x="9930740" y="137024"/>
            <a:ext cx="2104506" cy="934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logo&#10;&#10;Description générée automatiquement">
            <a:extLst>
              <a:ext uri="{FF2B5EF4-FFF2-40B4-BE49-F238E27FC236}">
                <a16:creationId xmlns="" xmlns:a16="http://schemas.microsoft.com/office/drawing/2014/main" id="{A9F9F255-8AF6-AD5C-D7CA-8B71FBE57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8951" y="161187"/>
            <a:ext cx="885702" cy="885702"/>
          </a:xfrm>
          <a:prstGeom prst="rect">
            <a:avLst/>
          </a:prstGeom>
        </p:spPr>
      </p:pic>
      <p:sp>
        <p:nvSpPr>
          <p:cNvPr id="13" name="Sous-titre 2">
            <a:extLst>
              <a:ext uri="{FF2B5EF4-FFF2-40B4-BE49-F238E27FC236}">
                <a16:creationId xmlns="" xmlns:a16="http://schemas.microsoft.com/office/drawing/2014/main" id="{354553BE-DDE8-DA8E-1840-084A4E4B8264}"/>
              </a:ext>
            </a:extLst>
          </p:cNvPr>
          <p:cNvSpPr>
            <a:spLocks noGrp="1"/>
          </p:cNvSpPr>
          <p:nvPr>
            <p:ph type="subTitle"/>
          </p:nvPr>
        </p:nvSpPr>
        <p:spPr>
          <a:xfrm>
            <a:off x="5472661" y="1902080"/>
            <a:ext cx="6270171" cy="2694401"/>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gradFill>
          <a:ln>
            <a:solidFill>
              <a:schemeClr val="accent1">
                <a:lumMod val="40000"/>
                <a:lumOff val="60000"/>
              </a:schemeClr>
            </a:solidFill>
          </a:ln>
          <a:scene3d>
            <a:camera prst="orthographicFront"/>
            <a:lightRig rig="threePt" dir="t"/>
          </a:scene3d>
          <a:sp3d>
            <a:bevelT w="139700" prst="cross"/>
          </a:sp3d>
        </p:spPr>
        <p:txBody>
          <a:bodyPr/>
          <a:lstStyle/>
          <a:p>
            <a:endParaRPr lang="fr-FR" sz="2100" dirty="0"/>
          </a:p>
          <a:p>
            <a:pPr marL="201216"/>
            <a:r>
              <a:rPr lang="fr-FR" sz="2100" dirty="0"/>
              <a:t>1 ressource principale : la Siagnole + forages de secours</a:t>
            </a:r>
          </a:p>
          <a:p>
            <a:pPr marL="201216"/>
            <a:endParaRPr lang="fr-FR" sz="2100" dirty="0"/>
          </a:p>
          <a:p>
            <a:pPr marL="201216"/>
            <a:r>
              <a:rPr lang="fr-FR" sz="2100" dirty="0"/>
              <a:t>7,4 million de m3 de production dont 2,5 million de m3 SEVE pour 2022</a:t>
            </a:r>
          </a:p>
          <a:p>
            <a:pPr marL="201216"/>
            <a:endParaRPr lang="fr-FR" sz="2100" dirty="0"/>
          </a:p>
          <a:p>
            <a:pPr marL="201216"/>
            <a:r>
              <a:rPr lang="fr-FR" sz="2100" dirty="0"/>
              <a:t>1 ressource pour Tanneron : la Siagne</a:t>
            </a:r>
          </a:p>
          <a:p>
            <a:pPr marL="201216"/>
            <a:endParaRPr lang="fr-FR" sz="2100" dirty="0"/>
          </a:p>
          <a:p>
            <a:pPr marL="201216"/>
            <a:r>
              <a:rPr lang="fr-FR" sz="2100" dirty="0"/>
              <a:t>2 ressources complémentaires : Seillans et Mons</a:t>
            </a:r>
          </a:p>
          <a:p>
            <a:endParaRPr lang="fr-FR" sz="2100" dirty="0"/>
          </a:p>
        </p:txBody>
      </p:sp>
      <p:sp>
        <p:nvSpPr>
          <p:cNvPr id="14" name="Titre 4">
            <a:extLst>
              <a:ext uri="{FF2B5EF4-FFF2-40B4-BE49-F238E27FC236}">
                <a16:creationId xmlns="" xmlns:a16="http://schemas.microsoft.com/office/drawing/2014/main" id="{75448657-63C9-5563-364D-B012D04767A7}"/>
              </a:ext>
            </a:extLst>
          </p:cNvPr>
          <p:cNvSpPr txBox="1">
            <a:spLocks/>
          </p:cNvSpPr>
          <p:nvPr/>
        </p:nvSpPr>
        <p:spPr>
          <a:xfrm>
            <a:off x="2348692" y="473350"/>
            <a:ext cx="7494615" cy="461430"/>
          </a:xfrm>
          <a:prstGeom prst="rect">
            <a:avLst/>
          </a:prstGeom>
        </p:spPr>
        <p:txBody>
          <a:bodyPr lIns="0" tIns="0" rIns="0" bIns="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dirty="0"/>
              <a:t>Le Pays de Fayence</a:t>
            </a:r>
            <a:endParaRPr lang="fr-FR" dirty="0">
              <a:solidFill>
                <a:srgbClr val="FF0000"/>
              </a:solidFill>
            </a:endParaRPr>
          </a:p>
        </p:txBody>
      </p:sp>
      <p:pic>
        <p:nvPicPr>
          <p:cNvPr id="15" name="Image 14">
            <a:extLst>
              <a:ext uri="{FF2B5EF4-FFF2-40B4-BE49-F238E27FC236}">
                <a16:creationId xmlns="" xmlns:a16="http://schemas.microsoft.com/office/drawing/2014/main" id="{FC1B5A89-5AA8-A3FD-E4EE-4800DBE62F3C}"/>
              </a:ext>
            </a:extLst>
          </p:cNvPr>
          <p:cNvPicPr>
            <a:picLocks noChangeAspect="1"/>
          </p:cNvPicPr>
          <p:nvPr/>
        </p:nvPicPr>
        <p:blipFill>
          <a:blip r:embed="rId4"/>
          <a:stretch>
            <a:fillRect/>
          </a:stretch>
        </p:blipFill>
        <p:spPr>
          <a:xfrm>
            <a:off x="650964" y="1999051"/>
            <a:ext cx="4573108" cy="4429726"/>
          </a:xfrm>
          <a:prstGeom prst="rect">
            <a:avLst/>
          </a:prstGeom>
        </p:spPr>
      </p:pic>
      <p:sp>
        <p:nvSpPr>
          <p:cNvPr id="16" name="ZoneTexte 15">
            <a:extLst>
              <a:ext uri="{FF2B5EF4-FFF2-40B4-BE49-F238E27FC236}">
                <a16:creationId xmlns="" xmlns:a16="http://schemas.microsoft.com/office/drawing/2014/main" id="{C432C7F7-D89E-8B5F-A04C-38DA50D35CC8}"/>
              </a:ext>
            </a:extLst>
          </p:cNvPr>
          <p:cNvSpPr txBox="1"/>
          <p:nvPr/>
        </p:nvSpPr>
        <p:spPr>
          <a:xfrm>
            <a:off x="5472663" y="4719822"/>
            <a:ext cx="2890652" cy="738664"/>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scene3d>
            <a:camera prst="orthographicFront"/>
            <a:lightRig rig="threePt" dir="t"/>
          </a:scene3d>
          <a:sp3d>
            <a:bevelT/>
          </a:sp3d>
        </p:spPr>
        <p:txBody>
          <a:bodyPr wrap="square" rtlCol="0">
            <a:spAutoFit/>
          </a:bodyPr>
          <a:lstStyle/>
          <a:p>
            <a:pPr algn="ctr" defTabSz="685800"/>
            <a:r>
              <a:rPr lang="fr-FR" sz="2100" dirty="0">
                <a:solidFill>
                  <a:prstClr val="black"/>
                </a:solidFill>
                <a:latin typeface="Arial"/>
              </a:rPr>
              <a:t>CC Pays de Fayence :</a:t>
            </a:r>
          </a:p>
          <a:p>
            <a:pPr algn="ctr" defTabSz="685800"/>
            <a:r>
              <a:rPr lang="fr-FR" sz="2100" dirty="0">
                <a:solidFill>
                  <a:prstClr val="black"/>
                </a:solidFill>
                <a:latin typeface="Arial"/>
              </a:rPr>
              <a:t> 30 000 habitants</a:t>
            </a:r>
          </a:p>
        </p:txBody>
      </p:sp>
      <p:sp>
        <p:nvSpPr>
          <p:cNvPr id="17" name="ZoneTexte 16">
            <a:extLst>
              <a:ext uri="{FF2B5EF4-FFF2-40B4-BE49-F238E27FC236}">
                <a16:creationId xmlns="" xmlns:a16="http://schemas.microsoft.com/office/drawing/2014/main" id="{D87AB459-98CD-DB48-16DE-F0A58FE37C20}"/>
              </a:ext>
            </a:extLst>
          </p:cNvPr>
          <p:cNvSpPr txBox="1"/>
          <p:nvPr/>
        </p:nvSpPr>
        <p:spPr>
          <a:xfrm>
            <a:off x="8510957" y="4706237"/>
            <a:ext cx="3331028" cy="738664"/>
          </a:xfrm>
          <a:prstGeom prst="rect">
            <a:avLst/>
          </a:prstGeom>
          <a:solidFill>
            <a:schemeClr val="accent4">
              <a:lumMod val="40000"/>
              <a:lumOff val="60000"/>
            </a:schemeClr>
          </a:solidFill>
          <a:scene3d>
            <a:camera prst="orthographicFront"/>
            <a:lightRig rig="threePt" dir="t"/>
          </a:scene3d>
          <a:sp3d>
            <a:bevelT/>
          </a:sp3d>
        </p:spPr>
        <p:txBody>
          <a:bodyPr wrap="square" rtlCol="0">
            <a:spAutoFit/>
          </a:bodyPr>
          <a:lstStyle/>
          <a:p>
            <a:pPr algn="ctr" defTabSz="685800"/>
            <a:r>
              <a:rPr lang="fr-FR" sz="2100" dirty="0">
                <a:solidFill>
                  <a:prstClr val="black"/>
                </a:solidFill>
                <a:latin typeface="Arial"/>
              </a:rPr>
              <a:t>Hébergement touristique: </a:t>
            </a:r>
          </a:p>
          <a:p>
            <a:pPr algn="ctr" defTabSz="685800"/>
            <a:r>
              <a:rPr lang="fr-FR" sz="2100" dirty="0">
                <a:solidFill>
                  <a:prstClr val="black"/>
                </a:solidFill>
                <a:latin typeface="Arial"/>
              </a:rPr>
              <a:t>547 000 nuitées par an</a:t>
            </a:r>
          </a:p>
        </p:txBody>
      </p:sp>
      <p:sp>
        <p:nvSpPr>
          <p:cNvPr id="18" name="ZoneTexte 17">
            <a:extLst>
              <a:ext uri="{FF2B5EF4-FFF2-40B4-BE49-F238E27FC236}">
                <a16:creationId xmlns="" xmlns:a16="http://schemas.microsoft.com/office/drawing/2014/main" id="{78CCF4F9-054F-DF0E-93D1-6C92D9E2424C}"/>
              </a:ext>
            </a:extLst>
          </p:cNvPr>
          <p:cNvSpPr txBox="1"/>
          <p:nvPr/>
        </p:nvSpPr>
        <p:spPr>
          <a:xfrm>
            <a:off x="6692035" y="5677122"/>
            <a:ext cx="3831425" cy="73866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12700">
            <a:solidFill>
              <a:schemeClr val="tx1"/>
            </a:solidFill>
          </a:ln>
          <a:scene3d>
            <a:camera prst="orthographicFront"/>
            <a:lightRig rig="threePt" dir="t"/>
          </a:scene3d>
          <a:sp3d>
            <a:bevelT prst="relaxedInset"/>
          </a:sp3d>
        </p:spPr>
        <p:txBody>
          <a:bodyPr wrap="square" rtlCol="0">
            <a:spAutoFit/>
          </a:bodyPr>
          <a:lstStyle/>
          <a:p>
            <a:pPr algn="ctr" defTabSz="685800"/>
            <a:r>
              <a:rPr lang="fr-FR" sz="2100" dirty="0">
                <a:solidFill>
                  <a:prstClr val="black"/>
                </a:solidFill>
                <a:latin typeface="Arial"/>
              </a:rPr>
              <a:t>1</a:t>
            </a:r>
            <a:r>
              <a:rPr lang="fr-FR" sz="2100" baseline="30000" dirty="0">
                <a:solidFill>
                  <a:prstClr val="black"/>
                </a:solidFill>
                <a:latin typeface="Arial"/>
              </a:rPr>
              <a:t>er</a:t>
            </a:r>
            <a:r>
              <a:rPr lang="fr-FR" sz="2100" dirty="0">
                <a:solidFill>
                  <a:prstClr val="black"/>
                </a:solidFill>
                <a:latin typeface="Arial"/>
              </a:rPr>
              <a:t> janvier 2020 : </a:t>
            </a:r>
          </a:p>
          <a:p>
            <a:pPr algn="ctr" defTabSz="685800"/>
            <a:r>
              <a:rPr lang="fr-FR" sz="2100" dirty="0">
                <a:solidFill>
                  <a:prstClr val="black"/>
                </a:solidFill>
                <a:latin typeface="Arial"/>
              </a:rPr>
              <a:t>Création de la Régie des Eaux</a:t>
            </a:r>
          </a:p>
        </p:txBody>
      </p: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6717"/>
          <a:stretch/>
        </p:blipFill>
        <p:spPr bwMode="auto">
          <a:xfrm>
            <a:off x="10122002" y="-2"/>
            <a:ext cx="1913244" cy="1784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175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 xmlns:a16="http://schemas.microsoft.com/office/drawing/2014/main" id="{C8F5AB2A-7D23-9E8B-4203-F40158FA81AE}"/>
              </a:ext>
            </a:extLst>
          </p:cNvPr>
          <p:cNvSpPr>
            <a:spLocks noGrp="1"/>
          </p:cNvSpPr>
          <p:nvPr>
            <p:ph type="title"/>
          </p:nvPr>
        </p:nvSpPr>
        <p:spPr>
          <a:xfrm>
            <a:off x="1305462" y="314239"/>
            <a:ext cx="9171665" cy="910154"/>
          </a:xfrm>
        </p:spPr>
        <p:txBody>
          <a:bodyPr/>
          <a:lstStyle/>
          <a:p>
            <a:pPr algn="ctr"/>
            <a:r>
              <a:rPr lang="fr-FR" sz="2700" dirty="0">
                <a:solidFill>
                  <a:schemeClr val="accent1">
                    <a:lumMod val="75000"/>
                  </a:schemeClr>
                </a:solidFill>
              </a:rPr>
              <a:t> Seillans année 2022: notre premier laboratoire sur la sècheresse</a:t>
            </a:r>
            <a:br>
              <a:rPr lang="fr-FR" sz="2700" dirty="0">
                <a:solidFill>
                  <a:schemeClr val="accent1">
                    <a:lumMod val="75000"/>
                  </a:schemeClr>
                </a:solidFill>
              </a:rPr>
            </a:br>
            <a:r>
              <a:rPr lang="fr-FR" sz="2100" dirty="0">
                <a:solidFill>
                  <a:schemeClr val="accent1">
                    <a:lumMod val="75000"/>
                  </a:schemeClr>
                </a:solidFill>
              </a:rPr>
              <a:t>1</a:t>
            </a:r>
            <a:r>
              <a:rPr lang="fr-FR" sz="2100" baseline="30000" dirty="0">
                <a:solidFill>
                  <a:schemeClr val="accent1">
                    <a:lumMod val="75000"/>
                  </a:schemeClr>
                </a:solidFill>
              </a:rPr>
              <a:t>ere</a:t>
            </a:r>
            <a:r>
              <a:rPr lang="fr-FR" sz="2100" dirty="0">
                <a:solidFill>
                  <a:schemeClr val="accent1">
                    <a:lumMod val="75000"/>
                  </a:schemeClr>
                </a:solidFill>
              </a:rPr>
              <a:t> commune touchée par la raréfaction de la ressource</a:t>
            </a:r>
            <a:endParaRPr lang="fr-FR" sz="2700" dirty="0">
              <a:solidFill>
                <a:schemeClr val="accent1">
                  <a:lumMod val="75000"/>
                </a:schemeClr>
              </a:solidFill>
            </a:endParaRPr>
          </a:p>
        </p:txBody>
      </p:sp>
      <p:grpSp>
        <p:nvGrpSpPr>
          <p:cNvPr id="26" name="Groupe 25">
            <a:extLst>
              <a:ext uri="{FF2B5EF4-FFF2-40B4-BE49-F238E27FC236}">
                <a16:creationId xmlns="" xmlns:a16="http://schemas.microsoft.com/office/drawing/2014/main" id="{DFD21FDC-6601-FDAF-9AD7-93D25B31C53D}"/>
              </a:ext>
            </a:extLst>
          </p:cNvPr>
          <p:cNvGrpSpPr/>
          <p:nvPr/>
        </p:nvGrpSpPr>
        <p:grpSpPr>
          <a:xfrm>
            <a:off x="978989" y="1531756"/>
            <a:ext cx="7413526" cy="532696"/>
            <a:chOff x="1679250" y="3372768"/>
            <a:chExt cx="9459805" cy="710261"/>
          </a:xfrm>
        </p:grpSpPr>
        <p:sp>
          <p:nvSpPr>
            <p:cNvPr id="27" name="ZoneTexte 26">
              <a:extLst>
                <a:ext uri="{FF2B5EF4-FFF2-40B4-BE49-F238E27FC236}">
                  <a16:creationId xmlns="" xmlns:a16="http://schemas.microsoft.com/office/drawing/2014/main" id="{CEBDBDC6-775E-EE17-8D7F-AA397C606456}"/>
                </a:ext>
              </a:extLst>
            </p:cNvPr>
            <p:cNvSpPr txBox="1"/>
            <p:nvPr/>
          </p:nvSpPr>
          <p:spPr>
            <a:xfrm>
              <a:off x="1936101" y="3467595"/>
              <a:ext cx="9202954" cy="553997"/>
            </a:xfrm>
            <a:prstGeom prst="rect">
              <a:avLst/>
            </a:prstGeom>
            <a:noFill/>
            <a:ln w="38100">
              <a:solidFill>
                <a:schemeClr val="accent1">
                  <a:lumMod val="60000"/>
                  <a:lumOff val="40000"/>
                </a:schemeClr>
              </a:solidFill>
            </a:ln>
          </p:spPr>
          <p:txBody>
            <a:bodyPr wrap="square" rtlCol="0">
              <a:spAutoFit/>
            </a:bodyPr>
            <a:lstStyle/>
            <a:p>
              <a:pPr defTabSz="685800"/>
              <a:r>
                <a:rPr lang="fr-FR" sz="1350" dirty="0">
                  <a:solidFill>
                    <a:prstClr val="black"/>
                  </a:solidFill>
                  <a:latin typeface="Arial"/>
                </a:rPr>
                <a:t>     </a:t>
              </a:r>
              <a:r>
                <a:rPr lang="fr-FR" sz="2100" dirty="0">
                  <a:solidFill>
                    <a:prstClr val="black"/>
                  </a:solidFill>
                  <a:latin typeface="Arial"/>
                </a:rPr>
                <a:t>Décembre 2021 : approvisionnement par camion citerne</a:t>
              </a:r>
              <a:endParaRPr lang="fr-FR" sz="1350" dirty="0">
                <a:solidFill>
                  <a:prstClr val="black"/>
                </a:solidFill>
                <a:latin typeface="Arial"/>
              </a:endParaRPr>
            </a:p>
          </p:txBody>
        </p:sp>
        <p:pic>
          <p:nvPicPr>
            <p:cNvPr id="28" name="Image 27" descr="Une image contenant invertébré, cténophore&#10;&#10;Description générée automatiquement">
              <a:extLst>
                <a:ext uri="{FF2B5EF4-FFF2-40B4-BE49-F238E27FC236}">
                  <a16:creationId xmlns="" xmlns:a16="http://schemas.microsoft.com/office/drawing/2014/main" id="{9D71E14F-4858-C19B-54B2-F40295CA3A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250" y="3372768"/>
              <a:ext cx="593548" cy="710261"/>
            </a:xfrm>
            <a:prstGeom prst="rect">
              <a:avLst/>
            </a:prstGeom>
          </p:spPr>
        </p:pic>
      </p:grpSp>
      <p:grpSp>
        <p:nvGrpSpPr>
          <p:cNvPr id="29" name="Groupe 28">
            <a:extLst>
              <a:ext uri="{FF2B5EF4-FFF2-40B4-BE49-F238E27FC236}">
                <a16:creationId xmlns="" xmlns:a16="http://schemas.microsoft.com/office/drawing/2014/main" id="{8DE1118B-25A0-F5CF-06B0-F6E9C8AB8190}"/>
              </a:ext>
            </a:extLst>
          </p:cNvPr>
          <p:cNvGrpSpPr/>
          <p:nvPr/>
        </p:nvGrpSpPr>
        <p:grpSpPr>
          <a:xfrm>
            <a:off x="1211567" y="2232909"/>
            <a:ext cx="8738532" cy="505711"/>
            <a:chOff x="1621045" y="3415295"/>
            <a:chExt cx="11818790" cy="674281"/>
          </a:xfrm>
        </p:grpSpPr>
        <p:sp>
          <p:nvSpPr>
            <p:cNvPr id="30" name="ZoneTexte 29">
              <a:extLst>
                <a:ext uri="{FF2B5EF4-FFF2-40B4-BE49-F238E27FC236}">
                  <a16:creationId xmlns="" xmlns:a16="http://schemas.microsoft.com/office/drawing/2014/main" id="{DD82C2A5-2DB7-C2A6-3FDE-2025E558D3A4}"/>
                </a:ext>
              </a:extLst>
            </p:cNvPr>
            <p:cNvSpPr txBox="1"/>
            <p:nvPr/>
          </p:nvSpPr>
          <p:spPr>
            <a:xfrm>
              <a:off x="1936100" y="3467595"/>
              <a:ext cx="11503735" cy="553997"/>
            </a:xfrm>
            <a:prstGeom prst="rect">
              <a:avLst/>
            </a:prstGeom>
            <a:noFill/>
            <a:ln w="38100">
              <a:solidFill>
                <a:schemeClr val="accent1">
                  <a:lumMod val="60000"/>
                  <a:lumOff val="40000"/>
                </a:schemeClr>
              </a:solidFill>
            </a:ln>
          </p:spPr>
          <p:txBody>
            <a:bodyPr wrap="square" rtlCol="0">
              <a:spAutoFit/>
            </a:bodyPr>
            <a:lstStyle/>
            <a:p>
              <a:pPr defTabSz="685800"/>
              <a:r>
                <a:rPr lang="fr-FR" sz="1350" dirty="0">
                  <a:solidFill>
                    <a:prstClr val="black"/>
                  </a:solidFill>
                  <a:latin typeface="Arial"/>
                </a:rPr>
                <a:t>     </a:t>
              </a:r>
              <a:r>
                <a:rPr lang="fr-FR" sz="2100" dirty="0">
                  <a:solidFill>
                    <a:prstClr val="black"/>
                  </a:solidFill>
                  <a:latin typeface="Arial"/>
                </a:rPr>
                <a:t>Défaillance du forage de Sainte Brigitte : 350 abonnés impactés</a:t>
              </a:r>
              <a:endParaRPr lang="fr-FR" sz="1350" dirty="0">
                <a:solidFill>
                  <a:prstClr val="black"/>
                </a:solidFill>
                <a:latin typeface="Arial"/>
              </a:endParaRPr>
            </a:p>
          </p:txBody>
        </p:sp>
        <p:pic>
          <p:nvPicPr>
            <p:cNvPr id="31" name="Image 30" descr="Une image contenant invertébré, cténophore&#10;&#10;Description générée automatiquement">
              <a:extLst>
                <a:ext uri="{FF2B5EF4-FFF2-40B4-BE49-F238E27FC236}">
                  <a16:creationId xmlns="" xmlns:a16="http://schemas.microsoft.com/office/drawing/2014/main" id="{3F89FF94-A1CF-5E4F-8BF1-A2EFF87F4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045" y="3415295"/>
              <a:ext cx="661715" cy="674281"/>
            </a:xfrm>
            <a:prstGeom prst="rect">
              <a:avLst/>
            </a:prstGeom>
          </p:spPr>
        </p:pic>
      </p:grpSp>
      <p:grpSp>
        <p:nvGrpSpPr>
          <p:cNvPr id="32" name="Groupe 31">
            <a:extLst>
              <a:ext uri="{FF2B5EF4-FFF2-40B4-BE49-F238E27FC236}">
                <a16:creationId xmlns="" xmlns:a16="http://schemas.microsoft.com/office/drawing/2014/main" id="{6F717FC1-94DA-8367-B959-0DE75785E32F}"/>
              </a:ext>
            </a:extLst>
          </p:cNvPr>
          <p:cNvGrpSpPr/>
          <p:nvPr/>
        </p:nvGrpSpPr>
        <p:grpSpPr>
          <a:xfrm>
            <a:off x="1851536" y="3556060"/>
            <a:ext cx="8821168" cy="508369"/>
            <a:chOff x="1621045" y="3420215"/>
            <a:chExt cx="11255983" cy="677825"/>
          </a:xfrm>
        </p:grpSpPr>
        <p:sp>
          <p:nvSpPr>
            <p:cNvPr id="33" name="ZoneTexte 32">
              <a:extLst>
                <a:ext uri="{FF2B5EF4-FFF2-40B4-BE49-F238E27FC236}">
                  <a16:creationId xmlns="" xmlns:a16="http://schemas.microsoft.com/office/drawing/2014/main" id="{DF69803D-38B9-5009-E542-186E94C79ADF}"/>
                </a:ext>
              </a:extLst>
            </p:cNvPr>
            <p:cNvSpPr txBox="1"/>
            <p:nvPr/>
          </p:nvSpPr>
          <p:spPr>
            <a:xfrm>
              <a:off x="1936101" y="3478360"/>
              <a:ext cx="10940927" cy="553997"/>
            </a:xfrm>
            <a:prstGeom prst="rect">
              <a:avLst/>
            </a:prstGeom>
            <a:noFill/>
            <a:ln w="38100">
              <a:solidFill>
                <a:schemeClr val="accent1">
                  <a:lumMod val="60000"/>
                  <a:lumOff val="40000"/>
                </a:schemeClr>
              </a:solidFill>
            </a:ln>
          </p:spPr>
          <p:txBody>
            <a:bodyPr wrap="square" rtlCol="0">
              <a:spAutoFit/>
            </a:bodyPr>
            <a:lstStyle/>
            <a:p>
              <a:pPr defTabSz="685800"/>
              <a:r>
                <a:rPr lang="fr-FR" sz="1350" dirty="0">
                  <a:solidFill>
                    <a:prstClr val="black"/>
                  </a:solidFill>
                  <a:latin typeface="Arial"/>
                </a:rPr>
                <a:t>     </a:t>
              </a:r>
              <a:r>
                <a:rPr lang="fr-FR" sz="2100" dirty="0">
                  <a:solidFill>
                    <a:prstClr val="black"/>
                  </a:solidFill>
                  <a:latin typeface="Arial"/>
                </a:rPr>
                <a:t>Arrêtés municipaux de limitation de débit de 150 puis 100 l/j /habitant </a:t>
              </a:r>
              <a:endParaRPr lang="fr-FR" sz="1350" dirty="0">
                <a:solidFill>
                  <a:prstClr val="black"/>
                </a:solidFill>
                <a:latin typeface="Arial"/>
              </a:endParaRPr>
            </a:p>
          </p:txBody>
        </p:sp>
        <p:pic>
          <p:nvPicPr>
            <p:cNvPr id="34" name="Image 33" descr="Une image contenant invertébré, cténophore&#10;&#10;Description générée automatiquement">
              <a:extLst>
                <a:ext uri="{FF2B5EF4-FFF2-40B4-BE49-F238E27FC236}">
                  <a16:creationId xmlns="" xmlns:a16="http://schemas.microsoft.com/office/drawing/2014/main" id="{BA9B165B-645F-F6B9-3B4D-1AB2800F2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045" y="3420215"/>
              <a:ext cx="630110" cy="677825"/>
            </a:xfrm>
            <a:prstGeom prst="rect">
              <a:avLst/>
            </a:prstGeom>
          </p:spPr>
        </p:pic>
      </p:grpSp>
      <p:grpSp>
        <p:nvGrpSpPr>
          <p:cNvPr id="38" name="Groupe 37">
            <a:extLst>
              <a:ext uri="{FF2B5EF4-FFF2-40B4-BE49-F238E27FC236}">
                <a16:creationId xmlns="" xmlns:a16="http://schemas.microsoft.com/office/drawing/2014/main" id="{AF2A4D1D-BD77-CAFB-8D5B-1DE37B909184}"/>
              </a:ext>
            </a:extLst>
          </p:cNvPr>
          <p:cNvGrpSpPr/>
          <p:nvPr/>
        </p:nvGrpSpPr>
        <p:grpSpPr>
          <a:xfrm>
            <a:off x="1614016" y="4182710"/>
            <a:ext cx="6647982" cy="523435"/>
            <a:chOff x="1621045" y="3208051"/>
            <a:chExt cx="9518010" cy="697913"/>
          </a:xfrm>
        </p:grpSpPr>
        <p:sp>
          <p:nvSpPr>
            <p:cNvPr id="39" name="ZoneTexte 38">
              <a:extLst>
                <a:ext uri="{FF2B5EF4-FFF2-40B4-BE49-F238E27FC236}">
                  <a16:creationId xmlns="" xmlns:a16="http://schemas.microsoft.com/office/drawing/2014/main" id="{DAACD2F8-CC04-CEBF-09F8-F8EE3C64A198}"/>
                </a:ext>
              </a:extLst>
            </p:cNvPr>
            <p:cNvSpPr txBox="1"/>
            <p:nvPr/>
          </p:nvSpPr>
          <p:spPr>
            <a:xfrm>
              <a:off x="1936099" y="3281882"/>
              <a:ext cx="9202956" cy="553997"/>
            </a:xfrm>
            <a:prstGeom prst="rect">
              <a:avLst/>
            </a:prstGeom>
            <a:noFill/>
            <a:ln w="38100">
              <a:solidFill>
                <a:schemeClr val="accent1">
                  <a:lumMod val="60000"/>
                  <a:lumOff val="40000"/>
                </a:schemeClr>
              </a:solidFill>
            </a:ln>
          </p:spPr>
          <p:txBody>
            <a:bodyPr wrap="square" rtlCol="0">
              <a:spAutoFit/>
            </a:bodyPr>
            <a:lstStyle/>
            <a:p>
              <a:pPr defTabSz="685800"/>
              <a:r>
                <a:rPr lang="fr-FR" sz="1350" dirty="0">
                  <a:solidFill>
                    <a:prstClr val="black"/>
                  </a:solidFill>
                  <a:latin typeface="Arial"/>
                </a:rPr>
                <a:t>     </a:t>
              </a:r>
              <a:r>
                <a:rPr lang="fr-FR" sz="2100" dirty="0">
                  <a:solidFill>
                    <a:prstClr val="black"/>
                  </a:solidFill>
                  <a:latin typeface="Arial"/>
                </a:rPr>
                <a:t>Mise en adéquation besoins-ressources</a:t>
              </a:r>
              <a:endParaRPr lang="fr-FR" sz="1350" dirty="0">
                <a:solidFill>
                  <a:prstClr val="black"/>
                </a:solidFill>
                <a:latin typeface="Arial"/>
              </a:endParaRPr>
            </a:p>
          </p:txBody>
        </p:sp>
        <p:pic>
          <p:nvPicPr>
            <p:cNvPr id="40" name="Image 39" descr="Une image contenant invertébré, cténophore&#10;&#10;Description générée automatiquement">
              <a:extLst>
                <a:ext uri="{FF2B5EF4-FFF2-40B4-BE49-F238E27FC236}">
                  <a16:creationId xmlns="" xmlns:a16="http://schemas.microsoft.com/office/drawing/2014/main" id="{20E0AFFD-C033-0C45-997F-D5DC89893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045" y="3208051"/>
              <a:ext cx="665970" cy="697913"/>
            </a:xfrm>
            <a:prstGeom prst="rect">
              <a:avLst/>
            </a:prstGeom>
          </p:spPr>
        </p:pic>
      </p:grpSp>
      <p:grpSp>
        <p:nvGrpSpPr>
          <p:cNvPr id="41" name="Groupe 40">
            <a:extLst>
              <a:ext uri="{FF2B5EF4-FFF2-40B4-BE49-F238E27FC236}">
                <a16:creationId xmlns="" xmlns:a16="http://schemas.microsoft.com/office/drawing/2014/main" id="{B5FF5CC7-BD5E-CBB7-92E8-16BEC404E105}"/>
              </a:ext>
            </a:extLst>
          </p:cNvPr>
          <p:cNvGrpSpPr/>
          <p:nvPr/>
        </p:nvGrpSpPr>
        <p:grpSpPr>
          <a:xfrm>
            <a:off x="1614016" y="2897157"/>
            <a:ext cx="7175619" cy="523435"/>
            <a:chOff x="1621045" y="3411739"/>
            <a:chExt cx="9518010" cy="697913"/>
          </a:xfrm>
        </p:grpSpPr>
        <p:sp>
          <p:nvSpPr>
            <p:cNvPr id="42" name="ZoneTexte 41">
              <a:extLst>
                <a:ext uri="{FF2B5EF4-FFF2-40B4-BE49-F238E27FC236}">
                  <a16:creationId xmlns="" xmlns:a16="http://schemas.microsoft.com/office/drawing/2014/main" id="{C463B2F5-F16E-8315-C194-0FCCAEB371CD}"/>
                </a:ext>
              </a:extLst>
            </p:cNvPr>
            <p:cNvSpPr txBox="1"/>
            <p:nvPr/>
          </p:nvSpPr>
          <p:spPr>
            <a:xfrm>
              <a:off x="1936100" y="3467595"/>
              <a:ext cx="9202955" cy="553997"/>
            </a:xfrm>
            <a:prstGeom prst="rect">
              <a:avLst/>
            </a:prstGeom>
            <a:noFill/>
            <a:ln w="38100">
              <a:solidFill>
                <a:schemeClr val="accent1">
                  <a:lumMod val="60000"/>
                  <a:lumOff val="40000"/>
                </a:schemeClr>
              </a:solidFill>
            </a:ln>
          </p:spPr>
          <p:txBody>
            <a:bodyPr wrap="square" rtlCol="0">
              <a:spAutoFit/>
            </a:bodyPr>
            <a:lstStyle/>
            <a:p>
              <a:pPr defTabSz="685800"/>
              <a:r>
                <a:rPr lang="fr-FR" sz="1350" dirty="0">
                  <a:solidFill>
                    <a:prstClr val="black"/>
                  </a:solidFill>
                  <a:latin typeface="Arial"/>
                </a:rPr>
                <a:t>     </a:t>
              </a:r>
              <a:r>
                <a:rPr lang="fr-FR" sz="2100" dirty="0">
                  <a:solidFill>
                    <a:prstClr val="black"/>
                  </a:solidFill>
                  <a:latin typeface="Arial"/>
                </a:rPr>
                <a:t>Mise en place de compteurs intelligents</a:t>
              </a:r>
              <a:endParaRPr lang="fr-FR" sz="1350" dirty="0">
                <a:solidFill>
                  <a:prstClr val="black"/>
                </a:solidFill>
                <a:latin typeface="Arial"/>
              </a:endParaRPr>
            </a:p>
          </p:txBody>
        </p:sp>
        <p:pic>
          <p:nvPicPr>
            <p:cNvPr id="43" name="Image 42" descr="Une image contenant invertébré, cténophore&#10;&#10;Description générée automatiquement">
              <a:extLst>
                <a:ext uri="{FF2B5EF4-FFF2-40B4-BE49-F238E27FC236}">
                  <a16:creationId xmlns="" xmlns:a16="http://schemas.microsoft.com/office/drawing/2014/main" id="{B9B8CD2B-137B-35C7-D500-99AFD6C4E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045" y="3411739"/>
              <a:ext cx="648967" cy="697913"/>
            </a:xfrm>
            <a:prstGeom prst="rect">
              <a:avLst/>
            </a:prstGeom>
          </p:spPr>
        </p:pic>
      </p:grpSp>
      <p:grpSp>
        <p:nvGrpSpPr>
          <p:cNvPr id="44" name="Groupe 43">
            <a:extLst>
              <a:ext uri="{FF2B5EF4-FFF2-40B4-BE49-F238E27FC236}">
                <a16:creationId xmlns="" xmlns:a16="http://schemas.microsoft.com/office/drawing/2014/main" id="{56FAD520-1D02-C7C8-8121-5B8B2827D7F4}"/>
              </a:ext>
            </a:extLst>
          </p:cNvPr>
          <p:cNvGrpSpPr/>
          <p:nvPr/>
        </p:nvGrpSpPr>
        <p:grpSpPr>
          <a:xfrm>
            <a:off x="1273231" y="4825903"/>
            <a:ext cx="7026331" cy="515162"/>
            <a:chOff x="1621045" y="3432758"/>
            <a:chExt cx="9518010" cy="686882"/>
          </a:xfrm>
        </p:grpSpPr>
        <p:sp>
          <p:nvSpPr>
            <p:cNvPr id="45" name="ZoneTexte 44">
              <a:extLst>
                <a:ext uri="{FF2B5EF4-FFF2-40B4-BE49-F238E27FC236}">
                  <a16:creationId xmlns="" xmlns:a16="http://schemas.microsoft.com/office/drawing/2014/main" id="{6FD35F67-502A-43F1-6822-460513BBD311}"/>
                </a:ext>
              </a:extLst>
            </p:cNvPr>
            <p:cNvSpPr txBox="1"/>
            <p:nvPr/>
          </p:nvSpPr>
          <p:spPr>
            <a:xfrm>
              <a:off x="1936100" y="3435342"/>
              <a:ext cx="9202955" cy="553997"/>
            </a:xfrm>
            <a:prstGeom prst="rect">
              <a:avLst/>
            </a:prstGeom>
            <a:noFill/>
            <a:ln w="38100">
              <a:solidFill>
                <a:schemeClr val="accent1">
                  <a:lumMod val="60000"/>
                  <a:lumOff val="40000"/>
                </a:schemeClr>
              </a:solidFill>
            </a:ln>
          </p:spPr>
          <p:txBody>
            <a:bodyPr wrap="square" rtlCol="0">
              <a:spAutoFit/>
            </a:bodyPr>
            <a:lstStyle/>
            <a:p>
              <a:pPr defTabSz="685800"/>
              <a:r>
                <a:rPr lang="fr-FR" sz="1350" dirty="0">
                  <a:solidFill>
                    <a:prstClr val="black"/>
                  </a:solidFill>
                  <a:latin typeface="Arial"/>
                </a:rPr>
                <a:t>     </a:t>
              </a:r>
              <a:r>
                <a:rPr lang="fr-FR" sz="2100" dirty="0">
                  <a:solidFill>
                    <a:prstClr val="black"/>
                  </a:solidFill>
                  <a:latin typeface="Arial"/>
                </a:rPr>
                <a:t>Mise en place de limiteurs de débit</a:t>
              </a:r>
              <a:endParaRPr lang="fr-FR" sz="1350" dirty="0">
                <a:solidFill>
                  <a:prstClr val="black"/>
                </a:solidFill>
                <a:latin typeface="Arial"/>
              </a:endParaRPr>
            </a:p>
          </p:txBody>
        </p:sp>
        <p:pic>
          <p:nvPicPr>
            <p:cNvPr id="46" name="Image 45" descr="Une image contenant invertébré, cténophore&#10;&#10;Description générée automatiquement">
              <a:extLst>
                <a:ext uri="{FF2B5EF4-FFF2-40B4-BE49-F238E27FC236}">
                  <a16:creationId xmlns="" xmlns:a16="http://schemas.microsoft.com/office/drawing/2014/main" id="{4E721327-893A-12B5-9F2F-C1C7DCBF8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045" y="3432758"/>
              <a:ext cx="630110" cy="686882"/>
            </a:xfrm>
            <a:prstGeom prst="rect">
              <a:avLst/>
            </a:prstGeom>
          </p:spPr>
        </p:pic>
      </p:grpSp>
      <p:grpSp>
        <p:nvGrpSpPr>
          <p:cNvPr id="47" name="Groupe 46">
            <a:extLst>
              <a:ext uri="{FF2B5EF4-FFF2-40B4-BE49-F238E27FC236}">
                <a16:creationId xmlns="" xmlns:a16="http://schemas.microsoft.com/office/drawing/2014/main" id="{C8677126-2695-C0F3-33F6-D7B8B534D303}"/>
              </a:ext>
            </a:extLst>
          </p:cNvPr>
          <p:cNvGrpSpPr/>
          <p:nvPr/>
        </p:nvGrpSpPr>
        <p:grpSpPr>
          <a:xfrm>
            <a:off x="685067" y="5391339"/>
            <a:ext cx="7707448" cy="1152422"/>
            <a:chOff x="1354349" y="3407403"/>
            <a:chExt cx="9834852" cy="1536563"/>
          </a:xfrm>
        </p:grpSpPr>
        <p:sp>
          <p:nvSpPr>
            <p:cNvPr id="48" name="ZoneTexte 47">
              <a:extLst>
                <a:ext uri="{FF2B5EF4-FFF2-40B4-BE49-F238E27FC236}">
                  <a16:creationId xmlns="" xmlns:a16="http://schemas.microsoft.com/office/drawing/2014/main" id="{EFE048DF-C4B8-286B-8084-2750B344C1B4}"/>
                </a:ext>
              </a:extLst>
            </p:cNvPr>
            <p:cNvSpPr txBox="1"/>
            <p:nvPr/>
          </p:nvSpPr>
          <p:spPr>
            <a:xfrm>
              <a:off x="1886448" y="3467595"/>
              <a:ext cx="9302753" cy="1415772"/>
            </a:xfrm>
            <a:prstGeom prst="rect">
              <a:avLst/>
            </a:prstGeom>
            <a:noFill/>
            <a:ln w="38100">
              <a:solidFill>
                <a:schemeClr val="accent1">
                  <a:lumMod val="60000"/>
                  <a:lumOff val="40000"/>
                </a:schemeClr>
              </a:solidFill>
            </a:ln>
          </p:spPr>
          <p:txBody>
            <a:bodyPr wrap="square" rtlCol="0">
              <a:spAutoFit/>
            </a:bodyPr>
            <a:lstStyle/>
            <a:p>
              <a:pPr defTabSz="685800"/>
              <a:r>
                <a:rPr lang="fr-FR" sz="1350" dirty="0">
                  <a:solidFill>
                    <a:prstClr val="black"/>
                  </a:solidFill>
                  <a:latin typeface="Arial"/>
                </a:rPr>
                <a:t>     </a:t>
              </a:r>
              <a:r>
                <a:rPr lang="fr-FR" sz="2100" dirty="0">
                  <a:solidFill>
                    <a:prstClr val="black"/>
                  </a:solidFill>
                  <a:latin typeface="Arial"/>
                </a:rPr>
                <a:t>Recherche de fuite : </a:t>
              </a:r>
            </a:p>
            <a:p>
              <a:pPr defTabSz="685800"/>
              <a:r>
                <a:rPr lang="fr-FR" sz="2100" dirty="0">
                  <a:solidFill>
                    <a:prstClr val="black"/>
                  </a:solidFill>
                  <a:latin typeface="Arial"/>
                </a:rPr>
                <a:t>	Taux de rendement: 85 % sur secteur déficitaire</a:t>
              </a:r>
            </a:p>
            <a:p>
              <a:pPr defTabSz="685800"/>
              <a:r>
                <a:rPr lang="fr-FR" sz="2100" dirty="0">
                  <a:solidFill>
                    <a:prstClr val="black"/>
                  </a:solidFill>
                  <a:latin typeface="Arial"/>
                </a:rPr>
                <a:t>         54 % à 63 % sur le reste de la commune en 2022</a:t>
              </a:r>
              <a:endParaRPr lang="fr-FR" sz="1350" dirty="0">
                <a:solidFill>
                  <a:prstClr val="black"/>
                </a:solidFill>
                <a:latin typeface="Arial"/>
              </a:endParaRPr>
            </a:p>
          </p:txBody>
        </p:sp>
        <p:pic>
          <p:nvPicPr>
            <p:cNvPr id="49" name="Image 48" descr="Une image contenant invertébré, cténophore&#10;&#10;Description générée automatiquement">
              <a:extLst>
                <a:ext uri="{FF2B5EF4-FFF2-40B4-BE49-F238E27FC236}">
                  <a16:creationId xmlns="" xmlns:a16="http://schemas.microsoft.com/office/drawing/2014/main" id="{3FFFC126-95A5-A7A2-FDD9-95D280A2F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349" y="3407403"/>
              <a:ext cx="1104716" cy="1536563"/>
            </a:xfrm>
            <a:prstGeom prst="rect">
              <a:avLst/>
            </a:prstGeom>
          </p:spPr>
        </p:pic>
      </p:grpSp>
      <p:sp>
        <p:nvSpPr>
          <p:cNvPr id="50" name="ZoneTexte 49">
            <a:extLst>
              <a:ext uri="{FF2B5EF4-FFF2-40B4-BE49-F238E27FC236}">
                <a16:creationId xmlns="" xmlns:a16="http://schemas.microsoft.com/office/drawing/2014/main" id="{9F6E4B57-34C5-77AE-E854-3CB8978B6A08}"/>
              </a:ext>
            </a:extLst>
          </p:cNvPr>
          <p:cNvSpPr txBox="1"/>
          <p:nvPr/>
        </p:nvSpPr>
        <p:spPr>
          <a:xfrm>
            <a:off x="9359362" y="4269432"/>
            <a:ext cx="2235530" cy="21698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gradFill>
          <a:ln w="57150">
            <a:solidFill>
              <a:schemeClr val="accent1">
                <a:lumMod val="60000"/>
                <a:lumOff val="40000"/>
              </a:schemeClr>
            </a:solidFill>
          </a:ln>
        </p:spPr>
        <p:txBody>
          <a:bodyPr wrap="square" rtlCol="0">
            <a:spAutoFit/>
          </a:bodyPr>
          <a:lstStyle/>
          <a:p>
            <a:pPr algn="ctr" defTabSz="685800"/>
            <a:endParaRPr lang="fr-FR" sz="1350" b="1" dirty="0">
              <a:solidFill>
                <a:prstClr val="black"/>
              </a:solidFill>
              <a:latin typeface="Arial"/>
            </a:endParaRPr>
          </a:p>
          <a:p>
            <a:pPr algn="ctr" defTabSz="685800"/>
            <a:endParaRPr lang="fr-FR" sz="1350" b="1" dirty="0">
              <a:solidFill>
                <a:prstClr val="black"/>
              </a:solidFill>
              <a:latin typeface="Arial"/>
            </a:endParaRPr>
          </a:p>
          <a:p>
            <a:pPr algn="ctr" defTabSz="685800"/>
            <a:endParaRPr lang="fr-FR" sz="1350" b="1" dirty="0">
              <a:solidFill>
                <a:prstClr val="black"/>
              </a:solidFill>
              <a:latin typeface="Arial"/>
            </a:endParaRPr>
          </a:p>
          <a:p>
            <a:pPr algn="ctr" defTabSz="685800"/>
            <a:r>
              <a:rPr lang="fr-FR" b="1" dirty="0">
                <a:solidFill>
                  <a:prstClr val="black"/>
                </a:solidFill>
                <a:latin typeface="Arial"/>
              </a:rPr>
              <a:t>PAS DE COUPURE D’EAU</a:t>
            </a:r>
          </a:p>
          <a:p>
            <a:pPr algn="ctr" defTabSz="685800"/>
            <a:r>
              <a:rPr lang="fr-FR" b="1" dirty="0">
                <a:solidFill>
                  <a:prstClr val="black"/>
                </a:solidFill>
                <a:latin typeface="Arial"/>
              </a:rPr>
              <a:t>EN 2022</a:t>
            </a:r>
          </a:p>
          <a:p>
            <a:pPr algn="ctr" defTabSz="685800"/>
            <a:endParaRPr lang="fr-FR" sz="1350" b="1" dirty="0">
              <a:solidFill>
                <a:prstClr val="black"/>
              </a:solidFill>
              <a:latin typeface="Arial"/>
            </a:endParaRPr>
          </a:p>
          <a:p>
            <a:pPr algn="ctr" defTabSz="685800"/>
            <a:endParaRPr lang="fr-FR" sz="1350" b="1" dirty="0">
              <a:solidFill>
                <a:prstClr val="black"/>
              </a:solidFill>
              <a:latin typeface="Arial"/>
            </a:endParaRPr>
          </a:p>
          <a:p>
            <a:pPr algn="ctr" defTabSz="685800"/>
            <a:endParaRPr lang="fr-FR" sz="1350" b="1" dirty="0">
              <a:solidFill>
                <a:prstClr val="black"/>
              </a:solidFill>
              <a:latin typeface="Arial"/>
            </a:endParaRPr>
          </a:p>
        </p:txBody>
      </p:sp>
      <p:sp>
        <p:nvSpPr>
          <p:cNvPr id="3" name="Flèche : droite 2">
            <a:extLst>
              <a:ext uri="{FF2B5EF4-FFF2-40B4-BE49-F238E27FC236}">
                <a16:creationId xmlns="" xmlns:a16="http://schemas.microsoft.com/office/drawing/2014/main" id="{D5025F98-4802-75E1-ACCD-5FFC0CD957D8}"/>
              </a:ext>
            </a:extLst>
          </p:cNvPr>
          <p:cNvSpPr/>
          <p:nvPr/>
        </p:nvSpPr>
        <p:spPr>
          <a:xfrm>
            <a:off x="8534359" y="5031041"/>
            <a:ext cx="662243" cy="4245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Arial"/>
            </a:endParaRPr>
          </a:p>
        </p:txBody>
      </p:sp>
      <p:sp>
        <p:nvSpPr>
          <p:cNvPr id="5" name="Rectangle 4">
            <a:extLst>
              <a:ext uri="{FF2B5EF4-FFF2-40B4-BE49-F238E27FC236}">
                <a16:creationId xmlns="" xmlns:a16="http://schemas.microsoft.com/office/drawing/2014/main" id="{7F0642C8-C097-D701-77A4-69E95DFA76D7}"/>
              </a:ext>
            </a:extLst>
          </p:cNvPr>
          <p:cNvSpPr/>
          <p:nvPr/>
        </p:nvSpPr>
        <p:spPr>
          <a:xfrm>
            <a:off x="274320" y="137024"/>
            <a:ext cx="753289" cy="976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 xmlns:a16="http://schemas.microsoft.com/office/drawing/2014/main" id="{6EC4BA61-0F88-BA3D-B604-5073FF6EE5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484" y="108620"/>
            <a:ext cx="1259512" cy="910154"/>
          </a:xfrm>
          <a:prstGeom prst="rect">
            <a:avLst/>
          </a:prstGeom>
          <a:noFill/>
          <a:ln>
            <a:noFill/>
          </a:ln>
        </p:spPr>
      </p:pic>
      <p:sp>
        <p:nvSpPr>
          <p:cNvPr id="6" name="Rectangle 5">
            <a:extLst>
              <a:ext uri="{FF2B5EF4-FFF2-40B4-BE49-F238E27FC236}">
                <a16:creationId xmlns="" xmlns:a16="http://schemas.microsoft.com/office/drawing/2014/main" id="{C68FA7CF-877A-8623-CBDD-F26775559EBF}"/>
              </a:ext>
            </a:extLst>
          </p:cNvPr>
          <p:cNvSpPr/>
          <p:nvPr/>
        </p:nvSpPr>
        <p:spPr>
          <a:xfrm>
            <a:off x="9930740" y="137024"/>
            <a:ext cx="2104506" cy="934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logo&#10;&#10;Description générée automatiquement">
            <a:extLst>
              <a:ext uri="{FF2B5EF4-FFF2-40B4-BE49-F238E27FC236}">
                <a16:creationId xmlns="" xmlns:a16="http://schemas.microsoft.com/office/drawing/2014/main" id="{A9F9F255-8AF6-AD5C-D7CA-8B71FBE57C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8951" y="161187"/>
            <a:ext cx="885702" cy="885702"/>
          </a:xfrm>
          <a:prstGeom prst="rect">
            <a:avLst/>
          </a:prstGeom>
        </p:spPr>
      </p:pic>
    </p:spTree>
    <p:extLst>
      <p:ext uri="{BB962C8B-B14F-4D97-AF65-F5344CB8AC3E}">
        <p14:creationId xmlns:p14="http://schemas.microsoft.com/office/powerpoint/2010/main" val="1930369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0642C8-C097-D701-77A4-69E95DFA76D7}"/>
              </a:ext>
            </a:extLst>
          </p:cNvPr>
          <p:cNvSpPr/>
          <p:nvPr/>
        </p:nvSpPr>
        <p:spPr>
          <a:xfrm>
            <a:off x="274320" y="137024"/>
            <a:ext cx="753289" cy="976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 xmlns:a16="http://schemas.microsoft.com/office/drawing/2014/main" id="{6EC4BA61-0F88-BA3D-B604-5073FF6EE59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484" y="108620"/>
            <a:ext cx="1259512" cy="910154"/>
          </a:xfrm>
          <a:prstGeom prst="rect">
            <a:avLst/>
          </a:prstGeom>
          <a:noFill/>
          <a:ln>
            <a:noFill/>
          </a:ln>
        </p:spPr>
      </p:pic>
      <p:sp>
        <p:nvSpPr>
          <p:cNvPr id="6" name="Rectangle 5">
            <a:extLst>
              <a:ext uri="{FF2B5EF4-FFF2-40B4-BE49-F238E27FC236}">
                <a16:creationId xmlns="" xmlns:a16="http://schemas.microsoft.com/office/drawing/2014/main" id="{C68FA7CF-877A-8623-CBDD-F26775559EBF}"/>
              </a:ext>
            </a:extLst>
          </p:cNvPr>
          <p:cNvSpPr/>
          <p:nvPr/>
        </p:nvSpPr>
        <p:spPr>
          <a:xfrm>
            <a:off x="9930740" y="137024"/>
            <a:ext cx="2104506" cy="934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logo&#10;&#10;Description générée automatiquement">
            <a:extLst>
              <a:ext uri="{FF2B5EF4-FFF2-40B4-BE49-F238E27FC236}">
                <a16:creationId xmlns="" xmlns:a16="http://schemas.microsoft.com/office/drawing/2014/main" id="{A9F9F255-8AF6-AD5C-D7CA-8B71FBE57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8951" y="161187"/>
            <a:ext cx="885702" cy="885702"/>
          </a:xfrm>
          <a:prstGeom prst="rect">
            <a:avLst/>
          </a:prstGeom>
        </p:spPr>
      </p:pic>
      <p:sp>
        <p:nvSpPr>
          <p:cNvPr id="14" name="Titre 9">
            <a:extLst>
              <a:ext uri="{FF2B5EF4-FFF2-40B4-BE49-F238E27FC236}">
                <a16:creationId xmlns="" xmlns:a16="http://schemas.microsoft.com/office/drawing/2014/main" id="{AFF4976A-3927-752F-5A5D-FE8B3F2218C6}"/>
              </a:ext>
            </a:extLst>
          </p:cNvPr>
          <p:cNvSpPr txBox="1">
            <a:spLocks/>
          </p:cNvSpPr>
          <p:nvPr/>
        </p:nvSpPr>
        <p:spPr>
          <a:xfrm>
            <a:off x="1952949" y="145130"/>
            <a:ext cx="8107571" cy="910154"/>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2700" dirty="0">
                <a:solidFill>
                  <a:schemeClr val="accent1">
                    <a:lumMod val="75000"/>
                  </a:schemeClr>
                </a:solidFill>
              </a:rPr>
              <a:t>Année 2022: Mise en place sur le restant du territoire en s’appuyant sur  l’expérience de Seillans</a:t>
            </a:r>
          </a:p>
        </p:txBody>
      </p:sp>
      <p:grpSp>
        <p:nvGrpSpPr>
          <p:cNvPr id="15" name="Groupe 14">
            <a:extLst>
              <a:ext uri="{FF2B5EF4-FFF2-40B4-BE49-F238E27FC236}">
                <a16:creationId xmlns="" xmlns:a16="http://schemas.microsoft.com/office/drawing/2014/main" id="{7D920973-CBDD-6A00-0371-87A5CAE7FCDA}"/>
              </a:ext>
            </a:extLst>
          </p:cNvPr>
          <p:cNvGrpSpPr/>
          <p:nvPr/>
        </p:nvGrpSpPr>
        <p:grpSpPr>
          <a:xfrm>
            <a:off x="707998" y="1262909"/>
            <a:ext cx="7431893" cy="487722"/>
            <a:chOff x="1655816" y="3416004"/>
            <a:chExt cx="9483239" cy="650295"/>
          </a:xfrm>
        </p:grpSpPr>
        <p:sp>
          <p:nvSpPr>
            <p:cNvPr id="16" name="ZoneTexte 15">
              <a:extLst>
                <a:ext uri="{FF2B5EF4-FFF2-40B4-BE49-F238E27FC236}">
                  <a16:creationId xmlns="" xmlns:a16="http://schemas.microsoft.com/office/drawing/2014/main" id="{CA95ED87-7B05-8AE9-03A0-1CCCDDC2582C}"/>
                </a:ext>
              </a:extLst>
            </p:cNvPr>
            <p:cNvSpPr txBox="1"/>
            <p:nvPr/>
          </p:nvSpPr>
          <p:spPr>
            <a:xfrm>
              <a:off x="1936101" y="3467595"/>
              <a:ext cx="9202954" cy="553997"/>
            </a:xfrm>
            <a:prstGeom prst="rect">
              <a:avLst/>
            </a:prstGeom>
            <a:noFill/>
            <a:ln w="38100">
              <a:solidFill>
                <a:schemeClr val="accent1">
                  <a:lumMod val="60000"/>
                  <a:lumOff val="40000"/>
                </a:schemeClr>
              </a:solidFill>
            </a:ln>
          </p:spPr>
          <p:txBody>
            <a:bodyPr wrap="square" rtlCol="0">
              <a:spAutoFit/>
            </a:bodyPr>
            <a:lstStyle/>
            <a:p>
              <a:pPr defTabSz="685800"/>
              <a:r>
                <a:rPr lang="fr-FR" sz="1350" dirty="0">
                  <a:solidFill>
                    <a:prstClr val="black"/>
                  </a:solidFill>
                  <a:latin typeface="Arial"/>
                </a:rPr>
                <a:t>     </a:t>
              </a:r>
              <a:r>
                <a:rPr lang="fr-FR" sz="2100" dirty="0">
                  <a:solidFill>
                    <a:prstClr val="black"/>
                  </a:solidFill>
                  <a:latin typeface="Arial"/>
                </a:rPr>
                <a:t>Optimisation du fonctionnement distribution – production </a:t>
              </a:r>
              <a:endParaRPr lang="fr-FR" sz="1350" dirty="0">
                <a:solidFill>
                  <a:prstClr val="black"/>
                </a:solidFill>
                <a:latin typeface="Arial"/>
              </a:endParaRPr>
            </a:p>
          </p:txBody>
        </p:sp>
        <p:pic>
          <p:nvPicPr>
            <p:cNvPr id="17" name="Image 16" descr="Une image contenant invertébré, cténophore&#10;&#10;Description générée automatiquement">
              <a:extLst>
                <a:ext uri="{FF2B5EF4-FFF2-40B4-BE49-F238E27FC236}">
                  <a16:creationId xmlns="" xmlns:a16="http://schemas.microsoft.com/office/drawing/2014/main" id="{08244778-20BD-FC9B-E449-848016BF0D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5816" y="3416004"/>
              <a:ext cx="574835" cy="650295"/>
            </a:xfrm>
            <a:prstGeom prst="rect">
              <a:avLst/>
            </a:prstGeom>
          </p:spPr>
        </p:pic>
      </p:grpSp>
      <p:grpSp>
        <p:nvGrpSpPr>
          <p:cNvPr id="18" name="Groupe 17">
            <a:extLst>
              <a:ext uri="{FF2B5EF4-FFF2-40B4-BE49-F238E27FC236}">
                <a16:creationId xmlns="" xmlns:a16="http://schemas.microsoft.com/office/drawing/2014/main" id="{4D4BFEDA-A4A4-E375-6CAD-338FED82AF2C}"/>
              </a:ext>
            </a:extLst>
          </p:cNvPr>
          <p:cNvGrpSpPr/>
          <p:nvPr/>
        </p:nvGrpSpPr>
        <p:grpSpPr>
          <a:xfrm>
            <a:off x="1102500" y="1862061"/>
            <a:ext cx="7445181" cy="489135"/>
            <a:chOff x="1621045" y="3426108"/>
            <a:chExt cx="10069543" cy="652180"/>
          </a:xfrm>
        </p:grpSpPr>
        <p:sp>
          <p:nvSpPr>
            <p:cNvPr id="19" name="ZoneTexte 18">
              <a:extLst>
                <a:ext uri="{FF2B5EF4-FFF2-40B4-BE49-F238E27FC236}">
                  <a16:creationId xmlns="" xmlns:a16="http://schemas.microsoft.com/office/drawing/2014/main" id="{4B5244BC-4000-321C-F9DF-E16D94F1D395}"/>
                </a:ext>
              </a:extLst>
            </p:cNvPr>
            <p:cNvSpPr txBox="1"/>
            <p:nvPr/>
          </p:nvSpPr>
          <p:spPr>
            <a:xfrm>
              <a:off x="1936100" y="3467595"/>
              <a:ext cx="9754488" cy="553997"/>
            </a:xfrm>
            <a:prstGeom prst="rect">
              <a:avLst/>
            </a:prstGeom>
            <a:noFill/>
            <a:ln w="38100">
              <a:solidFill>
                <a:schemeClr val="accent1">
                  <a:lumMod val="60000"/>
                  <a:lumOff val="40000"/>
                </a:schemeClr>
              </a:solidFill>
            </a:ln>
          </p:spPr>
          <p:txBody>
            <a:bodyPr wrap="square" rtlCol="0">
              <a:spAutoFit/>
            </a:bodyPr>
            <a:lstStyle/>
            <a:p>
              <a:pPr defTabSz="685800"/>
              <a:r>
                <a:rPr lang="fr-FR" sz="1350" dirty="0">
                  <a:solidFill>
                    <a:prstClr val="black"/>
                  </a:solidFill>
                  <a:latin typeface="Arial"/>
                </a:rPr>
                <a:t>     </a:t>
              </a:r>
              <a:r>
                <a:rPr lang="fr-FR" sz="2100" dirty="0">
                  <a:solidFill>
                    <a:prstClr val="black"/>
                  </a:solidFill>
                  <a:latin typeface="Arial"/>
                </a:rPr>
                <a:t>identification et sensibilisation des gros consommateurs</a:t>
              </a:r>
              <a:endParaRPr lang="fr-FR" sz="1350" dirty="0">
                <a:solidFill>
                  <a:prstClr val="black"/>
                </a:solidFill>
                <a:latin typeface="Arial"/>
              </a:endParaRPr>
            </a:p>
          </p:txBody>
        </p:sp>
        <p:pic>
          <p:nvPicPr>
            <p:cNvPr id="20" name="Image 19" descr="Une image contenant invertébré, cténophore&#10;&#10;Description générée automatiquement">
              <a:extLst>
                <a:ext uri="{FF2B5EF4-FFF2-40B4-BE49-F238E27FC236}">
                  <a16:creationId xmlns="" xmlns:a16="http://schemas.microsoft.com/office/drawing/2014/main" id="{AC7D4455-7CD8-3C3C-00CE-940EBA56BA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5" y="3426108"/>
              <a:ext cx="630109" cy="652180"/>
            </a:xfrm>
            <a:prstGeom prst="rect">
              <a:avLst/>
            </a:prstGeom>
          </p:spPr>
        </p:pic>
      </p:grpSp>
      <p:grpSp>
        <p:nvGrpSpPr>
          <p:cNvPr id="21" name="Groupe 20">
            <a:extLst>
              <a:ext uri="{FF2B5EF4-FFF2-40B4-BE49-F238E27FC236}">
                <a16:creationId xmlns="" xmlns:a16="http://schemas.microsoft.com/office/drawing/2014/main" id="{A7B47166-E438-DD1F-AE43-6D3B4876069C}"/>
              </a:ext>
            </a:extLst>
          </p:cNvPr>
          <p:cNvGrpSpPr/>
          <p:nvPr/>
        </p:nvGrpSpPr>
        <p:grpSpPr>
          <a:xfrm>
            <a:off x="1384748" y="2461736"/>
            <a:ext cx="8958681" cy="474971"/>
            <a:chOff x="1678681" y="3446094"/>
            <a:chExt cx="11198347" cy="633294"/>
          </a:xfrm>
        </p:grpSpPr>
        <p:sp>
          <p:nvSpPr>
            <p:cNvPr id="22" name="ZoneTexte 21">
              <a:extLst>
                <a:ext uri="{FF2B5EF4-FFF2-40B4-BE49-F238E27FC236}">
                  <a16:creationId xmlns="" xmlns:a16="http://schemas.microsoft.com/office/drawing/2014/main" id="{735D78FA-3933-745E-2F51-85EE71E6D8CC}"/>
                </a:ext>
              </a:extLst>
            </p:cNvPr>
            <p:cNvSpPr txBox="1"/>
            <p:nvPr/>
          </p:nvSpPr>
          <p:spPr>
            <a:xfrm>
              <a:off x="1936100" y="3478360"/>
              <a:ext cx="10940928" cy="553997"/>
            </a:xfrm>
            <a:prstGeom prst="rect">
              <a:avLst/>
            </a:prstGeom>
            <a:noFill/>
            <a:ln w="38100">
              <a:solidFill>
                <a:schemeClr val="accent1">
                  <a:lumMod val="60000"/>
                  <a:lumOff val="40000"/>
                </a:schemeClr>
              </a:solidFill>
            </a:ln>
          </p:spPr>
          <p:txBody>
            <a:bodyPr wrap="square" rtlCol="0">
              <a:spAutoFit/>
            </a:bodyPr>
            <a:lstStyle/>
            <a:p>
              <a:pPr defTabSz="685800"/>
              <a:r>
                <a:rPr lang="fr-FR" sz="1350" dirty="0">
                  <a:solidFill>
                    <a:prstClr val="black"/>
                  </a:solidFill>
                  <a:latin typeface="Arial"/>
                </a:rPr>
                <a:t>     </a:t>
              </a:r>
              <a:r>
                <a:rPr lang="fr-FR" sz="2100" dirty="0">
                  <a:solidFill>
                    <a:prstClr val="black"/>
                  </a:solidFill>
                  <a:latin typeface="Arial"/>
                </a:rPr>
                <a:t>Arrêtés municipaux de limitation de débit de 150 puis 100 l/j /habitants </a:t>
              </a:r>
              <a:endParaRPr lang="fr-FR" sz="1350" dirty="0">
                <a:solidFill>
                  <a:prstClr val="black"/>
                </a:solidFill>
                <a:latin typeface="Arial"/>
              </a:endParaRPr>
            </a:p>
          </p:txBody>
        </p:sp>
        <p:pic>
          <p:nvPicPr>
            <p:cNvPr id="23" name="Image 22" descr="Une image contenant invertébré, cténophore&#10;&#10;Description générée automatiquement">
              <a:extLst>
                <a:ext uri="{FF2B5EF4-FFF2-40B4-BE49-F238E27FC236}">
                  <a16:creationId xmlns="" xmlns:a16="http://schemas.microsoft.com/office/drawing/2014/main" id="{C21389F9-CB11-4D43-B38A-FE131537E0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8681" y="3446094"/>
              <a:ext cx="543337" cy="633294"/>
            </a:xfrm>
            <a:prstGeom prst="rect">
              <a:avLst/>
            </a:prstGeom>
          </p:spPr>
        </p:pic>
      </p:grpSp>
      <p:grpSp>
        <p:nvGrpSpPr>
          <p:cNvPr id="24" name="Groupe 23">
            <a:extLst>
              <a:ext uri="{FF2B5EF4-FFF2-40B4-BE49-F238E27FC236}">
                <a16:creationId xmlns="" xmlns:a16="http://schemas.microsoft.com/office/drawing/2014/main" id="{03F8AC71-7970-C799-DDE4-A45125FDE0E3}"/>
              </a:ext>
            </a:extLst>
          </p:cNvPr>
          <p:cNvGrpSpPr/>
          <p:nvPr/>
        </p:nvGrpSpPr>
        <p:grpSpPr>
          <a:xfrm>
            <a:off x="1722964" y="3078696"/>
            <a:ext cx="6293189" cy="471186"/>
            <a:chOff x="1617605" y="3426822"/>
            <a:chExt cx="9521450" cy="628247"/>
          </a:xfrm>
        </p:grpSpPr>
        <p:sp>
          <p:nvSpPr>
            <p:cNvPr id="25" name="ZoneTexte 24">
              <a:extLst>
                <a:ext uri="{FF2B5EF4-FFF2-40B4-BE49-F238E27FC236}">
                  <a16:creationId xmlns="" xmlns:a16="http://schemas.microsoft.com/office/drawing/2014/main" id="{02970648-A781-CA4A-88E5-465A39F6B7A4}"/>
                </a:ext>
              </a:extLst>
            </p:cNvPr>
            <p:cNvSpPr txBox="1"/>
            <p:nvPr/>
          </p:nvSpPr>
          <p:spPr>
            <a:xfrm>
              <a:off x="1936100" y="3467595"/>
              <a:ext cx="9202955" cy="553997"/>
            </a:xfrm>
            <a:prstGeom prst="rect">
              <a:avLst/>
            </a:prstGeom>
            <a:noFill/>
            <a:ln w="38100">
              <a:solidFill>
                <a:schemeClr val="accent1">
                  <a:lumMod val="60000"/>
                  <a:lumOff val="40000"/>
                </a:schemeClr>
              </a:solidFill>
            </a:ln>
          </p:spPr>
          <p:txBody>
            <a:bodyPr wrap="square" rtlCol="0">
              <a:spAutoFit/>
            </a:bodyPr>
            <a:lstStyle/>
            <a:p>
              <a:pPr defTabSz="685800"/>
              <a:r>
                <a:rPr lang="fr-FR" sz="1350" dirty="0">
                  <a:solidFill>
                    <a:prstClr val="black"/>
                  </a:solidFill>
                  <a:latin typeface="Arial"/>
                </a:rPr>
                <a:t>     </a:t>
              </a:r>
              <a:r>
                <a:rPr lang="fr-FR" sz="2100" dirty="0">
                  <a:solidFill>
                    <a:prstClr val="black"/>
                  </a:solidFill>
                  <a:latin typeface="Arial"/>
                </a:rPr>
                <a:t>Pose de limiteurs de débit</a:t>
              </a:r>
              <a:endParaRPr lang="fr-FR" sz="1350" dirty="0">
                <a:solidFill>
                  <a:prstClr val="black"/>
                </a:solidFill>
                <a:latin typeface="Arial"/>
              </a:endParaRPr>
            </a:p>
          </p:txBody>
        </p:sp>
        <p:pic>
          <p:nvPicPr>
            <p:cNvPr id="35" name="Image 34" descr="Une image contenant invertébré, cténophore&#10;&#10;Description générée automatiquement">
              <a:extLst>
                <a:ext uri="{FF2B5EF4-FFF2-40B4-BE49-F238E27FC236}">
                  <a16:creationId xmlns="" xmlns:a16="http://schemas.microsoft.com/office/drawing/2014/main" id="{443C5DA7-50D2-7914-BEFF-8304B32337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605" y="3426822"/>
              <a:ext cx="682440" cy="628247"/>
            </a:xfrm>
            <a:prstGeom prst="rect">
              <a:avLst/>
            </a:prstGeom>
          </p:spPr>
        </p:pic>
      </p:grpSp>
      <p:grpSp>
        <p:nvGrpSpPr>
          <p:cNvPr id="36" name="Groupe 35">
            <a:extLst>
              <a:ext uri="{FF2B5EF4-FFF2-40B4-BE49-F238E27FC236}">
                <a16:creationId xmlns="" xmlns:a16="http://schemas.microsoft.com/office/drawing/2014/main" id="{57C44A4D-AF47-C34E-B015-98876E016326}"/>
              </a:ext>
            </a:extLst>
          </p:cNvPr>
          <p:cNvGrpSpPr/>
          <p:nvPr/>
        </p:nvGrpSpPr>
        <p:grpSpPr>
          <a:xfrm>
            <a:off x="1437225" y="3727766"/>
            <a:ext cx="6646299" cy="507027"/>
            <a:chOff x="1623455" y="3407825"/>
            <a:chExt cx="9515600" cy="676035"/>
          </a:xfrm>
        </p:grpSpPr>
        <p:sp>
          <p:nvSpPr>
            <p:cNvPr id="37" name="ZoneTexte 36">
              <a:extLst>
                <a:ext uri="{FF2B5EF4-FFF2-40B4-BE49-F238E27FC236}">
                  <a16:creationId xmlns="" xmlns:a16="http://schemas.microsoft.com/office/drawing/2014/main" id="{0908AC59-4DC1-0CB1-EE44-B1CB9C8896A8}"/>
                </a:ext>
              </a:extLst>
            </p:cNvPr>
            <p:cNvSpPr txBox="1"/>
            <p:nvPr/>
          </p:nvSpPr>
          <p:spPr>
            <a:xfrm>
              <a:off x="1936099" y="3467595"/>
              <a:ext cx="9202956" cy="553997"/>
            </a:xfrm>
            <a:prstGeom prst="rect">
              <a:avLst/>
            </a:prstGeom>
            <a:noFill/>
            <a:ln w="38100">
              <a:solidFill>
                <a:schemeClr val="accent1">
                  <a:lumMod val="60000"/>
                  <a:lumOff val="40000"/>
                </a:schemeClr>
              </a:solidFill>
            </a:ln>
          </p:spPr>
          <p:txBody>
            <a:bodyPr wrap="square" rtlCol="0">
              <a:spAutoFit/>
            </a:bodyPr>
            <a:lstStyle/>
            <a:p>
              <a:pPr defTabSz="685800"/>
              <a:r>
                <a:rPr lang="fr-FR" sz="1350" dirty="0">
                  <a:solidFill>
                    <a:prstClr val="black"/>
                  </a:solidFill>
                  <a:latin typeface="Arial"/>
                </a:rPr>
                <a:t>     </a:t>
              </a:r>
              <a:r>
                <a:rPr lang="fr-FR" sz="2100" dirty="0">
                  <a:solidFill>
                    <a:prstClr val="black"/>
                  </a:solidFill>
                  <a:latin typeface="Arial"/>
                </a:rPr>
                <a:t>Communication par les médias</a:t>
              </a:r>
              <a:endParaRPr lang="fr-FR" sz="1350" dirty="0">
                <a:solidFill>
                  <a:prstClr val="black"/>
                </a:solidFill>
                <a:latin typeface="Arial"/>
              </a:endParaRPr>
            </a:p>
          </p:txBody>
        </p:sp>
        <p:pic>
          <p:nvPicPr>
            <p:cNvPr id="51" name="Image 50" descr="Une image contenant invertébré, cténophore&#10;&#10;Description générée automatiquement">
              <a:extLst>
                <a:ext uri="{FF2B5EF4-FFF2-40B4-BE49-F238E27FC236}">
                  <a16:creationId xmlns="" xmlns:a16="http://schemas.microsoft.com/office/drawing/2014/main" id="{68251197-22CF-9D4A-7E2F-5AD11C7B4F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3455" y="3407825"/>
              <a:ext cx="645788" cy="676035"/>
            </a:xfrm>
            <a:prstGeom prst="rect">
              <a:avLst/>
            </a:prstGeom>
          </p:spPr>
        </p:pic>
      </p:grpSp>
      <p:grpSp>
        <p:nvGrpSpPr>
          <p:cNvPr id="52" name="Groupe 51">
            <a:extLst>
              <a:ext uri="{FF2B5EF4-FFF2-40B4-BE49-F238E27FC236}">
                <a16:creationId xmlns="" xmlns:a16="http://schemas.microsoft.com/office/drawing/2014/main" id="{4CF0ECF8-75E3-703D-8892-F0F5E6ABCFAC}"/>
              </a:ext>
            </a:extLst>
          </p:cNvPr>
          <p:cNvGrpSpPr/>
          <p:nvPr/>
        </p:nvGrpSpPr>
        <p:grpSpPr>
          <a:xfrm>
            <a:off x="927654" y="4385241"/>
            <a:ext cx="8290551" cy="489136"/>
            <a:chOff x="1641394" y="3414123"/>
            <a:chExt cx="10578907" cy="652181"/>
          </a:xfrm>
        </p:grpSpPr>
        <p:sp>
          <p:nvSpPr>
            <p:cNvPr id="53" name="ZoneTexte 52">
              <a:extLst>
                <a:ext uri="{FF2B5EF4-FFF2-40B4-BE49-F238E27FC236}">
                  <a16:creationId xmlns="" xmlns:a16="http://schemas.microsoft.com/office/drawing/2014/main" id="{800CF8EC-66A2-617A-CC66-F38B2BAAACF5}"/>
                </a:ext>
              </a:extLst>
            </p:cNvPr>
            <p:cNvSpPr txBox="1"/>
            <p:nvPr/>
          </p:nvSpPr>
          <p:spPr>
            <a:xfrm>
              <a:off x="1936101" y="3467595"/>
              <a:ext cx="10284200" cy="553997"/>
            </a:xfrm>
            <a:prstGeom prst="rect">
              <a:avLst/>
            </a:prstGeom>
            <a:noFill/>
            <a:ln w="38100">
              <a:solidFill>
                <a:schemeClr val="accent1">
                  <a:lumMod val="60000"/>
                  <a:lumOff val="40000"/>
                </a:schemeClr>
              </a:solidFill>
            </a:ln>
          </p:spPr>
          <p:txBody>
            <a:bodyPr wrap="square" rtlCol="0">
              <a:spAutoFit/>
            </a:bodyPr>
            <a:lstStyle/>
            <a:p>
              <a:pPr defTabSz="685800"/>
              <a:r>
                <a:rPr lang="fr-FR" sz="1350" dirty="0">
                  <a:solidFill>
                    <a:prstClr val="black"/>
                  </a:solidFill>
                  <a:latin typeface="Arial"/>
                </a:rPr>
                <a:t>     </a:t>
              </a:r>
              <a:r>
                <a:rPr lang="fr-FR" sz="2100" dirty="0">
                  <a:solidFill>
                    <a:prstClr val="black"/>
                  </a:solidFill>
                  <a:latin typeface="Arial"/>
                </a:rPr>
                <a:t>Août 2022: baisse de 30% des consommations sur le territoire</a:t>
              </a:r>
              <a:endParaRPr lang="fr-FR" sz="1350" dirty="0">
                <a:solidFill>
                  <a:prstClr val="black"/>
                </a:solidFill>
                <a:latin typeface="Arial"/>
              </a:endParaRPr>
            </a:p>
          </p:txBody>
        </p:sp>
        <p:pic>
          <p:nvPicPr>
            <p:cNvPr id="54" name="Image 53" descr="Une image contenant invertébré, cténophore&#10;&#10;Description générée automatiquement">
              <a:extLst>
                <a:ext uri="{FF2B5EF4-FFF2-40B4-BE49-F238E27FC236}">
                  <a16:creationId xmlns="" xmlns:a16="http://schemas.microsoft.com/office/drawing/2014/main" id="{1F59AD61-4ABE-28EA-5C94-0BC0B41D5E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1394" y="3414123"/>
              <a:ext cx="630110" cy="652181"/>
            </a:xfrm>
            <a:prstGeom prst="rect">
              <a:avLst/>
            </a:prstGeom>
          </p:spPr>
        </p:pic>
      </p:grpSp>
      <p:grpSp>
        <p:nvGrpSpPr>
          <p:cNvPr id="55" name="Groupe 54">
            <a:extLst>
              <a:ext uri="{FF2B5EF4-FFF2-40B4-BE49-F238E27FC236}">
                <a16:creationId xmlns="" xmlns:a16="http://schemas.microsoft.com/office/drawing/2014/main" id="{17555B47-2FE3-2E5A-4C1B-435CAFF4D806}"/>
              </a:ext>
            </a:extLst>
          </p:cNvPr>
          <p:cNvGrpSpPr/>
          <p:nvPr/>
        </p:nvGrpSpPr>
        <p:grpSpPr>
          <a:xfrm>
            <a:off x="650964" y="5029265"/>
            <a:ext cx="7432560" cy="487722"/>
            <a:chOff x="1654961" y="3425279"/>
            <a:chExt cx="9484094" cy="650295"/>
          </a:xfrm>
        </p:grpSpPr>
        <p:sp>
          <p:nvSpPr>
            <p:cNvPr id="56" name="ZoneTexte 55">
              <a:extLst>
                <a:ext uri="{FF2B5EF4-FFF2-40B4-BE49-F238E27FC236}">
                  <a16:creationId xmlns="" xmlns:a16="http://schemas.microsoft.com/office/drawing/2014/main" id="{30CBB51C-E6DA-F66A-B47E-1B2E8E9AEBF6}"/>
                </a:ext>
              </a:extLst>
            </p:cNvPr>
            <p:cNvSpPr txBox="1"/>
            <p:nvPr/>
          </p:nvSpPr>
          <p:spPr>
            <a:xfrm>
              <a:off x="1936101" y="3467595"/>
              <a:ext cx="9202954" cy="553997"/>
            </a:xfrm>
            <a:prstGeom prst="rect">
              <a:avLst/>
            </a:prstGeom>
            <a:noFill/>
            <a:ln w="38100">
              <a:solidFill>
                <a:schemeClr val="accent1">
                  <a:lumMod val="60000"/>
                  <a:lumOff val="40000"/>
                </a:schemeClr>
              </a:solidFill>
            </a:ln>
          </p:spPr>
          <p:txBody>
            <a:bodyPr wrap="square" rtlCol="0">
              <a:spAutoFit/>
            </a:bodyPr>
            <a:lstStyle/>
            <a:p>
              <a:pPr defTabSz="685800"/>
              <a:r>
                <a:rPr lang="fr-FR" sz="1350" dirty="0">
                  <a:solidFill>
                    <a:prstClr val="black"/>
                  </a:solidFill>
                  <a:latin typeface="Arial"/>
                </a:rPr>
                <a:t>     </a:t>
              </a:r>
              <a:r>
                <a:rPr lang="fr-FR" sz="2100" dirty="0">
                  <a:solidFill>
                    <a:prstClr val="black"/>
                  </a:solidFill>
                  <a:latin typeface="Arial"/>
                </a:rPr>
                <a:t>Poursuite de la sècheresse jusqu’au 15 décembre 2022</a:t>
              </a:r>
              <a:endParaRPr lang="fr-FR" sz="1350" dirty="0">
                <a:solidFill>
                  <a:prstClr val="black"/>
                </a:solidFill>
                <a:latin typeface="Arial"/>
              </a:endParaRPr>
            </a:p>
          </p:txBody>
        </p:sp>
        <p:pic>
          <p:nvPicPr>
            <p:cNvPr id="57" name="Image 56" descr="Une image contenant invertébré, cténophore&#10;&#10;Description générée automatiquement">
              <a:extLst>
                <a:ext uri="{FF2B5EF4-FFF2-40B4-BE49-F238E27FC236}">
                  <a16:creationId xmlns="" xmlns:a16="http://schemas.microsoft.com/office/drawing/2014/main" id="{9CC4059C-3228-7DAC-FC69-080375948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4961" y="3425279"/>
              <a:ext cx="574837" cy="650295"/>
            </a:xfrm>
            <a:prstGeom prst="rect">
              <a:avLst/>
            </a:prstGeom>
          </p:spPr>
        </p:pic>
      </p:grpSp>
      <p:sp>
        <p:nvSpPr>
          <p:cNvPr id="58" name="ZoneTexte 57">
            <a:extLst>
              <a:ext uri="{FF2B5EF4-FFF2-40B4-BE49-F238E27FC236}">
                <a16:creationId xmlns="" xmlns:a16="http://schemas.microsoft.com/office/drawing/2014/main" id="{73593061-A5BC-6575-D18B-ACD26EA87EB3}"/>
              </a:ext>
            </a:extLst>
          </p:cNvPr>
          <p:cNvSpPr txBox="1"/>
          <p:nvPr/>
        </p:nvSpPr>
        <p:spPr>
          <a:xfrm>
            <a:off x="9527283" y="3088367"/>
            <a:ext cx="2235529" cy="196207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gradFill>
          <a:ln w="57150">
            <a:solidFill>
              <a:schemeClr val="accent1">
                <a:lumMod val="60000"/>
                <a:lumOff val="40000"/>
              </a:schemeClr>
            </a:solidFill>
          </a:ln>
        </p:spPr>
        <p:txBody>
          <a:bodyPr wrap="square" rtlCol="0">
            <a:spAutoFit/>
          </a:bodyPr>
          <a:lstStyle/>
          <a:p>
            <a:pPr algn="ctr" defTabSz="685800"/>
            <a:endParaRPr lang="fr-FR" sz="1350" b="1" dirty="0">
              <a:solidFill>
                <a:prstClr val="black"/>
              </a:solidFill>
              <a:latin typeface="Arial"/>
            </a:endParaRPr>
          </a:p>
          <a:p>
            <a:pPr algn="ctr" defTabSz="685800"/>
            <a:endParaRPr lang="fr-FR" sz="1350" b="1" dirty="0">
              <a:solidFill>
                <a:prstClr val="black"/>
              </a:solidFill>
              <a:latin typeface="Arial"/>
            </a:endParaRPr>
          </a:p>
          <a:p>
            <a:pPr algn="ctr" defTabSz="685800"/>
            <a:r>
              <a:rPr lang="fr-FR" b="1" dirty="0">
                <a:solidFill>
                  <a:prstClr val="black"/>
                </a:solidFill>
                <a:latin typeface="Arial"/>
              </a:rPr>
              <a:t>PAS DE COUPURE D’EAU</a:t>
            </a:r>
          </a:p>
          <a:p>
            <a:pPr algn="ctr" defTabSz="685800"/>
            <a:r>
              <a:rPr lang="fr-FR" b="1" dirty="0">
                <a:solidFill>
                  <a:prstClr val="black"/>
                </a:solidFill>
                <a:latin typeface="Arial"/>
              </a:rPr>
              <a:t>EN 2022</a:t>
            </a:r>
          </a:p>
          <a:p>
            <a:pPr algn="ctr" defTabSz="685800"/>
            <a:endParaRPr lang="fr-FR" sz="1350" b="1" dirty="0">
              <a:solidFill>
                <a:prstClr val="black"/>
              </a:solidFill>
              <a:latin typeface="Arial"/>
            </a:endParaRPr>
          </a:p>
          <a:p>
            <a:pPr algn="ctr" defTabSz="685800"/>
            <a:endParaRPr lang="fr-FR" sz="1350" b="1" dirty="0">
              <a:solidFill>
                <a:prstClr val="black"/>
              </a:solidFill>
              <a:latin typeface="Arial"/>
            </a:endParaRPr>
          </a:p>
          <a:p>
            <a:pPr algn="ctr" defTabSz="685800"/>
            <a:endParaRPr lang="fr-FR" sz="1350" b="1" dirty="0">
              <a:solidFill>
                <a:prstClr val="black"/>
              </a:solidFill>
              <a:latin typeface="Arial"/>
            </a:endParaRPr>
          </a:p>
        </p:txBody>
      </p:sp>
      <p:sp>
        <p:nvSpPr>
          <p:cNvPr id="59" name="ZoneTexte 58">
            <a:extLst>
              <a:ext uri="{FF2B5EF4-FFF2-40B4-BE49-F238E27FC236}">
                <a16:creationId xmlns="" xmlns:a16="http://schemas.microsoft.com/office/drawing/2014/main" id="{738467BA-8667-CC4B-D10E-1CB8944E17BE}"/>
              </a:ext>
            </a:extLst>
          </p:cNvPr>
          <p:cNvSpPr txBox="1"/>
          <p:nvPr/>
        </p:nvSpPr>
        <p:spPr>
          <a:xfrm>
            <a:off x="707998" y="6243046"/>
            <a:ext cx="10312182" cy="415498"/>
          </a:xfrm>
          <a:prstGeom prst="rect">
            <a:avLst/>
          </a:prstGeom>
          <a:noFill/>
          <a:ln w="38100">
            <a:solidFill>
              <a:schemeClr val="accent1">
                <a:lumMod val="60000"/>
                <a:lumOff val="40000"/>
              </a:schemeClr>
            </a:solidFill>
          </a:ln>
        </p:spPr>
        <p:txBody>
          <a:bodyPr wrap="square" rtlCol="0">
            <a:spAutoFit/>
          </a:bodyPr>
          <a:lstStyle/>
          <a:p>
            <a:pPr defTabSz="685800"/>
            <a:r>
              <a:rPr lang="fr-FR" sz="2100" dirty="0">
                <a:solidFill>
                  <a:prstClr val="black"/>
                </a:solidFill>
                <a:latin typeface="Arial"/>
              </a:rPr>
              <a:t>Décembre 2022: Hausse importante de la turbidité avec distribution d’eau en bouteille</a:t>
            </a:r>
          </a:p>
        </p:txBody>
      </p:sp>
      <p:sp>
        <p:nvSpPr>
          <p:cNvPr id="60" name="Flèche : droite 59">
            <a:extLst>
              <a:ext uri="{FF2B5EF4-FFF2-40B4-BE49-F238E27FC236}">
                <a16:creationId xmlns="" xmlns:a16="http://schemas.microsoft.com/office/drawing/2014/main" id="{C6DC7D9D-BB1B-D55A-D82B-3A00DF524AB5}"/>
              </a:ext>
            </a:extLst>
          </p:cNvPr>
          <p:cNvSpPr/>
          <p:nvPr/>
        </p:nvSpPr>
        <p:spPr>
          <a:xfrm>
            <a:off x="8495240" y="3483942"/>
            <a:ext cx="662243" cy="4245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Arial"/>
            </a:endParaRPr>
          </a:p>
        </p:txBody>
      </p:sp>
      <p:pic>
        <p:nvPicPr>
          <p:cNvPr id="61" name="Image 60">
            <a:extLst>
              <a:ext uri="{FF2B5EF4-FFF2-40B4-BE49-F238E27FC236}">
                <a16:creationId xmlns="" xmlns:a16="http://schemas.microsoft.com/office/drawing/2014/main" id="{7DA47313-C6E5-2617-484B-32628255BF4D}"/>
              </a:ext>
            </a:extLst>
          </p:cNvPr>
          <p:cNvPicPr>
            <a:picLocks noChangeAspect="1"/>
          </p:cNvPicPr>
          <p:nvPr/>
        </p:nvPicPr>
        <p:blipFill>
          <a:blip r:embed="rId5"/>
          <a:stretch>
            <a:fillRect/>
          </a:stretch>
        </p:blipFill>
        <p:spPr>
          <a:xfrm>
            <a:off x="8769882" y="1301602"/>
            <a:ext cx="695004" cy="487722"/>
          </a:xfrm>
          <a:prstGeom prst="rect">
            <a:avLst/>
          </a:prstGeom>
        </p:spPr>
      </p:pic>
      <p:sp>
        <p:nvSpPr>
          <p:cNvPr id="62" name="ZoneTexte 61">
            <a:extLst>
              <a:ext uri="{FF2B5EF4-FFF2-40B4-BE49-F238E27FC236}">
                <a16:creationId xmlns="" xmlns:a16="http://schemas.microsoft.com/office/drawing/2014/main" id="{FB81DF6C-782B-F433-651A-84759E9888F7}"/>
              </a:ext>
            </a:extLst>
          </p:cNvPr>
          <p:cNvSpPr txBox="1"/>
          <p:nvPr/>
        </p:nvSpPr>
        <p:spPr>
          <a:xfrm>
            <a:off x="9527283" y="1018774"/>
            <a:ext cx="2406316" cy="113107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gradFill>
          <a:ln w="57150">
            <a:solidFill>
              <a:schemeClr val="accent1">
                <a:lumMod val="60000"/>
                <a:lumOff val="40000"/>
              </a:schemeClr>
            </a:solidFill>
          </a:ln>
        </p:spPr>
        <p:txBody>
          <a:bodyPr wrap="square" rtlCol="0">
            <a:spAutoFit/>
          </a:bodyPr>
          <a:lstStyle/>
          <a:p>
            <a:pPr algn="ctr" defTabSz="685800"/>
            <a:endParaRPr lang="fr-FR" sz="1350" b="1" dirty="0">
              <a:solidFill>
                <a:prstClr val="black"/>
              </a:solidFill>
              <a:latin typeface="Arial"/>
            </a:endParaRPr>
          </a:p>
          <a:p>
            <a:pPr algn="ctr" defTabSz="685800"/>
            <a:r>
              <a:rPr lang="fr-FR" sz="1350" b="1" dirty="0">
                <a:solidFill>
                  <a:prstClr val="black"/>
                </a:solidFill>
                <a:latin typeface="Arial"/>
              </a:rPr>
              <a:t>Economie de </a:t>
            </a:r>
            <a:endParaRPr lang="fr-FR" sz="1350" b="1" dirty="0">
              <a:solidFill>
                <a:prstClr val="black"/>
              </a:solidFill>
              <a:highlight>
                <a:srgbClr val="FFFF00"/>
              </a:highlight>
              <a:latin typeface="Arial"/>
            </a:endParaRPr>
          </a:p>
          <a:p>
            <a:pPr algn="ctr" defTabSz="685800"/>
            <a:r>
              <a:rPr lang="fr-FR" sz="1350" b="1" dirty="0">
                <a:solidFill>
                  <a:srgbClr val="FF0000"/>
                </a:solidFill>
                <a:latin typeface="Arial"/>
              </a:rPr>
              <a:t>477 000 M3 </a:t>
            </a:r>
          </a:p>
          <a:p>
            <a:pPr algn="ctr" defTabSz="685800"/>
            <a:r>
              <a:rPr lang="fr-FR" sz="1350" b="1" dirty="0">
                <a:solidFill>
                  <a:prstClr val="black"/>
                </a:solidFill>
                <a:latin typeface="Arial"/>
              </a:rPr>
              <a:t>Mise en distribution  en 2022</a:t>
            </a:r>
            <a:endParaRPr lang="fr-FR" b="1" dirty="0">
              <a:solidFill>
                <a:prstClr val="black"/>
              </a:solidFill>
              <a:latin typeface="Arial"/>
            </a:endParaRPr>
          </a:p>
        </p:txBody>
      </p:sp>
      <p:grpSp>
        <p:nvGrpSpPr>
          <p:cNvPr id="63" name="Groupe 62">
            <a:extLst>
              <a:ext uri="{FF2B5EF4-FFF2-40B4-BE49-F238E27FC236}">
                <a16:creationId xmlns="" xmlns:a16="http://schemas.microsoft.com/office/drawing/2014/main" id="{951E6A2A-94EF-E963-70A0-0A3535A94950}"/>
              </a:ext>
            </a:extLst>
          </p:cNvPr>
          <p:cNvGrpSpPr/>
          <p:nvPr/>
        </p:nvGrpSpPr>
        <p:grpSpPr>
          <a:xfrm>
            <a:off x="1101456" y="5588241"/>
            <a:ext cx="9418570" cy="487722"/>
            <a:chOff x="1621045" y="3407884"/>
            <a:chExt cx="12018279" cy="650295"/>
          </a:xfrm>
        </p:grpSpPr>
        <p:sp>
          <p:nvSpPr>
            <p:cNvPr id="64" name="ZoneTexte 63">
              <a:extLst>
                <a:ext uri="{FF2B5EF4-FFF2-40B4-BE49-F238E27FC236}">
                  <a16:creationId xmlns="" xmlns:a16="http://schemas.microsoft.com/office/drawing/2014/main" id="{2AD5D62F-EEF5-091B-D38C-58F75B89CEE7}"/>
                </a:ext>
              </a:extLst>
            </p:cNvPr>
            <p:cNvSpPr txBox="1"/>
            <p:nvPr/>
          </p:nvSpPr>
          <p:spPr>
            <a:xfrm>
              <a:off x="1886448" y="3467595"/>
              <a:ext cx="11752876" cy="553997"/>
            </a:xfrm>
            <a:prstGeom prst="rect">
              <a:avLst/>
            </a:prstGeom>
            <a:noFill/>
            <a:ln w="38100">
              <a:solidFill>
                <a:schemeClr val="accent1">
                  <a:lumMod val="60000"/>
                  <a:lumOff val="40000"/>
                </a:schemeClr>
              </a:solidFill>
            </a:ln>
          </p:spPr>
          <p:txBody>
            <a:bodyPr wrap="square" rtlCol="0">
              <a:spAutoFit/>
            </a:bodyPr>
            <a:lstStyle/>
            <a:p>
              <a:pPr defTabSz="685800"/>
              <a:r>
                <a:rPr lang="fr-FR" sz="1350" dirty="0">
                  <a:solidFill>
                    <a:prstClr val="black"/>
                  </a:solidFill>
                  <a:latin typeface="Arial"/>
                </a:rPr>
                <a:t>     </a:t>
              </a:r>
              <a:r>
                <a:rPr lang="fr-FR" sz="2100" dirty="0">
                  <a:solidFill>
                    <a:prstClr val="black"/>
                  </a:solidFill>
                  <a:latin typeface="Arial"/>
                </a:rPr>
                <a:t>Recherche de fuite : taux de rendement de  63% à </a:t>
              </a:r>
              <a:r>
                <a:rPr lang="fr-FR" sz="2100">
                  <a:solidFill>
                    <a:prstClr val="black"/>
                  </a:solidFill>
                  <a:latin typeface="Arial"/>
                </a:rPr>
                <a:t>75% en 2022  </a:t>
              </a:r>
              <a:endParaRPr lang="fr-FR" sz="2100" dirty="0">
                <a:solidFill>
                  <a:prstClr val="black"/>
                </a:solidFill>
                <a:highlight>
                  <a:srgbClr val="FFFF00"/>
                </a:highlight>
                <a:latin typeface="Arial"/>
              </a:endParaRPr>
            </a:p>
          </p:txBody>
        </p:sp>
        <p:pic>
          <p:nvPicPr>
            <p:cNvPr id="65" name="Image 64" descr="Une image contenant invertébré, cténophore&#10;&#10;Description générée automatiquement">
              <a:extLst>
                <a:ext uri="{FF2B5EF4-FFF2-40B4-BE49-F238E27FC236}">
                  <a16:creationId xmlns="" xmlns:a16="http://schemas.microsoft.com/office/drawing/2014/main" id="{876B83BF-BE7A-8630-C08F-84BAAE6308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1045" y="3407884"/>
              <a:ext cx="574838" cy="650295"/>
            </a:xfrm>
            <a:prstGeom prst="rect">
              <a:avLst/>
            </a:prstGeom>
          </p:spPr>
        </p:pic>
      </p:grpSp>
    </p:spTree>
    <p:extLst>
      <p:ext uri="{BB962C8B-B14F-4D97-AF65-F5344CB8AC3E}">
        <p14:creationId xmlns:p14="http://schemas.microsoft.com/office/powerpoint/2010/main" val="3605584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0642C8-C097-D701-77A4-69E95DFA76D7}"/>
              </a:ext>
            </a:extLst>
          </p:cNvPr>
          <p:cNvSpPr/>
          <p:nvPr/>
        </p:nvSpPr>
        <p:spPr>
          <a:xfrm>
            <a:off x="274320" y="137024"/>
            <a:ext cx="753289" cy="976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 xmlns:a16="http://schemas.microsoft.com/office/drawing/2014/main" id="{6EC4BA61-0F88-BA3D-B604-5073FF6EE59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484" y="108620"/>
            <a:ext cx="1259512" cy="910154"/>
          </a:xfrm>
          <a:prstGeom prst="rect">
            <a:avLst/>
          </a:prstGeom>
          <a:noFill/>
          <a:ln>
            <a:noFill/>
          </a:ln>
        </p:spPr>
      </p:pic>
      <p:sp>
        <p:nvSpPr>
          <p:cNvPr id="6" name="Rectangle 5">
            <a:extLst>
              <a:ext uri="{FF2B5EF4-FFF2-40B4-BE49-F238E27FC236}">
                <a16:creationId xmlns="" xmlns:a16="http://schemas.microsoft.com/office/drawing/2014/main" id="{C68FA7CF-877A-8623-CBDD-F26775559EBF}"/>
              </a:ext>
            </a:extLst>
          </p:cNvPr>
          <p:cNvSpPr/>
          <p:nvPr/>
        </p:nvSpPr>
        <p:spPr>
          <a:xfrm>
            <a:off x="9930740" y="137024"/>
            <a:ext cx="2104506" cy="934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logo&#10;&#10;Description générée automatiquement">
            <a:extLst>
              <a:ext uri="{FF2B5EF4-FFF2-40B4-BE49-F238E27FC236}">
                <a16:creationId xmlns="" xmlns:a16="http://schemas.microsoft.com/office/drawing/2014/main" id="{A9F9F255-8AF6-AD5C-D7CA-8B71FBE57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8951" y="161187"/>
            <a:ext cx="885702" cy="885702"/>
          </a:xfrm>
          <a:prstGeom prst="rect">
            <a:avLst/>
          </a:prstGeom>
        </p:spPr>
      </p:pic>
      <p:sp>
        <p:nvSpPr>
          <p:cNvPr id="4" name="Titre 9">
            <a:extLst>
              <a:ext uri="{FF2B5EF4-FFF2-40B4-BE49-F238E27FC236}">
                <a16:creationId xmlns="" xmlns:a16="http://schemas.microsoft.com/office/drawing/2014/main" id="{4E7DC8A0-E523-8431-B62E-8864642A4C92}"/>
              </a:ext>
            </a:extLst>
          </p:cNvPr>
          <p:cNvSpPr txBox="1">
            <a:spLocks/>
          </p:cNvSpPr>
          <p:nvPr/>
        </p:nvSpPr>
        <p:spPr>
          <a:xfrm>
            <a:off x="1942626" y="307930"/>
            <a:ext cx="8107571" cy="570869"/>
          </a:xfrm>
          <a:prstGeom prst="rect">
            <a:avLst/>
          </a:prstGeom>
        </p:spPr>
        <p:txBody>
          <a:bodyPr lIns="0" tIns="0" rIns="0" b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3000" dirty="0">
                <a:solidFill>
                  <a:schemeClr val="accent1">
                    <a:lumMod val="75000"/>
                  </a:schemeClr>
                </a:solidFill>
              </a:rPr>
              <a:t>2023 – l’année de tous les dangers</a:t>
            </a:r>
          </a:p>
        </p:txBody>
      </p:sp>
      <p:grpSp>
        <p:nvGrpSpPr>
          <p:cNvPr id="7" name="Groupe 6">
            <a:extLst>
              <a:ext uri="{FF2B5EF4-FFF2-40B4-BE49-F238E27FC236}">
                <a16:creationId xmlns="" xmlns:a16="http://schemas.microsoft.com/office/drawing/2014/main" id="{144A105E-3737-DDEC-915C-1F61E2E66627}"/>
              </a:ext>
            </a:extLst>
          </p:cNvPr>
          <p:cNvGrpSpPr/>
          <p:nvPr/>
        </p:nvGrpSpPr>
        <p:grpSpPr>
          <a:xfrm>
            <a:off x="314484" y="1046889"/>
            <a:ext cx="11677220" cy="473534"/>
            <a:chOff x="1236786" y="2252576"/>
            <a:chExt cx="14897828" cy="631378"/>
          </a:xfrm>
        </p:grpSpPr>
        <p:sp>
          <p:nvSpPr>
            <p:cNvPr id="9" name="ZoneTexte 8">
              <a:extLst>
                <a:ext uri="{FF2B5EF4-FFF2-40B4-BE49-F238E27FC236}">
                  <a16:creationId xmlns="" xmlns:a16="http://schemas.microsoft.com/office/drawing/2014/main" id="{D3F892B5-6E5E-00C8-3B13-CF2530F36506}"/>
                </a:ext>
              </a:extLst>
            </p:cNvPr>
            <p:cNvSpPr txBox="1"/>
            <p:nvPr/>
          </p:nvSpPr>
          <p:spPr>
            <a:xfrm>
              <a:off x="1491083" y="2320651"/>
              <a:ext cx="14643531" cy="512961"/>
            </a:xfrm>
            <a:prstGeom prst="rect">
              <a:avLst/>
            </a:prstGeom>
            <a:noFill/>
            <a:ln w="38100">
              <a:solidFill>
                <a:schemeClr val="accent1">
                  <a:lumMod val="60000"/>
                  <a:lumOff val="40000"/>
                </a:schemeClr>
              </a:solidFill>
            </a:ln>
          </p:spPr>
          <p:txBody>
            <a:bodyPr wrap="square" rtlCol="0">
              <a:spAutoFit/>
            </a:bodyPr>
            <a:lstStyle/>
            <a:p>
              <a:pPr marL="182563" defTabSz="685800"/>
              <a:r>
                <a:rPr lang="fr-FR" sz="1350" dirty="0">
                  <a:solidFill>
                    <a:prstClr val="black"/>
                  </a:solidFill>
                  <a:latin typeface="Arial"/>
                </a:rPr>
                <a:t> </a:t>
              </a:r>
              <a:r>
                <a:rPr lang="fr-FR" sz="1900" dirty="0">
                  <a:solidFill>
                    <a:prstClr val="black"/>
                  </a:solidFill>
                  <a:latin typeface="Arial"/>
                </a:rPr>
                <a:t>31 janvier 2023 : Présentation et approbation du bilan actualisé 2022 besoins-ressources du territoire</a:t>
              </a:r>
            </a:p>
          </p:txBody>
        </p:sp>
        <p:pic>
          <p:nvPicPr>
            <p:cNvPr id="10" name="Image 9" descr="Une image contenant invertébré, cténophore&#10;&#10;Description générée automatiquement">
              <a:extLst>
                <a:ext uri="{FF2B5EF4-FFF2-40B4-BE49-F238E27FC236}">
                  <a16:creationId xmlns="" xmlns:a16="http://schemas.microsoft.com/office/drawing/2014/main" id="{53F36585-0294-CBAC-B1FD-2086F74BD7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6786" y="2252576"/>
              <a:ext cx="536784" cy="631378"/>
            </a:xfrm>
            <a:prstGeom prst="rect">
              <a:avLst/>
            </a:prstGeom>
          </p:spPr>
        </p:pic>
      </p:grpSp>
      <p:sp>
        <p:nvSpPr>
          <p:cNvPr id="11" name="Espace réservé du texte 2">
            <a:extLst>
              <a:ext uri="{FF2B5EF4-FFF2-40B4-BE49-F238E27FC236}">
                <a16:creationId xmlns="" xmlns:a16="http://schemas.microsoft.com/office/drawing/2014/main" id="{AB3A7DE0-425B-DC00-D759-28336F497CED}"/>
              </a:ext>
            </a:extLst>
          </p:cNvPr>
          <p:cNvSpPr txBox="1">
            <a:spLocks/>
          </p:cNvSpPr>
          <p:nvPr/>
        </p:nvSpPr>
        <p:spPr>
          <a:xfrm>
            <a:off x="406572" y="1765136"/>
            <a:ext cx="11414696" cy="4811934"/>
          </a:xfrm>
          <a:prstGeom prst="rect">
            <a:avLst/>
          </a:prstGeom>
        </p:spPr>
        <p:txBody>
          <a:bodyPr>
            <a:normAutofit fontScale="70000" lnSpcReduction="20000"/>
          </a:bodyPr>
          <a:lstStyle>
            <a:lvl1pPr marL="324000" indent="-243000" algn="l" defTabSz="685800" rtl="0" eaLnBrk="1" latinLnBrk="0" hangingPunct="1">
              <a:lnSpc>
                <a:spcPct val="90000"/>
              </a:lnSpc>
              <a:spcBef>
                <a:spcPts val="1063"/>
              </a:spcBef>
              <a:buClr>
                <a:srgbClr val="000000"/>
              </a:buClr>
              <a:buSzPct val="45000"/>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gn="just">
              <a:lnSpc>
                <a:spcPct val="110000"/>
              </a:lnSpc>
              <a:buSzPct val="100000"/>
              <a:buFont typeface="Wingdings" panose="05000000000000000000" pitchFamily="2" charset="2"/>
              <a:buChar char="Ø"/>
            </a:pPr>
            <a:r>
              <a:rPr lang="fr-FR" sz="2300" b="1" dirty="0">
                <a:latin typeface="Arial" panose="020B0604020202020204" pitchFamily="34" charset="0"/>
                <a:cs typeface="Arial" panose="020B0604020202020204" pitchFamily="34" charset="0"/>
              </a:rPr>
              <a:t>Le niveau  de nos ressources de </a:t>
            </a:r>
            <a:r>
              <a:rPr lang="fr-FR" sz="2300" b="1" dirty="0" smtClean="0">
                <a:latin typeface="Arial" panose="020B0604020202020204" pitchFamily="34" charset="0"/>
                <a:cs typeface="Arial" panose="020B0604020202020204" pitchFamily="34" charset="0"/>
              </a:rPr>
              <a:t>secours </a:t>
            </a:r>
            <a:r>
              <a:rPr lang="fr-FR" sz="2300" dirty="0" smtClean="0">
                <a:latin typeface="Arial" panose="020B0604020202020204" pitchFamily="34" charset="0"/>
                <a:cs typeface="Arial" panose="020B0604020202020204" pitchFamily="34" charset="0"/>
              </a:rPr>
              <a:t>(</a:t>
            </a:r>
            <a:r>
              <a:rPr lang="fr-FR" sz="2300" dirty="0">
                <a:latin typeface="Arial" panose="020B0604020202020204" pitchFamily="34" charset="0"/>
                <a:cs typeface="Arial" panose="020B0604020202020204" pitchFamily="34" charset="0"/>
              </a:rPr>
              <a:t>Barrière et </a:t>
            </a:r>
            <a:r>
              <a:rPr lang="fr-FR" sz="2300" dirty="0" err="1">
                <a:latin typeface="Arial" panose="020B0604020202020204" pitchFamily="34" charset="0"/>
                <a:cs typeface="Arial" panose="020B0604020202020204" pitchFamily="34" charset="0"/>
              </a:rPr>
              <a:t>Tassy</a:t>
            </a:r>
            <a:r>
              <a:rPr lang="fr-FR" sz="2300" dirty="0">
                <a:latin typeface="Arial" panose="020B0604020202020204" pitchFamily="34" charset="0"/>
                <a:cs typeface="Arial" panose="020B0604020202020204" pitchFamily="34" charset="0"/>
              </a:rPr>
              <a:t>) seront quasiment a zéro compte-tenu du déficit pluviométrique et du temps de latence pour la recharge des nappes celles-ci ne seront pas exploitables avant plusieurs années.</a:t>
            </a:r>
          </a:p>
          <a:p>
            <a:pPr marL="342900" indent="-342900" algn="just">
              <a:lnSpc>
                <a:spcPct val="110000"/>
              </a:lnSpc>
              <a:buSzPct val="100000"/>
              <a:buFont typeface="Wingdings" panose="05000000000000000000" pitchFamily="2" charset="2"/>
              <a:buChar char="Ø"/>
            </a:pPr>
            <a:r>
              <a:rPr lang="fr-FR" sz="2300" dirty="0">
                <a:latin typeface="Arial" panose="020B0604020202020204" pitchFamily="34" charset="0"/>
                <a:cs typeface="Arial" panose="020B0604020202020204" pitchFamily="34" charset="0"/>
              </a:rPr>
              <a:t>La ressource est </a:t>
            </a:r>
            <a:r>
              <a:rPr lang="fr-FR" sz="2300" b="1" dirty="0">
                <a:latin typeface="Arial" panose="020B0604020202020204" pitchFamily="34" charset="0"/>
                <a:cs typeface="Arial" panose="020B0604020202020204" pitchFamily="34" charset="0"/>
              </a:rPr>
              <a:t>très insuffisante </a:t>
            </a:r>
            <a:r>
              <a:rPr lang="fr-FR" sz="2300" dirty="0">
                <a:latin typeface="Arial" panose="020B0604020202020204" pitchFamily="34" charset="0"/>
                <a:cs typeface="Arial" panose="020B0604020202020204" pitchFamily="34" charset="0"/>
              </a:rPr>
              <a:t>dés a présent sauf pour Tanneron qui s’approche de la rupture.</a:t>
            </a:r>
          </a:p>
          <a:p>
            <a:pPr marL="342900" indent="-342900" algn="just">
              <a:lnSpc>
                <a:spcPct val="110000"/>
              </a:lnSpc>
              <a:buSzPct val="100000"/>
              <a:buFont typeface="Wingdings" panose="05000000000000000000" pitchFamily="2" charset="2"/>
              <a:buChar char="Ø"/>
            </a:pPr>
            <a:r>
              <a:rPr lang="fr-FR" sz="2300" dirty="0">
                <a:latin typeface="Arial" panose="020B0604020202020204" pitchFamily="34" charset="0"/>
                <a:cs typeface="Arial" panose="020B0604020202020204" pitchFamily="34" charset="0"/>
              </a:rPr>
              <a:t>La situation de restriction connue en 2022 va être </a:t>
            </a:r>
            <a:r>
              <a:rPr lang="fr-FR" sz="2300" b="1" dirty="0">
                <a:latin typeface="Arial" panose="020B0604020202020204" pitchFamily="34" charset="0"/>
                <a:cs typeface="Arial" panose="020B0604020202020204" pitchFamily="34" charset="0"/>
              </a:rPr>
              <a:t>amplifié en </a:t>
            </a:r>
            <a:r>
              <a:rPr lang="fr-FR" sz="2300" b="1" dirty="0" smtClean="0">
                <a:latin typeface="Arial" panose="020B0604020202020204" pitchFamily="34" charset="0"/>
                <a:cs typeface="Arial" panose="020B0604020202020204" pitchFamily="34" charset="0"/>
              </a:rPr>
              <a:t>2023 </a:t>
            </a:r>
            <a:r>
              <a:rPr lang="fr-FR" sz="2300" dirty="0" smtClean="0">
                <a:latin typeface="Arial" panose="020B0604020202020204" pitchFamily="34" charset="0"/>
                <a:cs typeface="Arial" panose="020B0604020202020204" pitchFamily="34" charset="0"/>
              </a:rPr>
              <a:t>( </a:t>
            </a:r>
            <a:r>
              <a:rPr lang="fr-FR" sz="2300" dirty="0">
                <a:latin typeface="Arial" panose="020B0604020202020204" pitchFamily="34" charset="0"/>
                <a:cs typeface="Arial" panose="020B0604020202020204" pitchFamily="34" charset="0"/>
              </a:rPr>
              <a:t>été et hiver) en raison </a:t>
            </a:r>
            <a:r>
              <a:rPr lang="fr-FR" sz="2300" dirty="0" smtClean="0">
                <a:latin typeface="Arial" panose="020B0604020202020204" pitchFamily="34" charset="0"/>
                <a:cs typeface="Arial" panose="020B0604020202020204" pitchFamily="34" charset="0"/>
              </a:rPr>
              <a:t>:</a:t>
            </a:r>
          </a:p>
          <a:p>
            <a:pPr marL="0" indent="0" algn="just">
              <a:lnSpc>
                <a:spcPct val="110000"/>
              </a:lnSpc>
              <a:buSzPct val="100000"/>
              <a:buNone/>
            </a:pPr>
            <a:endParaRPr lang="fr-FR" sz="2300" dirty="0">
              <a:latin typeface="Arial" panose="020B0604020202020204" pitchFamily="34" charset="0"/>
              <a:cs typeface="Arial" panose="020B0604020202020204" pitchFamily="34" charset="0"/>
            </a:endParaRPr>
          </a:p>
          <a:p>
            <a:pPr marL="742950" lvl="1" indent="-285750" algn="just">
              <a:lnSpc>
                <a:spcPct val="110000"/>
              </a:lnSpc>
            </a:pPr>
            <a:r>
              <a:rPr lang="fr-FR" sz="2300" dirty="0">
                <a:latin typeface="Arial" panose="020B0604020202020204" pitchFamily="34" charset="0"/>
                <a:cs typeface="Arial" panose="020B0604020202020204" pitchFamily="34" charset="0"/>
              </a:rPr>
              <a:t>De la forte augmentation de la </a:t>
            </a:r>
            <a:r>
              <a:rPr lang="fr-FR" sz="2300" b="1" dirty="0">
                <a:latin typeface="Arial" panose="020B0604020202020204" pitchFamily="34" charset="0"/>
                <a:cs typeface="Arial" panose="020B0604020202020204" pitchFamily="34" charset="0"/>
              </a:rPr>
              <a:t>fréquentation touristique </a:t>
            </a:r>
            <a:r>
              <a:rPr lang="fr-FR" sz="2300" dirty="0">
                <a:latin typeface="Arial" panose="020B0604020202020204" pitchFamily="34" charset="0"/>
                <a:cs typeface="Arial" panose="020B0604020202020204" pitchFamily="34" charset="0"/>
              </a:rPr>
              <a:t>sur notre territoire très </a:t>
            </a:r>
            <a:r>
              <a:rPr lang="fr-FR" sz="2300" dirty="0" smtClean="0">
                <a:latin typeface="Arial" panose="020B0604020202020204" pitchFamily="34" charset="0"/>
                <a:cs typeface="Arial" panose="020B0604020202020204" pitchFamily="34" charset="0"/>
              </a:rPr>
              <a:t>attractif </a:t>
            </a:r>
          </a:p>
          <a:p>
            <a:pPr marL="800100" lvl="2" indent="0" algn="just">
              <a:lnSpc>
                <a:spcPct val="110000"/>
              </a:lnSpc>
              <a:buNone/>
            </a:pPr>
            <a:r>
              <a:rPr lang="fr-FR" sz="2100" dirty="0" smtClean="0">
                <a:latin typeface="Arial" panose="020B0604020202020204" pitchFamily="34" charset="0"/>
                <a:cs typeface="Arial" panose="020B0604020202020204" pitchFamily="34" charset="0"/>
              </a:rPr>
              <a:t>(542 </a:t>
            </a:r>
            <a:r>
              <a:rPr lang="fr-FR" sz="2100" dirty="0">
                <a:latin typeface="Arial" panose="020B0604020202020204" pitchFamily="34" charset="0"/>
                <a:cs typeface="Arial" panose="020B0604020202020204" pitchFamily="34" charset="0"/>
              </a:rPr>
              <a:t>682 nuitées en 2022 soit </a:t>
            </a:r>
            <a:r>
              <a:rPr lang="fr-FR" sz="2100" b="1" dirty="0">
                <a:latin typeface="Arial" panose="020B0604020202020204" pitchFamily="34" charset="0"/>
                <a:cs typeface="Arial" panose="020B0604020202020204" pitchFamily="34" charset="0"/>
              </a:rPr>
              <a:t>+34% d’augmentation </a:t>
            </a:r>
            <a:r>
              <a:rPr lang="fr-FR" sz="2100" dirty="0">
                <a:latin typeface="Arial" panose="020B0604020202020204" pitchFamily="34" charset="0"/>
                <a:cs typeface="Arial" panose="020B0604020202020204" pitchFamily="34" charset="0"/>
              </a:rPr>
              <a:t>par rapport à 2021</a:t>
            </a:r>
            <a:r>
              <a:rPr lang="fr-FR" sz="2100" dirty="0" smtClean="0">
                <a:latin typeface="Arial" panose="020B0604020202020204" pitchFamily="34" charset="0"/>
                <a:cs typeface="Arial" panose="020B0604020202020204" pitchFamily="34" charset="0"/>
              </a:rPr>
              <a:t>)</a:t>
            </a:r>
          </a:p>
          <a:p>
            <a:pPr marL="800100" lvl="2" indent="0" algn="just">
              <a:lnSpc>
                <a:spcPct val="110000"/>
              </a:lnSpc>
              <a:buNone/>
            </a:pPr>
            <a:endParaRPr lang="fr-FR" sz="2100" dirty="0">
              <a:latin typeface="Arial" panose="020B0604020202020204" pitchFamily="34" charset="0"/>
              <a:cs typeface="Arial" panose="020B0604020202020204" pitchFamily="34" charset="0"/>
            </a:endParaRPr>
          </a:p>
          <a:p>
            <a:pPr marL="742950" lvl="1" indent="-285750" algn="just" defTabSz="914400">
              <a:lnSpc>
                <a:spcPct val="110000"/>
              </a:lnSpc>
              <a:spcBef>
                <a:spcPts val="500"/>
              </a:spcBef>
              <a:defRPr/>
            </a:pPr>
            <a:r>
              <a:rPr lang="fr-FR" sz="2300" dirty="0">
                <a:latin typeface="Arial" panose="020B0604020202020204" pitchFamily="34" charset="0"/>
                <a:cs typeface="Arial" panose="020B0604020202020204" pitchFamily="34" charset="0"/>
              </a:rPr>
              <a:t>De l’évolution du climat qui semble tendre vers des étés et fin de printemps de plus en plus chaud et de la modification de la typologie des pluies(ruissellement, absence de pluies d’automne et début d’hiver).Cette configuration étant très défavorable à la recharge des nappes</a:t>
            </a:r>
            <a:r>
              <a:rPr lang="fr-FR" sz="2300" dirty="0" smtClean="0">
                <a:latin typeface="Arial" panose="020B0604020202020204" pitchFamily="34" charset="0"/>
                <a:cs typeface="Arial" panose="020B0604020202020204" pitchFamily="34" charset="0"/>
              </a:rPr>
              <a:t>.</a:t>
            </a:r>
          </a:p>
          <a:p>
            <a:pPr marL="742950" lvl="1" indent="-285750" algn="just" defTabSz="914400">
              <a:lnSpc>
                <a:spcPct val="110000"/>
              </a:lnSpc>
              <a:spcBef>
                <a:spcPts val="500"/>
              </a:spcBef>
              <a:defRPr/>
            </a:pPr>
            <a:endParaRPr lang="fr-FR" sz="2300" dirty="0">
              <a:latin typeface="Arial" panose="020B0604020202020204" pitchFamily="34" charset="0"/>
              <a:cs typeface="Arial" panose="020B0604020202020204" pitchFamily="34" charset="0"/>
            </a:endParaRPr>
          </a:p>
          <a:p>
            <a:pPr marL="742950" lvl="1" indent="-285750" algn="just" defTabSz="914400">
              <a:lnSpc>
                <a:spcPct val="110000"/>
              </a:lnSpc>
              <a:spcBef>
                <a:spcPts val="500"/>
              </a:spcBef>
              <a:defRPr/>
            </a:pPr>
            <a:r>
              <a:rPr lang="fr-FR" sz="2300" dirty="0">
                <a:latin typeface="Arial" panose="020B0604020202020204" pitchFamily="34" charset="0"/>
                <a:cs typeface="Arial" panose="020B0604020202020204" pitchFamily="34" charset="0"/>
              </a:rPr>
              <a:t>Du </a:t>
            </a:r>
            <a:r>
              <a:rPr lang="fr-FR" sz="2300" dirty="0" smtClean="0">
                <a:latin typeface="Arial" panose="020B0604020202020204" pitchFamily="34" charset="0"/>
                <a:cs typeface="Arial" panose="020B0604020202020204" pitchFamily="34" charset="0"/>
              </a:rPr>
              <a:t>potentiel </a:t>
            </a:r>
            <a:r>
              <a:rPr lang="fr-FR" sz="2300" dirty="0">
                <a:latin typeface="Arial" panose="020B0604020202020204" pitchFamily="34" charset="0"/>
                <a:cs typeface="Arial" panose="020B0604020202020204" pitchFamily="34" charset="0"/>
              </a:rPr>
              <a:t>d’urbanisation encore possible sur notre </a:t>
            </a:r>
            <a:r>
              <a:rPr lang="fr-FR" sz="2300" dirty="0" smtClean="0">
                <a:latin typeface="Arial" panose="020B0604020202020204" pitchFamily="34" charset="0"/>
                <a:cs typeface="Arial" panose="020B0604020202020204" pitchFamily="34" charset="0"/>
              </a:rPr>
              <a:t>territoire</a:t>
            </a:r>
          </a:p>
          <a:p>
            <a:pPr marL="742950" lvl="1" indent="-285750" algn="just" defTabSz="914400">
              <a:lnSpc>
                <a:spcPct val="110000"/>
              </a:lnSpc>
              <a:spcBef>
                <a:spcPts val="500"/>
              </a:spcBef>
              <a:defRPr/>
            </a:pPr>
            <a:endParaRPr lang="fr-FR" sz="2300" dirty="0">
              <a:latin typeface="Arial" panose="020B0604020202020204" pitchFamily="34" charset="0"/>
              <a:cs typeface="Arial" panose="020B0604020202020204" pitchFamily="34" charset="0"/>
            </a:endParaRPr>
          </a:p>
          <a:p>
            <a:pPr marL="360363" lvl="1" indent="-271463" algn="just" defTabSz="914400">
              <a:lnSpc>
                <a:spcPct val="110000"/>
              </a:lnSpc>
              <a:spcBef>
                <a:spcPts val="500"/>
              </a:spcBef>
              <a:buFont typeface="Wingdings" panose="05000000000000000000" pitchFamily="2" charset="2"/>
              <a:buChar char="Ø"/>
              <a:defRPr/>
            </a:pPr>
            <a:r>
              <a:rPr lang="fr-FR" sz="2300" b="1" dirty="0">
                <a:latin typeface="Arial" panose="020B0604020202020204" pitchFamily="34" charset="0"/>
                <a:ea typeface="Times New Roman" panose="02020603050405020304" pitchFamily="18" charset="0"/>
                <a:cs typeface="Arial" panose="020B0604020202020204" pitchFamily="34" charset="0"/>
              </a:rPr>
              <a:t>De la restitution complémentaire de 30l/s attendue dans le cadre du PRGE de la Siagne, à échéance de 2028</a:t>
            </a:r>
            <a:r>
              <a:rPr lang="fr-FR" sz="2300" dirty="0">
                <a:latin typeface="Arial" panose="020B0604020202020204" pitchFamily="34" charset="0"/>
                <a:ea typeface="Times New Roman" panose="02020603050405020304" pitchFamily="18" charset="0"/>
                <a:cs typeface="Arial" panose="020B0604020202020204" pitchFamily="34" charset="0"/>
              </a:rPr>
              <a:t>, au titre de l’effort collectif pour atteindre le débit réservé été comme hiver .</a:t>
            </a:r>
          </a:p>
          <a:p>
            <a:pPr marL="742950" lvl="1" indent="-285750"/>
            <a:endParaRPr lang="fr-FR" dirty="0"/>
          </a:p>
          <a:p>
            <a:pPr marL="742950" lvl="1" indent="-285750"/>
            <a:endParaRPr lang="fr-FR" dirty="0"/>
          </a:p>
        </p:txBody>
      </p:sp>
    </p:spTree>
    <p:extLst>
      <p:ext uri="{BB962C8B-B14F-4D97-AF65-F5344CB8AC3E}">
        <p14:creationId xmlns:p14="http://schemas.microsoft.com/office/powerpoint/2010/main" val="3039270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0642C8-C097-D701-77A4-69E95DFA76D7}"/>
              </a:ext>
            </a:extLst>
          </p:cNvPr>
          <p:cNvSpPr/>
          <p:nvPr/>
        </p:nvSpPr>
        <p:spPr>
          <a:xfrm>
            <a:off x="274320" y="137024"/>
            <a:ext cx="753289" cy="976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 xmlns:a16="http://schemas.microsoft.com/office/drawing/2014/main" id="{6EC4BA61-0F88-BA3D-B604-5073FF6EE59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484" y="108620"/>
            <a:ext cx="1259512" cy="910154"/>
          </a:xfrm>
          <a:prstGeom prst="rect">
            <a:avLst/>
          </a:prstGeom>
          <a:noFill/>
          <a:ln>
            <a:noFill/>
          </a:ln>
        </p:spPr>
      </p:pic>
      <p:sp>
        <p:nvSpPr>
          <p:cNvPr id="6" name="Rectangle 5">
            <a:extLst>
              <a:ext uri="{FF2B5EF4-FFF2-40B4-BE49-F238E27FC236}">
                <a16:creationId xmlns="" xmlns:a16="http://schemas.microsoft.com/office/drawing/2014/main" id="{C68FA7CF-877A-8623-CBDD-F26775559EBF}"/>
              </a:ext>
            </a:extLst>
          </p:cNvPr>
          <p:cNvSpPr/>
          <p:nvPr/>
        </p:nvSpPr>
        <p:spPr>
          <a:xfrm>
            <a:off x="9930740" y="137024"/>
            <a:ext cx="2104506" cy="934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logo&#10;&#10;Description générée automatiquement">
            <a:extLst>
              <a:ext uri="{FF2B5EF4-FFF2-40B4-BE49-F238E27FC236}">
                <a16:creationId xmlns="" xmlns:a16="http://schemas.microsoft.com/office/drawing/2014/main" id="{A9F9F255-8AF6-AD5C-D7CA-8B71FBE57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8951" y="161187"/>
            <a:ext cx="885702" cy="885702"/>
          </a:xfrm>
          <a:prstGeom prst="rect">
            <a:avLst/>
          </a:prstGeom>
        </p:spPr>
      </p:pic>
      <p:sp>
        <p:nvSpPr>
          <p:cNvPr id="3" name="ZoneTexte 2">
            <a:extLst>
              <a:ext uri="{FF2B5EF4-FFF2-40B4-BE49-F238E27FC236}">
                <a16:creationId xmlns="" xmlns:a16="http://schemas.microsoft.com/office/drawing/2014/main" id="{7D2F2026-AF96-E87A-9116-55D92A1734F4}"/>
              </a:ext>
            </a:extLst>
          </p:cNvPr>
          <p:cNvSpPr txBox="1"/>
          <p:nvPr/>
        </p:nvSpPr>
        <p:spPr>
          <a:xfrm>
            <a:off x="1403684" y="1988369"/>
            <a:ext cx="9384632" cy="3046988"/>
          </a:xfrm>
          <a:prstGeom prst="rect">
            <a:avLst/>
          </a:prstGeom>
          <a:noFill/>
        </p:spPr>
        <p:txBody>
          <a:bodyPr wrap="square">
            <a:spAutoFit/>
          </a:bodyPr>
          <a:lstStyle/>
          <a:p>
            <a:pPr lvl="1" algn="just"/>
            <a:r>
              <a:rPr lang="fr-FR" sz="2400" dirty="0"/>
              <a:t>En conclusion, la Siagnole sera donc la principale ressource en eau du territoire pour les prochaines années</a:t>
            </a:r>
          </a:p>
          <a:p>
            <a:pPr lvl="1" algn="just"/>
            <a:endParaRPr lang="fr-FR" sz="2400" dirty="0"/>
          </a:p>
          <a:p>
            <a:pPr lvl="1" algn="just"/>
            <a:r>
              <a:rPr lang="fr-FR" sz="2400" dirty="0"/>
              <a:t>Au vu des nombreux éléments énoncés ci-dessus, non pris en compte dans les conclusions du bilan-besoins ressources 2022, </a:t>
            </a:r>
            <a:r>
              <a:rPr lang="fr-FR" sz="2400" b="1" dirty="0"/>
              <a:t>des coupures d’eau dés 2023 deviendront la norme </a:t>
            </a:r>
            <a:r>
              <a:rPr lang="fr-FR" sz="2400" dirty="0"/>
              <a:t>si une stratégie ambitieuse de sécurisation de l’alimentation en eau du Pays de Fayence n’est pas mise en œuvre.</a:t>
            </a:r>
          </a:p>
        </p:txBody>
      </p:sp>
    </p:spTree>
    <p:extLst>
      <p:ext uri="{BB962C8B-B14F-4D97-AF65-F5344CB8AC3E}">
        <p14:creationId xmlns:p14="http://schemas.microsoft.com/office/powerpoint/2010/main" val="4107131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0642C8-C097-D701-77A4-69E95DFA76D7}"/>
              </a:ext>
            </a:extLst>
          </p:cNvPr>
          <p:cNvSpPr/>
          <p:nvPr/>
        </p:nvSpPr>
        <p:spPr>
          <a:xfrm>
            <a:off x="274320" y="137024"/>
            <a:ext cx="753289" cy="976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 xmlns:a16="http://schemas.microsoft.com/office/drawing/2014/main" id="{6EC4BA61-0F88-BA3D-B604-5073FF6EE59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484" y="108620"/>
            <a:ext cx="1259512" cy="910154"/>
          </a:xfrm>
          <a:prstGeom prst="rect">
            <a:avLst/>
          </a:prstGeom>
          <a:noFill/>
          <a:ln>
            <a:noFill/>
          </a:ln>
        </p:spPr>
      </p:pic>
      <p:sp>
        <p:nvSpPr>
          <p:cNvPr id="6" name="Rectangle 5">
            <a:extLst>
              <a:ext uri="{FF2B5EF4-FFF2-40B4-BE49-F238E27FC236}">
                <a16:creationId xmlns="" xmlns:a16="http://schemas.microsoft.com/office/drawing/2014/main" id="{C68FA7CF-877A-8623-CBDD-F26775559EBF}"/>
              </a:ext>
            </a:extLst>
          </p:cNvPr>
          <p:cNvSpPr/>
          <p:nvPr/>
        </p:nvSpPr>
        <p:spPr>
          <a:xfrm>
            <a:off x="9930740" y="137024"/>
            <a:ext cx="2104506" cy="934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logo&#10;&#10;Description générée automatiquement">
            <a:extLst>
              <a:ext uri="{FF2B5EF4-FFF2-40B4-BE49-F238E27FC236}">
                <a16:creationId xmlns="" xmlns:a16="http://schemas.microsoft.com/office/drawing/2014/main" id="{A9F9F255-8AF6-AD5C-D7CA-8B71FBE57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8951" y="161187"/>
            <a:ext cx="885702" cy="885702"/>
          </a:xfrm>
          <a:prstGeom prst="rect">
            <a:avLst/>
          </a:prstGeom>
        </p:spPr>
      </p:pic>
      <p:grpSp>
        <p:nvGrpSpPr>
          <p:cNvPr id="70" name="Groupe 69">
            <a:extLst>
              <a:ext uri="{FF2B5EF4-FFF2-40B4-BE49-F238E27FC236}">
                <a16:creationId xmlns="" xmlns:a16="http://schemas.microsoft.com/office/drawing/2014/main" id="{53CBF65C-7F24-D0D4-27FA-00133533F504}"/>
              </a:ext>
            </a:extLst>
          </p:cNvPr>
          <p:cNvGrpSpPr/>
          <p:nvPr/>
        </p:nvGrpSpPr>
        <p:grpSpPr>
          <a:xfrm>
            <a:off x="650964" y="2400049"/>
            <a:ext cx="10667908" cy="1678465"/>
            <a:chOff x="709660" y="3905385"/>
            <a:chExt cx="11707192" cy="2237953"/>
          </a:xfrm>
        </p:grpSpPr>
        <p:sp>
          <p:nvSpPr>
            <p:cNvPr id="71" name="ZoneTexte 70">
              <a:extLst>
                <a:ext uri="{FF2B5EF4-FFF2-40B4-BE49-F238E27FC236}">
                  <a16:creationId xmlns="" xmlns:a16="http://schemas.microsoft.com/office/drawing/2014/main" id="{B6610FB8-F120-0D79-3DB8-E428F56643A0}"/>
                </a:ext>
              </a:extLst>
            </p:cNvPr>
            <p:cNvSpPr txBox="1"/>
            <p:nvPr/>
          </p:nvSpPr>
          <p:spPr>
            <a:xfrm>
              <a:off x="1475924" y="3951833"/>
              <a:ext cx="10940928" cy="2092879"/>
            </a:xfrm>
            <a:prstGeom prst="rect">
              <a:avLst/>
            </a:prstGeom>
            <a:noFill/>
            <a:ln w="38100">
              <a:solidFill>
                <a:schemeClr val="accent1">
                  <a:lumMod val="60000"/>
                  <a:lumOff val="40000"/>
                </a:schemeClr>
              </a:solidFill>
            </a:ln>
          </p:spPr>
          <p:txBody>
            <a:bodyPr wrap="square" rtlCol="0">
              <a:spAutoFit/>
            </a:bodyPr>
            <a:lstStyle/>
            <a:p>
              <a:pPr marL="714375" algn="ctr" defTabSz="685800"/>
              <a:r>
                <a:rPr lang="fr-FR" sz="3200" dirty="0">
                  <a:solidFill>
                    <a:prstClr val="black"/>
                  </a:solidFill>
                  <a:latin typeface="Arial"/>
                </a:rPr>
                <a:t>Approbation d’un plan d’action(Plan Marschall) sur l’eau pour le territoire du pays de Fayence le 31 Janvier 2023 selon 5 axes</a:t>
              </a:r>
              <a:endParaRPr lang="fr-FR" sz="2800" dirty="0">
                <a:solidFill>
                  <a:prstClr val="black"/>
                </a:solidFill>
                <a:latin typeface="Arial"/>
              </a:endParaRPr>
            </a:p>
          </p:txBody>
        </p:sp>
        <p:pic>
          <p:nvPicPr>
            <p:cNvPr id="72" name="Image 71" descr="Une image contenant invertébré, cténophore&#10;&#10;Description générée automatiquement">
              <a:extLst>
                <a:ext uri="{FF2B5EF4-FFF2-40B4-BE49-F238E27FC236}">
                  <a16:creationId xmlns="" xmlns:a16="http://schemas.microsoft.com/office/drawing/2014/main" id="{FB79CDCF-9FC5-1ABD-503E-86DDF758D2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660" y="3905385"/>
              <a:ext cx="1608985" cy="2237953"/>
            </a:xfrm>
            <a:prstGeom prst="rect">
              <a:avLst/>
            </a:prstGeom>
          </p:spPr>
        </p:pic>
      </p:grpSp>
    </p:spTree>
    <p:extLst>
      <p:ext uri="{BB962C8B-B14F-4D97-AF65-F5344CB8AC3E}">
        <p14:creationId xmlns:p14="http://schemas.microsoft.com/office/powerpoint/2010/main" val="1639375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0642C8-C097-D701-77A4-69E95DFA76D7}"/>
              </a:ext>
            </a:extLst>
          </p:cNvPr>
          <p:cNvSpPr/>
          <p:nvPr/>
        </p:nvSpPr>
        <p:spPr>
          <a:xfrm>
            <a:off x="274320" y="137024"/>
            <a:ext cx="753289" cy="976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 xmlns:a16="http://schemas.microsoft.com/office/drawing/2014/main" id="{6EC4BA61-0F88-BA3D-B604-5073FF6EE59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484" y="108620"/>
            <a:ext cx="1259512" cy="910154"/>
          </a:xfrm>
          <a:prstGeom prst="rect">
            <a:avLst/>
          </a:prstGeom>
          <a:noFill/>
          <a:ln>
            <a:noFill/>
          </a:ln>
        </p:spPr>
      </p:pic>
      <p:sp>
        <p:nvSpPr>
          <p:cNvPr id="6" name="Rectangle 5">
            <a:extLst>
              <a:ext uri="{FF2B5EF4-FFF2-40B4-BE49-F238E27FC236}">
                <a16:creationId xmlns="" xmlns:a16="http://schemas.microsoft.com/office/drawing/2014/main" id="{C68FA7CF-877A-8623-CBDD-F26775559EBF}"/>
              </a:ext>
            </a:extLst>
          </p:cNvPr>
          <p:cNvSpPr/>
          <p:nvPr/>
        </p:nvSpPr>
        <p:spPr>
          <a:xfrm>
            <a:off x="9930740" y="137024"/>
            <a:ext cx="2104506" cy="934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logo&#10;&#10;Description générée automatiquement">
            <a:extLst>
              <a:ext uri="{FF2B5EF4-FFF2-40B4-BE49-F238E27FC236}">
                <a16:creationId xmlns="" xmlns:a16="http://schemas.microsoft.com/office/drawing/2014/main" id="{A9F9F255-8AF6-AD5C-D7CA-8B71FBE57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8951" y="161187"/>
            <a:ext cx="885702" cy="885702"/>
          </a:xfrm>
          <a:prstGeom prst="rect">
            <a:avLst/>
          </a:prstGeom>
        </p:spPr>
      </p:pic>
      <p:sp>
        <p:nvSpPr>
          <p:cNvPr id="3" name="ZoneTexte 2">
            <a:extLst>
              <a:ext uri="{FF2B5EF4-FFF2-40B4-BE49-F238E27FC236}">
                <a16:creationId xmlns="" xmlns:a16="http://schemas.microsoft.com/office/drawing/2014/main" id="{EC34B1BA-D154-E72A-5134-D0F14ECFB461}"/>
              </a:ext>
            </a:extLst>
          </p:cNvPr>
          <p:cNvSpPr txBox="1"/>
          <p:nvPr/>
        </p:nvSpPr>
        <p:spPr>
          <a:xfrm>
            <a:off x="2143760" y="457200"/>
            <a:ext cx="7975600" cy="461665"/>
          </a:xfrm>
          <a:prstGeom prst="rect">
            <a:avLst/>
          </a:prstGeom>
          <a:noFill/>
        </p:spPr>
        <p:txBody>
          <a:bodyPr wrap="square" rtlCol="0">
            <a:spAutoFit/>
          </a:bodyPr>
          <a:lstStyle/>
          <a:p>
            <a:pPr algn="ctr"/>
            <a:r>
              <a:rPr lang="fr-FR" sz="2400" dirty="0">
                <a:latin typeface="+mj-lt"/>
              </a:rPr>
              <a:t>« PLAN MARSHALL POUR LA SECURISATION »</a:t>
            </a:r>
          </a:p>
        </p:txBody>
      </p:sp>
      <p:grpSp>
        <p:nvGrpSpPr>
          <p:cNvPr id="7" name="Groupe 6">
            <a:extLst>
              <a:ext uri="{FF2B5EF4-FFF2-40B4-BE49-F238E27FC236}">
                <a16:creationId xmlns="" xmlns:a16="http://schemas.microsoft.com/office/drawing/2014/main" id="{129123C6-0EAC-D9EF-651C-D5613BF94A7A}"/>
              </a:ext>
            </a:extLst>
          </p:cNvPr>
          <p:cNvGrpSpPr/>
          <p:nvPr/>
        </p:nvGrpSpPr>
        <p:grpSpPr>
          <a:xfrm>
            <a:off x="944240" y="1326024"/>
            <a:ext cx="8244612" cy="498486"/>
            <a:chOff x="1191858" y="3865731"/>
            <a:chExt cx="11224994" cy="664648"/>
          </a:xfrm>
        </p:grpSpPr>
        <p:sp>
          <p:nvSpPr>
            <p:cNvPr id="9" name="ZoneTexte 8">
              <a:extLst>
                <a:ext uri="{FF2B5EF4-FFF2-40B4-BE49-F238E27FC236}">
                  <a16:creationId xmlns="" xmlns:a16="http://schemas.microsoft.com/office/drawing/2014/main" id="{954ABD87-156D-FAC0-F16F-27FF15F110B5}"/>
                </a:ext>
              </a:extLst>
            </p:cNvPr>
            <p:cNvSpPr txBox="1"/>
            <p:nvPr/>
          </p:nvSpPr>
          <p:spPr>
            <a:xfrm>
              <a:off x="1475924" y="3951833"/>
              <a:ext cx="10940928" cy="492443"/>
            </a:xfrm>
            <a:prstGeom prst="rect">
              <a:avLst/>
            </a:prstGeom>
            <a:noFill/>
            <a:ln w="38100">
              <a:solidFill>
                <a:schemeClr val="accent1">
                  <a:lumMod val="60000"/>
                  <a:lumOff val="40000"/>
                </a:schemeClr>
              </a:solidFill>
            </a:ln>
          </p:spPr>
          <p:txBody>
            <a:bodyPr wrap="square" rtlCol="0">
              <a:spAutoFit/>
            </a:bodyPr>
            <a:lstStyle/>
            <a:p>
              <a:pPr defTabSz="685800"/>
              <a:r>
                <a:rPr lang="fr-FR" sz="1350" dirty="0">
                  <a:solidFill>
                    <a:prstClr val="black"/>
                  </a:solidFill>
                  <a:latin typeface="Arial"/>
                </a:rPr>
                <a:t>     </a:t>
              </a:r>
              <a:r>
                <a:rPr lang="fr-FR" dirty="0">
                  <a:solidFill>
                    <a:prstClr val="black"/>
                  </a:solidFill>
                  <a:latin typeface="Arial"/>
                </a:rPr>
                <a:t>Axe 1: La maîtrise de l’urbanisme et la réduction des consommations</a:t>
              </a:r>
              <a:endParaRPr lang="fr-FR" sz="2100" dirty="0">
                <a:solidFill>
                  <a:prstClr val="black"/>
                </a:solidFill>
                <a:latin typeface="Arial"/>
              </a:endParaRPr>
            </a:p>
          </p:txBody>
        </p:sp>
        <p:pic>
          <p:nvPicPr>
            <p:cNvPr id="10" name="Image 9" descr="Une image contenant invertébré, cténophore&#10;&#10;Description générée automatiquement">
              <a:extLst>
                <a:ext uri="{FF2B5EF4-FFF2-40B4-BE49-F238E27FC236}">
                  <a16:creationId xmlns="" xmlns:a16="http://schemas.microsoft.com/office/drawing/2014/main" id="{0FD70CC5-56A2-7CFD-8701-94E8C5B5A8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1858" y="3865731"/>
              <a:ext cx="568131" cy="664648"/>
            </a:xfrm>
            <a:prstGeom prst="rect">
              <a:avLst/>
            </a:prstGeom>
          </p:spPr>
        </p:pic>
      </p:grpSp>
      <p:sp>
        <p:nvSpPr>
          <p:cNvPr id="13" name="ZoneTexte 12">
            <a:extLst>
              <a:ext uri="{FF2B5EF4-FFF2-40B4-BE49-F238E27FC236}">
                <a16:creationId xmlns="" xmlns:a16="http://schemas.microsoft.com/office/drawing/2014/main" id="{68284EE2-40AD-B98C-7052-A7FA7C66ACEC}"/>
              </a:ext>
            </a:extLst>
          </p:cNvPr>
          <p:cNvSpPr txBox="1"/>
          <p:nvPr/>
        </p:nvSpPr>
        <p:spPr>
          <a:xfrm>
            <a:off x="1973799" y="1856822"/>
            <a:ext cx="8595360" cy="2308324"/>
          </a:xfrm>
          <a:prstGeom prst="rect">
            <a:avLst/>
          </a:prstGeom>
          <a:noFill/>
        </p:spPr>
        <p:txBody>
          <a:bodyPr wrap="square" rtlCol="0">
            <a:spAutoFit/>
          </a:bodyPr>
          <a:lstStyle/>
          <a:p>
            <a:pPr marL="342900" marR="208280" lvl="0" indent="-342900">
              <a:buFont typeface="Courier New" panose="02070309020205020404" pitchFamily="49" charset="0"/>
              <a:buChar char="o"/>
            </a:pPr>
            <a:r>
              <a:rPr lang="fr-FR" dirty="0">
                <a:effectLst/>
                <a:latin typeface="Calibri" panose="020F0502020204030204" pitchFamily="34" charset="0"/>
                <a:ea typeface="Times" panose="02020603050405020304" pitchFamily="18" charset="0"/>
                <a:cs typeface="Times New Roman" panose="02020603050405020304" pitchFamily="18" charset="0"/>
              </a:rPr>
              <a:t>Pause de l’urbanisme dans l’attente de la sécurisation de l’alimentation en eau ;</a:t>
            </a:r>
            <a:endParaRPr lang="fr-FR" dirty="0">
              <a:effectLst/>
              <a:latin typeface="Times" panose="02020603050405020304" pitchFamily="18" charset="0"/>
              <a:ea typeface="Times" panose="02020603050405020304" pitchFamily="18" charset="0"/>
              <a:cs typeface="Times New Roman" panose="02020603050405020304" pitchFamily="18" charset="0"/>
            </a:endParaRPr>
          </a:p>
          <a:p>
            <a:pPr marL="342900" marR="208280" lvl="0" indent="-342900">
              <a:buFont typeface="Courier New" panose="02070309020205020404" pitchFamily="49" charset="0"/>
              <a:buChar char="o"/>
            </a:pPr>
            <a:r>
              <a:rPr lang="fr-FR" dirty="0">
                <a:effectLst/>
                <a:latin typeface="Calibri" panose="020F0502020204030204" pitchFamily="34" charset="0"/>
                <a:ea typeface="Times" panose="02020603050405020304" pitchFamily="18" charset="0"/>
                <a:cs typeface="Times New Roman" panose="02020603050405020304" pitchFamily="18" charset="0"/>
              </a:rPr>
              <a:t>Adaptation du tourisme dans l’attente de la sécurisation de l’alimentation en eau ;</a:t>
            </a:r>
            <a:endParaRPr lang="fr-FR" dirty="0">
              <a:effectLst/>
              <a:latin typeface="Times" panose="02020603050405020304" pitchFamily="18" charset="0"/>
              <a:ea typeface="Times" panose="02020603050405020304" pitchFamily="18" charset="0"/>
              <a:cs typeface="Times New Roman" panose="02020603050405020304" pitchFamily="18" charset="0"/>
            </a:endParaRPr>
          </a:p>
          <a:p>
            <a:pPr marL="342900" marR="208280" lvl="0" indent="-342900">
              <a:buFont typeface="Courier New" panose="02070309020205020404" pitchFamily="49" charset="0"/>
              <a:buChar char="o"/>
            </a:pPr>
            <a:r>
              <a:rPr lang="fr-FR" dirty="0">
                <a:effectLst/>
                <a:latin typeface="Calibri" panose="020F0502020204030204" pitchFamily="34" charset="0"/>
                <a:ea typeface="Times" panose="02020603050405020304" pitchFamily="18" charset="0"/>
                <a:cs typeface="Times New Roman" panose="02020603050405020304" pitchFamily="18" charset="0"/>
              </a:rPr>
              <a:t>Sensibilisation et accompagnement des usagers agricoles, professionnels et domestiques:</a:t>
            </a:r>
            <a:endParaRPr lang="fr-FR" dirty="0">
              <a:effectLst/>
              <a:latin typeface="Times" panose="02020603050405020304" pitchFamily="18" charset="0"/>
              <a:ea typeface="Times" panose="02020603050405020304" pitchFamily="18" charset="0"/>
              <a:cs typeface="Times New Roman" panose="02020603050405020304" pitchFamily="18" charset="0"/>
            </a:endParaRPr>
          </a:p>
          <a:p>
            <a:pPr marL="742950" marR="208280" lvl="1" indent="-285750">
              <a:spcAft>
                <a:spcPts val="0"/>
              </a:spcAft>
              <a:buFont typeface="Courier New" panose="02070309020205020404" pitchFamily="49" charset="0"/>
              <a:buChar char="o"/>
            </a:pPr>
            <a:r>
              <a:rPr lang="fr-FR" dirty="0">
                <a:effectLst/>
                <a:latin typeface="Calibri" panose="020F0502020204030204" pitchFamily="34" charset="0"/>
                <a:ea typeface="Times" panose="02020603050405020304" pitchFamily="18" charset="0"/>
                <a:cs typeface="Times New Roman" panose="02020603050405020304" pitchFamily="18" charset="0"/>
              </a:rPr>
              <a:t>Plan de communication aux usagers ;</a:t>
            </a:r>
            <a:endParaRPr lang="fr-FR" dirty="0">
              <a:effectLst/>
              <a:latin typeface="Times" panose="02020603050405020304" pitchFamily="18" charset="0"/>
              <a:ea typeface="Times" panose="02020603050405020304" pitchFamily="18" charset="0"/>
              <a:cs typeface="Times New Roman" panose="02020603050405020304" pitchFamily="18" charset="0"/>
            </a:endParaRPr>
          </a:p>
          <a:p>
            <a:pPr marL="742950" marR="208280" lvl="1" indent="-285750">
              <a:spcAft>
                <a:spcPts val="0"/>
              </a:spcAft>
              <a:buFont typeface="Courier New" panose="02070309020205020404" pitchFamily="49" charset="0"/>
              <a:buChar char="o"/>
            </a:pPr>
            <a:r>
              <a:rPr lang="fr-FR" dirty="0">
                <a:effectLst/>
                <a:latin typeface="Calibri" panose="020F0502020204030204" pitchFamily="34" charset="0"/>
                <a:ea typeface="Times" panose="02020603050405020304" pitchFamily="18" charset="0"/>
                <a:cs typeface="Times New Roman" panose="02020603050405020304" pitchFamily="18" charset="0"/>
              </a:rPr>
              <a:t>Recrutement d’un ambassadeur de l’eau ;</a:t>
            </a:r>
            <a:endParaRPr lang="fr-FR" dirty="0">
              <a:effectLst/>
              <a:latin typeface="Times" panose="02020603050405020304" pitchFamily="18" charset="0"/>
              <a:ea typeface="Times" panose="02020603050405020304" pitchFamily="18" charset="0"/>
              <a:cs typeface="Times New Roman" panose="02020603050405020304" pitchFamily="18" charset="0"/>
            </a:endParaRPr>
          </a:p>
          <a:p>
            <a:pPr marL="742950" marR="208280" lvl="1" indent="-285750">
              <a:spcAft>
                <a:spcPts val="0"/>
              </a:spcAft>
              <a:buFont typeface="Courier New" panose="02070309020205020404" pitchFamily="49" charset="0"/>
              <a:buChar char="o"/>
            </a:pPr>
            <a:r>
              <a:rPr lang="fr-FR" dirty="0">
                <a:effectLst/>
                <a:latin typeface="Calibri" panose="020F0502020204030204" pitchFamily="34" charset="0"/>
                <a:ea typeface="Times" panose="02020603050405020304" pitchFamily="18" charset="0"/>
                <a:cs typeface="Times New Roman" panose="02020603050405020304" pitchFamily="18" charset="0"/>
              </a:rPr>
              <a:t>Distribution de dispositifs hydro économes ;</a:t>
            </a:r>
            <a:endParaRPr lang="fr-FR" dirty="0">
              <a:effectLst/>
              <a:latin typeface="Times" panose="02020603050405020304" pitchFamily="18" charset="0"/>
              <a:ea typeface="Times" panose="02020603050405020304" pitchFamily="18" charset="0"/>
              <a:cs typeface="Times New Roman" panose="02020603050405020304" pitchFamily="18" charset="0"/>
            </a:endParaRPr>
          </a:p>
          <a:p>
            <a:pPr marL="342900" marR="208280" lvl="0" indent="-342900">
              <a:buFont typeface="Courier New" panose="02070309020205020404" pitchFamily="49" charset="0"/>
              <a:buChar char="o"/>
            </a:pPr>
            <a:r>
              <a:rPr lang="fr-FR" dirty="0">
                <a:effectLst/>
                <a:latin typeface="Calibri" panose="020F0502020204030204" pitchFamily="34" charset="0"/>
                <a:ea typeface="Times" panose="02020603050405020304" pitchFamily="18" charset="0"/>
                <a:cs typeface="Times New Roman" panose="02020603050405020304" pitchFamily="18" charset="0"/>
              </a:rPr>
              <a:t>Déploiement d’une tarification </a:t>
            </a:r>
            <a:r>
              <a:rPr lang="fr-FR" dirty="0">
                <a:latin typeface="Calibri" panose="020F0502020204030204" pitchFamily="34" charset="0"/>
                <a:ea typeface="Times" panose="02020603050405020304" pitchFamily="18" charset="0"/>
                <a:cs typeface="Times New Roman" panose="02020603050405020304" pitchFamily="18" charset="0"/>
              </a:rPr>
              <a:t>incitative </a:t>
            </a:r>
            <a:r>
              <a:rPr lang="fr-FR" dirty="0">
                <a:effectLst/>
                <a:latin typeface="Calibri" panose="020F0502020204030204" pitchFamily="34" charset="0"/>
                <a:ea typeface="Times" panose="02020603050405020304" pitchFamily="18" charset="0"/>
                <a:cs typeface="Times New Roman" panose="02020603050405020304" pitchFamily="18" charset="0"/>
              </a:rPr>
              <a:t>et équitable. </a:t>
            </a:r>
            <a:endParaRPr lang="fr-FR" dirty="0">
              <a:effectLst/>
              <a:latin typeface="Times" panose="02020603050405020304" pitchFamily="18" charset="0"/>
              <a:ea typeface="Times" panose="02020603050405020304" pitchFamily="18" charset="0"/>
              <a:cs typeface="Times New Roman" panose="02020603050405020304" pitchFamily="18" charset="0"/>
            </a:endParaRPr>
          </a:p>
        </p:txBody>
      </p:sp>
      <p:grpSp>
        <p:nvGrpSpPr>
          <p:cNvPr id="14" name="Groupe 13">
            <a:extLst>
              <a:ext uri="{FF2B5EF4-FFF2-40B4-BE49-F238E27FC236}">
                <a16:creationId xmlns="" xmlns:a16="http://schemas.microsoft.com/office/drawing/2014/main" id="{2C08B63F-5A10-2C53-D3CB-0F9123150AC0}"/>
              </a:ext>
            </a:extLst>
          </p:cNvPr>
          <p:cNvGrpSpPr/>
          <p:nvPr/>
        </p:nvGrpSpPr>
        <p:grpSpPr>
          <a:xfrm>
            <a:off x="944240" y="4420118"/>
            <a:ext cx="8643897" cy="498486"/>
            <a:chOff x="1191858" y="3865731"/>
            <a:chExt cx="11768618" cy="664648"/>
          </a:xfrm>
        </p:grpSpPr>
        <p:sp>
          <p:nvSpPr>
            <p:cNvPr id="15" name="ZoneTexte 14">
              <a:extLst>
                <a:ext uri="{FF2B5EF4-FFF2-40B4-BE49-F238E27FC236}">
                  <a16:creationId xmlns="" xmlns:a16="http://schemas.microsoft.com/office/drawing/2014/main" id="{7809F6C0-5BDD-D9C1-5A4E-96BBF211A4AD}"/>
                </a:ext>
              </a:extLst>
            </p:cNvPr>
            <p:cNvSpPr txBox="1"/>
            <p:nvPr/>
          </p:nvSpPr>
          <p:spPr>
            <a:xfrm>
              <a:off x="1475924" y="3951834"/>
              <a:ext cx="11484552" cy="492442"/>
            </a:xfrm>
            <a:prstGeom prst="rect">
              <a:avLst/>
            </a:prstGeom>
            <a:noFill/>
            <a:ln w="38100">
              <a:solidFill>
                <a:schemeClr val="accent1">
                  <a:lumMod val="60000"/>
                  <a:lumOff val="40000"/>
                </a:schemeClr>
              </a:solidFill>
            </a:ln>
          </p:spPr>
          <p:txBody>
            <a:bodyPr wrap="square" rtlCol="0">
              <a:spAutoFit/>
            </a:bodyPr>
            <a:lstStyle/>
            <a:p>
              <a:pPr defTabSz="685800"/>
              <a:r>
                <a:rPr lang="fr-FR" sz="1350" dirty="0">
                  <a:solidFill>
                    <a:prstClr val="black"/>
                  </a:solidFill>
                  <a:latin typeface="Arial"/>
                </a:rPr>
                <a:t>     </a:t>
              </a:r>
              <a:r>
                <a:rPr lang="fr-FR" dirty="0">
                  <a:solidFill>
                    <a:prstClr val="black"/>
                  </a:solidFill>
                  <a:latin typeface="Arial"/>
                </a:rPr>
                <a:t>Axe 2: La modernisation du réseau de distribution et la réparation des fuites</a:t>
              </a:r>
              <a:r>
                <a:rPr lang="fr-FR" dirty="0">
                  <a:effectLst/>
                  <a:latin typeface="Calibri" panose="020F0502020204030204" pitchFamily="34" charset="0"/>
                  <a:ea typeface="Calibri" panose="020F0502020204030204" pitchFamily="34" charset="0"/>
                  <a:cs typeface="Calibri" panose="020F0502020204030204" pitchFamily="34" charset="0"/>
                </a:rPr>
                <a:t> </a:t>
              </a:r>
              <a:endParaRPr lang="fr-FR" sz="2100" dirty="0">
                <a:solidFill>
                  <a:prstClr val="black"/>
                </a:solidFill>
                <a:latin typeface="Arial"/>
              </a:endParaRPr>
            </a:p>
          </p:txBody>
        </p:sp>
        <p:pic>
          <p:nvPicPr>
            <p:cNvPr id="16" name="Image 15" descr="Une image contenant invertébré, cténophore&#10;&#10;Description générée automatiquement">
              <a:extLst>
                <a:ext uri="{FF2B5EF4-FFF2-40B4-BE49-F238E27FC236}">
                  <a16:creationId xmlns="" xmlns:a16="http://schemas.microsoft.com/office/drawing/2014/main" id="{9DFF5E54-F8E5-0FE8-8A22-A8CD37A780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1858" y="3865731"/>
              <a:ext cx="568131" cy="664648"/>
            </a:xfrm>
            <a:prstGeom prst="rect">
              <a:avLst/>
            </a:prstGeom>
          </p:spPr>
        </p:pic>
      </p:grpSp>
      <p:sp>
        <p:nvSpPr>
          <p:cNvPr id="17" name="ZoneTexte 16">
            <a:extLst>
              <a:ext uri="{FF2B5EF4-FFF2-40B4-BE49-F238E27FC236}">
                <a16:creationId xmlns="" xmlns:a16="http://schemas.microsoft.com/office/drawing/2014/main" id="{98E757E7-2C30-AC04-AFB5-036CA1DEDD55}"/>
              </a:ext>
            </a:extLst>
          </p:cNvPr>
          <p:cNvSpPr txBox="1"/>
          <p:nvPr/>
        </p:nvSpPr>
        <p:spPr>
          <a:xfrm>
            <a:off x="1973799" y="4950916"/>
            <a:ext cx="8595360" cy="1200329"/>
          </a:xfrm>
          <a:prstGeom prst="rect">
            <a:avLst/>
          </a:prstGeom>
          <a:noFill/>
        </p:spPr>
        <p:txBody>
          <a:bodyPr wrap="square" rtlCol="0">
            <a:spAutoFit/>
          </a:bodyPr>
          <a:lstStyle/>
          <a:p>
            <a:pPr marL="342900" marR="208280" lvl="0" indent="-342900">
              <a:buFont typeface="Courier New" panose="02070309020205020404" pitchFamily="49" charset="0"/>
              <a:buChar char="o"/>
            </a:pPr>
            <a:r>
              <a:rPr lang="fr-FR" dirty="0">
                <a:effectLst/>
                <a:latin typeface="Calibri" panose="020F0502020204030204" pitchFamily="34" charset="0"/>
                <a:ea typeface="Times" panose="02020603050405020304" pitchFamily="18" charset="0"/>
                <a:cs typeface="Times New Roman" panose="02020603050405020304" pitchFamily="18" charset="0"/>
              </a:rPr>
              <a:t>Réduction de la pression de service dans les secteurs sensibles ;</a:t>
            </a:r>
            <a:endParaRPr lang="fr-FR" dirty="0">
              <a:effectLst/>
              <a:latin typeface="Times" panose="02020603050405020304" pitchFamily="18" charset="0"/>
              <a:ea typeface="Times" panose="02020603050405020304" pitchFamily="18" charset="0"/>
              <a:cs typeface="Times New Roman" panose="02020603050405020304" pitchFamily="18" charset="0"/>
            </a:endParaRPr>
          </a:p>
          <a:p>
            <a:pPr marL="342900" marR="208280" lvl="0" indent="-342900">
              <a:buFont typeface="Courier New" panose="02070309020205020404" pitchFamily="49" charset="0"/>
              <a:buChar char="o"/>
            </a:pPr>
            <a:r>
              <a:rPr lang="fr-FR" dirty="0">
                <a:effectLst/>
                <a:latin typeface="Calibri" panose="020F0502020204030204" pitchFamily="34" charset="0"/>
                <a:ea typeface="Times" panose="02020603050405020304" pitchFamily="18" charset="0"/>
                <a:cs typeface="Times New Roman" panose="02020603050405020304" pitchFamily="18" charset="0"/>
              </a:rPr>
              <a:t>Campagne de recherche et de réparation des fuites avec sectorisation des réseaux ;</a:t>
            </a:r>
            <a:endParaRPr lang="fr-FR" dirty="0">
              <a:effectLst/>
              <a:latin typeface="Times" panose="02020603050405020304" pitchFamily="18" charset="0"/>
              <a:ea typeface="Times" panose="02020603050405020304" pitchFamily="18" charset="0"/>
              <a:cs typeface="Times New Roman" panose="02020603050405020304" pitchFamily="18" charset="0"/>
            </a:endParaRPr>
          </a:p>
          <a:p>
            <a:pPr marL="342900" marR="208280" lvl="0" indent="-342900">
              <a:buFont typeface="Courier New" panose="02070309020205020404" pitchFamily="49" charset="0"/>
              <a:buChar char="o"/>
            </a:pPr>
            <a:r>
              <a:rPr lang="fr-FR" dirty="0">
                <a:effectLst/>
                <a:latin typeface="Calibri" panose="020F0502020204030204" pitchFamily="34" charset="0"/>
                <a:ea typeface="Times" panose="02020603050405020304" pitchFamily="18" charset="0"/>
                <a:cs typeface="Times New Roman" panose="02020603050405020304" pitchFamily="18" charset="0"/>
              </a:rPr>
              <a:t>Programme de renouvellement des réseaux fuyards  ;</a:t>
            </a:r>
            <a:endParaRPr lang="fr-FR" dirty="0">
              <a:effectLst/>
              <a:latin typeface="Times" panose="02020603050405020304" pitchFamily="18" charset="0"/>
              <a:ea typeface="Times" panose="02020603050405020304" pitchFamily="18" charset="0"/>
              <a:cs typeface="Times New Roman" panose="02020603050405020304" pitchFamily="18" charset="0"/>
            </a:endParaRPr>
          </a:p>
          <a:p>
            <a:pPr marL="342900" marR="208280" lvl="0" indent="-342900">
              <a:buFont typeface="Courier New" panose="02070309020205020404" pitchFamily="49" charset="0"/>
              <a:buChar char="o"/>
            </a:pPr>
            <a:r>
              <a:rPr lang="fr-FR" dirty="0">
                <a:effectLst/>
                <a:latin typeface="Calibri" panose="020F0502020204030204" pitchFamily="34" charset="0"/>
                <a:ea typeface="Times" panose="02020603050405020304" pitchFamily="18" charset="0"/>
                <a:cs typeface="Times New Roman" panose="02020603050405020304" pitchFamily="18" charset="0"/>
              </a:rPr>
              <a:t>Amélioration du stockage en tête des réseaux de distribution.</a:t>
            </a:r>
            <a:endParaRPr lang="fr-FR" dirty="0">
              <a:effectLst/>
              <a:latin typeface="Times" panose="02020603050405020304" pitchFamily="18" charset="0"/>
              <a:ea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3823068"/>
      </p:ext>
    </p:extLst>
  </p:cSld>
  <p:clrMapOvr>
    <a:masterClrMapping/>
  </p:clrMapOvr>
</p:sld>
</file>

<file path=ppt/theme/theme1.xml><?xml version="1.0" encoding="utf-8"?>
<a:theme xmlns:a="http://schemas.openxmlformats.org/drawingml/2006/main" name="Garde REPF">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10524</TotalTime>
  <Words>899</Words>
  <Application>Microsoft Office PowerPoint</Application>
  <PresentationFormat>Personnalisé</PresentationFormat>
  <Paragraphs>132</Paragraphs>
  <Slides>17</Slides>
  <Notes>0</Notes>
  <HiddenSlides>0</HiddenSlides>
  <MMClips>0</MMClips>
  <ScaleCrop>false</ScaleCrop>
  <HeadingPairs>
    <vt:vector size="4" baseType="variant">
      <vt:variant>
        <vt:lpstr>Thème</vt:lpstr>
      </vt:variant>
      <vt:variant>
        <vt:i4>3</vt:i4>
      </vt:variant>
      <vt:variant>
        <vt:lpstr>Titres des diapositives</vt:lpstr>
      </vt:variant>
      <vt:variant>
        <vt:i4>17</vt:i4>
      </vt:variant>
    </vt:vector>
  </HeadingPairs>
  <TitlesOfParts>
    <vt:vector size="20" baseType="lpstr">
      <vt:lpstr>Garde REPF</vt:lpstr>
      <vt:lpstr>Conception personnalisée</vt:lpstr>
      <vt:lpstr>Office Theme</vt:lpstr>
      <vt:lpstr>Commission géographique littoral Paca-Durance   7 Avril 2023</vt:lpstr>
      <vt:lpstr>Présentation PowerPoint</vt:lpstr>
      <vt:lpstr>Présentation PowerPoint</vt:lpstr>
      <vt:lpstr> Seillans année 2022: notre premier laboratoire sur la sècheresse 1ere commune touchée par la raréfaction de la ressource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Benjamin ILIC</dc:creator>
  <cp:lastModifiedBy>HERVO Joëlle</cp:lastModifiedBy>
  <cp:revision>178</cp:revision>
  <cp:lastPrinted>2022-09-26T15:33:10Z</cp:lastPrinted>
  <dcterms:created xsi:type="dcterms:W3CDTF">2020-01-29T20:41:04Z</dcterms:created>
  <dcterms:modified xsi:type="dcterms:W3CDTF">2023-04-06T15:25:58Z</dcterms:modified>
</cp:coreProperties>
</file>