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48" r:id="rId1"/>
  </p:sldMasterIdLst>
  <p:notesMasterIdLst>
    <p:notesMasterId r:id="rId13"/>
  </p:notesMasterIdLst>
  <p:sldIdLst>
    <p:sldId id="972" r:id="rId2"/>
    <p:sldId id="886" r:id="rId3"/>
    <p:sldId id="1048" r:id="rId4"/>
    <p:sldId id="1037" r:id="rId5"/>
    <p:sldId id="1039" r:id="rId6"/>
    <p:sldId id="1045" r:id="rId7"/>
    <p:sldId id="1043" r:id="rId8"/>
    <p:sldId id="1049" r:id="rId9"/>
    <p:sldId id="1046" r:id="rId10"/>
    <p:sldId id="1034" r:id="rId11"/>
    <p:sldId id="1036" r:id="rId12"/>
  </p:sldIdLst>
  <p:sldSz cx="6858000" cy="9906000" type="A4"/>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7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ine Merceron" initials="AM" lastIdx="1" clrIdx="0">
    <p:extLst>
      <p:ext uri="{19B8F6BF-5375-455C-9EA6-DF929625EA0E}">
        <p15:presenceInfo xmlns:p15="http://schemas.microsoft.com/office/powerpoint/2012/main" userId="S-1-5-21-381815839-1783193309-619646970-2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29589"/>
    <a:srgbClr val="3795B5"/>
    <a:srgbClr val="8FC5EC"/>
    <a:srgbClr val="283583"/>
    <a:srgbClr val="8FC4EC"/>
    <a:srgbClr val="A91914"/>
    <a:srgbClr val="A50021"/>
    <a:srgbClr val="7D3D7C"/>
    <a:srgbClr val="009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305" autoAdjust="0"/>
  </p:normalViewPr>
  <p:slideViewPr>
    <p:cSldViewPr snapToGrid="0">
      <p:cViewPr>
        <p:scale>
          <a:sx n="160" d="100"/>
          <a:sy n="160" d="100"/>
        </p:scale>
        <p:origin x="624" y="144"/>
      </p:cViewPr>
      <p:guideLst>
        <p:guide orient="horz" pos="3120"/>
        <p:guide pos="754"/>
      </p:guideLst>
    </p:cSldViewPr>
  </p:slideViewPr>
  <p:outlineViewPr>
    <p:cViewPr>
      <p:scale>
        <a:sx n="33" d="100"/>
        <a:sy n="33" d="100"/>
      </p:scale>
      <p:origin x="0" y="-2874"/>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80" d="100"/>
          <a:sy n="80" d="100"/>
        </p:scale>
        <p:origin x="202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935" cy="498488"/>
          </a:xfrm>
          <a:prstGeom prst="rect">
            <a:avLst/>
          </a:prstGeom>
        </p:spPr>
        <p:txBody>
          <a:bodyPr vert="horz" lIns="92135" tIns="46067" rIns="92135" bIns="46067" rtlCol="0"/>
          <a:lstStyle>
            <a:lvl1pPr algn="l">
              <a:defRPr sz="1200">
                <a:latin typeface="Century Gothic" panose="020B0502020202020204" pitchFamily="34" charset="0"/>
              </a:defRPr>
            </a:lvl1pPr>
          </a:lstStyle>
          <a:p>
            <a:endParaRPr lang="fr-FR" dirty="0"/>
          </a:p>
        </p:txBody>
      </p:sp>
      <p:sp>
        <p:nvSpPr>
          <p:cNvPr id="3" name="Espace réservé de la date 2"/>
          <p:cNvSpPr>
            <a:spLocks noGrp="1"/>
          </p:cNvSpPr>
          <p:nvPr>
            <p:ph type="dt" idx="1"/>
          </p:nvPr>
        </p:nvSpPr>
        <p:spPr>
          <a:xfrm>
            <a:off x="3850726" y="0"/>
            <a:ext cx="2946934" cy="498488"/>
          </a:xfrm>
          <a:prstGeom prst="rect">
            <a:avLst/>
          </a:prstGeom>
        </p:spPr>
        <p:txBody>
          <a:bodyPr vert="horz" lIns="92135" tIns="46067" rIns="92135" bIns="46067" rtlCol="0"/>
          <a:lstStyle>
            <a:lvl1pPr algn="r">
              <a:defRPr sz="1200">
                <a:latin typeface="Century Gothic" panose="020B0502020202020204" pitchFamily="34" charset="0"/>
              </a:defRPr>
            </a:lvl1pPr>
          </a:lstStyle>
          <a:p>
            <a:fld id="{C3960808-9575-44E8-BC75-342BFA114DD1}" type="datetimeFigureOut">
              <a:rPr lang="fr-FR" smtClean="0"/>
              <a:pPr/>
              <a:t>15/11/2023</a:t>
            </a:fld>
            <a:endParaRPr lang="fr-FR" dirty="0"/>
          </a:p>
        </p:txBody>
      </p:sp>
      <p:sp>
        <p:nvSpPr>
          <p:cNvPr id="4" name="Espace réservé de l'image des diapositives 3"/>
          <p:cNvSpPr>
            <a:spLocks noGrp="1" noRot="1" noChangeAspect="1"/>
          </p:cNvSpPr>
          <p:nvPr>
            <p:ph type="sldImg" idx="2"/>
          </p:nvPr>
        </p:nvSpPr>
        <p:spPr>
          <a:xfrm>
            <a:off x="2239963" y="1241425"/>
            <a:ext cx="2319337" cy="3349625"/>
          </a:xfrm>
          <a:prstGeom prst="rect">
            <a:avLst/>
          </a:prstGeom>
          <a:noFill/>
          <a:ln w="12700">
            <a:solidFill>
              <a:prstClr val="black"/>
            </a:solidFill>
          </a:ln>
        </p:spPr>
        <p:txBody>
          <a:bodyPr vert="horz" lIns="92135" tIns="46067" rIns="92135" bIns="46067" rtlCol="0" anchor="ctr"/>
          <a:lstStyle/>
          <a:p>
            <a:endParaRPr lang="fr-FR" dirty="0"/>
          </a:p>
        </p:txBody>
      </p:sp>
      <p:sp>
        <p:nvSpPr>
          <p:cNvPr id="5" name="Espace réservé des commentaires 4"/>
          <p:cNvSpPr>
            <a:spLocks noGrp="1"/>
          </p:cNvSpPr>
          <p:nvPr>
            <p:ph type="body" sz="quarter" idx="3"/>
          </p:nvPr>
        </p:nvSpPr>
        <p:spPr>
          <a:xfrm>
            <a:off x="679446" y="4778772"/>
            <a:ext cx="5440372" cy="3909614"/>
          </a:xfrm>
          <a:prstGeom prst="rect">
            <a:avLst/>
          </a:prstGeom>
        </p:spPr>
        <p:txBody>
          <a:bodyPr vert="horz" lIns="92135" tIns="46067" rIns="92135" bIns="46067"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431325"/>
            <a:ext cx="2946935" cy="498488"/>
          </a:xfrm>
          <a:prstGeom prst="rect">
            <a:avLst/>
          </a:prstGeom>
        </p:spPr>
        <p:txBody>
          <a:bodyPr vert="horz" lIns="92135" tIns="46067" rIns="92135" bIns="46067" rtlCol="0" anchor="b"/>
          <a:lstStyle>
            <a:lvl1pPr algn="l">
              <a:defRPr sz="1200">
                <a:latin typeface="Century Gothic" panose="020B0502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726" y="9431325"/>
            <a:ext cx="2946934" cy="498488"/>
          </a:xfrm>
          <a:prstGeom prst="rect">
            <a:avLst/>
          </a:prstGeom>
        </p:spPr>
        <p:txBody>
          <a:bodyPr vert="horz" lIns="92135" tIns="46067" rIns="92135" bIns="46067" rtlCol="0" anchor="b"/>
          <a:lstStyle>
            <a:lvl1pPr algn="r">
              <a:defRPr sz="1200">
                <a:latin typeface="Century Gothic" panose="020B0502020202020204" pitchFamily="34" charset="0"/>
              </a:defRPr>
            </a:lvl1pPr>
          </a:lstStyle>
          <a:p>
            <a:fld id="{E5525D33-3E80-4259-93C9-9AE7460C1B6A}" type="slidenum">
              <a:rPr lang="fr-FR" smtClean="0"/>
              <a:pPr/>
              <a:t>‹N°›</a:t>
            </a:fld>
            <a:endParaRPr lang="fr-FR" dirty="0"/>
          </a:p>
        </p:txBody>
      </p:sp>
    </p:spTree>
    <p:extLst>
      <p:ext uri="{BB962C8B-B14F-4D97-AF65-F5344CB8AC3E}">
        <p14:creationId xmlns:p14="http://schemas.microsoft.com/office/powerpoint/2010/main" val="80811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1425"/>
            <a:ext cx="2319337" cy="334962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1</a:t>
            </a:fld>
            <a:endParaRPr lang="fr-FR" dirty="0"/>
          </a:p>
        </p:txBody>
      </p:sp>
    </p:spTree>
    <p:extLst>
      <p:ext uri="{BB962C8B-B14F-4D97-AF65-F5344CB8AC3E}">
        <p14:creationId xmlns:p14="http://schemas.microsoft.com/office/powerpoint/2010/main" val="168320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2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éthodologie">
    <p:spTree>
      <p:nvGrpSpPr>
        <p:cNvPr id="1" name=""/>
        <p:cNvGrpSpPr/>
        <p:nvPr/>
      </p:nvGrpSpPr>
      <p:grpSpPr>
        <a:xfrm>
          <a:off x="0" y="0"/>
          <a:ext cx="0" cy="0"/>
          <a:chOff x="0" y="0"/>
          <a:chExt cx="0" cy="0"/>
        </a:xfrm>
      </p:grpSpPr>
      <p:sp>
        <p:nvSpPr>
          <p:cNvPr id="5" name="Organigramme : Document 784">
            <a:extLst>
              <a:ext uri="{FF2B5EF4-FFF2-40B4-BE49-F238E27FC236}">
                <a16:creationId xmlns:a16="http://schemas.microsoft.com/office/drawing/2014/main" id="{32F80ACA-5519-9238-E585-DFC51BB2566C}"/>
              </a:ext>
            </a:extLst>
          </p:cNvPr>
          <p:cNvSpPr/>
          <p:nvPr userDrawn="1"/>
        </p:nvSpPr>
        <p:spPr>
          <a:xfrm rot="16200000" flipH="1">
            <a:off x="-3695632" y="3648487"/>
            <a:ext cx="9888237" cy="259126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583"/>
              <a:gd name="connsiteX1" fmla="*/ 21600 w 21600"/>
              <a:gd name="connsiteY1" fmla="*/ 0 h 21583"/>
              <a:gd name="connsiteX2" fmla="*/ 21600 w 21600"/>
              <a:gd name="connsiteY2" fmla="*/ 19011 h 21583"/>
              <a:gd name="connsiteX3" fmla="*/ 0 w 21600"/>
              <a:gd name="connsiteY3" fmla="*/ 20172 h 21583"/>
              <a:gd name="connsiteX4" fmla="*/ 0 w 21600"/>
              <a:gd name="connsiteY4" fmla="*/ 0 h 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83">
                <a:moveTo>
                  <a:pt x="0" y="0"/>
                </a:moveTo>
                <a:lnTo>
                  <a:pt x="21600" y="0"/>
                </a:lnTo>
                <a:lnTo>
                  <a:pt x="21600" y="19011"/>
                </a:lnTo>
                <a:cubicBezTo>
                  <a:pt x="10800" y="19011"/>
                  <a:pt x="10800" y="23922"/>
                  <a:pt x="0" y="20172"/>
                </a:cubicBezTo>
                <a:lnTo>
                  <a:pt x="0" y="0"/>
                </a:lnTo>
                <a:close/>
              </a:path>
            </a:pathLst>
          </a:cu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a:p>
            <a:pPr algn="ctr"/>
            <a:endParaRPr lang="fr-FR" dirty="0">
              <a:latin typeface="Century Gothic" panose="020B0502020202020204" pitchFamily="34" charset="0"/>
            </a:endParaRPr>
          </a:p>
        </p:txBody>
      </p:sp>
      <p:sp>
        <p:nvSpPr>
          <p:cNvPr id="7" name="ZoneTexte 6"/>
          <p:cNvSpPr txBox="1"/>
          <p:nvPr userDrawn="1"/>
        </p:nvSpPr>
        <p:spPr>
          <a:xfrm>
            <a:off x="6261216" y="9536956"/>
            <a:ext cx="407504" cy="215444"/>
          </a:xfrm>
          <a:prstGeom prst="rect">
            <a:avLst/>
          </a:prstGeom>
          <a:noFill/>
        </p:spPr>
        <p:txBody>
          <a:bodyPr wrap="square" rtlCol="0">
            <a:spAutoFit/>
          </a:bodyPr>
          <a:lstStyle/>
          <a:p>
            <a:pPr algn="ctr"/>
            <a:fld id="{EB4F3BBD-0DB5-40C1-BCD4-0C1429F62FEA}" type="slidenum">
              <a:rPr lang="fr-FR" sz="800" b="1" i="0" smtClean="0">
                <a:solidFill>
                  <a:schemeClr val="bg1">
                    <a:lumMod val="50000"/>
                  </a:schemeClr>
                </a:solidFill>
                <a:latin typeface="Century Gothic" panose="020B0502020202020204" pitchFamily="34" charset="0"/>
              </a:rPr>
              <a:pPr algn="ctr"/>
              <a:t>‹N°›</a:t>
            </a:fld>
            <a:endParaRPr lang="fr-FR" sz="800" b="1" i="0" dirty="0">
              <a:solidFill>
                <a:schemeClr val="bg1">
                  <a:lumMod val="50000"/>
                </a:schemeClr>
              </a:solidFill>
              <a:latin typeface="Century Gothic" panose="020B0502020202020204" pitchFamily="34" charset="0"/>
            </a:endParaRP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767" y="9242499"/>
            <a:ext cx="560034" cy="438059"/>
          </a:xfrm>
          <a:prstGeom prst="rect">
            <a:avLst/>
          </a:prstGeom>
        </p:spPr>
      </p:pic>
      <p:sp>
        <p:nvSpPr>
          <p:cNvPr id="4" name="Rectangle 3"/>
          <p:cNvSpPr/>
          <p:nvPr userDrawn="1"/>
        </p:nvSpPr>
        <p:spPr>
          <a:xfrm>
            <a:off x="178141" y="9139796"/>
            <a:ext cx="2016000" cy="584775"/>
          </a:xfrm>
          <a:prstGeom prst="rect">
            <a:avLst/>
          </a:prstGeom>
        </p:spPr>
        <p:txBody>
          <a:bodyPr wrap="square">
            <a:spAutoFit/>
          </a:bodyPr>
          <a:lstStyle/>
          <a:p>
            <a:pPr algn="l"/>
            <a:r>
              <a:rPr lang="fr-FR" sz="800" b="1" i="0" u="none" strike="noStrike" baseline="0" dirty="0">
                <a:solidFill>
                  <a:schemeClr val="bg1"/>
                </a:solidFill>
                <a:latin typeface="Century Gothic" panose="020B0502020202020204" pitchFamily="34" charset="0"/>
              </a:rPr>
              <a:t>Baromètre de l’opinion : édition 2023</a:t>
            </a:r>
          </a:p>
          <a:p>
            <a:pPr algn="l"/>
            <a:r>
              <a:rPr lang="fr-FR" sz="800" b="0" i="0" u="none" strike="noStrike" baseline="0" dirty="0">
                <a:solidFill>
                  <a:schemeClr val="bg1"/>
                </a:solidFill>
                <a:latin typeface="Century Gothic" panose="020B0502020202020204" pitchFamily="34" charset="0"/>
              </a:rPr>
              <a:t>Préserver les ressources en eau et les milieux aquatiques : </a:t>
            </a:r>
          </a:p>
          <a:p>
            <a:pPr algn="l"/>
            <a:r>
              <a:rPr lang="fr-FR" sz="800" b="0" i="0" u="none" strike="noStrike" baseline="0" dirty="0">
                <a:solidFill>
                  <a:schemeClr val="bg1"/>
                </a:solidFill>
                <a:latin typeface="Century Gothic" panose="020B0502020202020204" pitchFamily="34" charset="0"/>
              </a:rPr>
              <a:t>Qu’en pensent les Français ?</a:t>
            </a:r>
            <a:endParaRPr lang="fr-FR" sz="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34776751"/>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ontenu_1">
    <p:spTree>
      <p:nvGrpSpPr>
        <p:cNvPr id="1" name=""/>
        <p:cNvGrpSpPr/>
        <p:nvPr/>
      </p:nvGrpSpPr>
      <p:grpSpPr>
        <a:xfrm>
          <a:off x="0" y="0"/>
          <a:ext cx="0" cy="0"/>
          <a:chOff x="0" y="0"/>
          <a:chExt cx="0" cy="0"/>
        </a:xfrm>
      </p:grpSpPr>
      <p:sp>
        <p:nvSpPr>
          <p:cNvPr id="5" name="ZoneTexte 4"/>
          <p:cNvSpPr txBox="1"/>
          <p:nvPr userDrawn="1"/>
        </p:nvSpPr>
        <p:spPr>
          <a:xfrm>
            <a:off x="6261216" y="9616466"/>
            <a:ext cx="407504" cy="215444"/>
          </a:xfrm>
          <a:prstGeom prst="rect">
            <a:avLst/>
          </a:prstGeom>
          <a:noFill/>
        </p:spPr>
        <p:txBody>
          <a:bodyPr wrap="square" rtlCol="0">
            <a:spAutoFit/>
          </a:bodyPr>
          <a:lstStyle/>
          <a:p>
            <a:pPr algn="ctr"/>
            <a:fld id="{EB4F3BBD-0DB5-40C1-BCD4-0C1429F62FEA}" type="slidenum">
              <a:rPr lang="fr-FR" sz="800" b="1" i="0" smtClean="0">
                <a:solidFill>
                  <a:schemeClr val="bg1">
                    <a:lumMod val="50000"/>
                  </a:schemeClr>
                </a:solidFill>
                <a:latin typeface="Century Gothic" panose="020B0502020202020204" pitchFamily="34" charset="0"/>
              </a:rPr>
              <a:pPr algn="ctr"/>
              <a:t>‹N°›</a:t>
            </a:fld>
            <a:endParaRPr lang="fr-FR" sz="800" b="1" i="0" dirty="0">
              <a:solidFill>
                <a:schemeClr val="bg1">
                  <a:lumMod val="50000"/>
                </a:schemeClr>
              </a:solidFill>
              <a:latin typeface="Century Gothic" panose="020B0502020202020204" pitchFamily="34" charset="0"/>
            </a:endParaRPr>
          </a:p>
        </p:txBody>
      </p:sp>
      <p:sp>
        <p:nvSpPr>
          <p:cNvPr id="6" name="Rectangle 5"/>
          <p:cNvSpPr/>
          <p:nvPr userDrawn="1"/>
        </p:nvSpPr>
        <p:spPr>
          <a:xfrm>
            <a:off x="613572" y="9560021"/>
            <a:ext cx="5467915" cy="338426"/>
          </a:xfrm>
          <a:prstGeom prst="rect">
            <a:avLst/>
          </a:prstGeom>
        </p:spPr>
        <p:txBody>
          <a:bodyPr wrap="square">
            <a:spAutoFit/>
          </a:bodyPr>
          <a:lstStyle/>
          <a:p>
            <a:pPr algn="l">
              <a:lnSpc>
                <a:spcPct val="120000"/>
              </a:lnSpc>
            </a:pPr>
            <a:r>
              <a:rPr lang="fr-FR" sz="700" b="1" i="0" u="none" strike="noStrike" baseline="0" dirty="0">
                <a:solidFill>
                  <a:schemeClr val="tx1">
                    <a:lumMod val="65000"/>
                    <a:lumOff val="35000"/>
                  </a:schemeClr>
                </a:solidFill>
                <a:latin typeface="Century Gothic" panose="020B0502020202020204" pitchFamily="34" charset="0"/>
              </a:rPr>
              <a:t>Baromètre de l’opinion : édition 2023</a:t>
            </a:r>
          </a:p>
          <a:p>
            <a:pPr algn="l">
              <a:lnSpc>
                <a:spcPct val="120000"/>
              </a:lnSpc>
            </a:pPr>
            <a:r>
              <a:rPr lang="fr-FR" sz="700" b="0" i="0" u="none" strike="noStrike" baseline="0" dirty="0">
                <a:solidFill>
                  <a:schemeClr val="tx1">
                    <a:lumMod val="65000"/>
                    <a:lumOff val="35000"/>
                  </a:schemeClr>
                </a:solidFill>
                <a:latin typeface="Century Gothic" panose="020B0502020202020204" pitchFamily="34" charset="0"/>
              </a:rPr>
              <a:t>Préserver les ressources en eau et les milieux aquatiques : Qu’en pensent les Français ?</a:t>
            </a:r>
            <a:endParaRPr lang="fr-FR" sz="700" dirty="0">
              <a:solidFill>
                <a:schemeClr val="tx1">
                  <a:lumMod val="65000"/>
                  <a:lumOff val="35000"/>
                </a:schemeClr>
              </a:solidFill>
              <a:latin typeface="Century Gothic" panose="020B0502020202020204" pitchFamily="34" charset="0"/>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780" y="9517678"/>
            <a:ext cx="486792" cy="380769"/>
          </a:xfrm>
          <a:prstGeom prst="rect">
            <a:avLst/>
          </a:prstGeom>
        </p:spPr>
      </p:pic>
    </p:spTree>
    <p:extLst>
      <p:ext uri="{BB962C8B-B14F-4D97-AF65-F5344CB8AC3E}">
        <p14:creationId xmlns:p14="http://schemas.microsoft.com/office/powerpoint/2010/main" val="303932604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119" userDrawn="1">
          <p15:clr>
            <a:srgbClr val="FBAE40"/>
          </p15:clr>
        </p15:guide>
        <p15:guide id="3" pos="4201" userDrawn="1">
          <p15:clr>
            <a:srgbClr val="FBAE40"/>
          </p15:clr>
        </p15:guide>
        <p15:guide id="4" orient="horz" pos="126" userDrawn="1">
          <p15:clr>
            <a:srgbClr val="FBAE40"/>
          </p15:clr>
        </p15:guide>
        <p15:guide id="5" orient="horz" pos="5932" userDrawn="1">
          <p15:clr>
            <a:srgbClr val="FBAE40"/>
          </p15:clr>
        </p15:guide>
        <p15:guide id="6" pos="2160" userDrawn="1">
          <p15:clr>
            <a:srgbClr val="FBAE40"/>
          </p15:clr>
        </p15:guide>
        <p15:guide id="7" pos="2205" userDrawn="1">
          <p15:clr>
            <a:srgbClr val="FBAE40"/>
          </p15:clr>
        </p15:guide>
        <p15:guide id="8" pos="21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u_1">
    <p:spTree>
      <p:nvGrpSpPr>
        <p:cNvPr id="1" name=""/>
        <p:cNvGrpSpPr/>
        <p:nvPr/>
      </p:nvGrpSpPr>
      <p:grpSpPr>
        <a:xfrm>
          <a:off x="0" y="0"/>
          <a:ext cx="0" cy="0"/>
          <a:chOff x="0" y="0"/>
          <a:chExt cx="0" cy="0"/>
        </a:xfrm>
      </p:grpSpPr>
      <p:sp>
        <p:nvSpPr>
          <p:cNvPr id="5" name="ZoneTexte 4"/>
          <p:cNvSpPr txBox="1"/>
          <p:nvPr userDrawn="1"/>
        </p:nvSpPr>
        <p:spPr>
          <a:xfrm>
            <a:off x="6261216" y="9536956"/>
            <a:ext cx="407504" cy="215444"/>
          </a:xfrm>
          <a:prstGeom prst="rect">
            <a:avLst/>
          </a:prstGeom>
          <a:noFill/>
        </p:spPr>
        <p:txBody>
          <a:bodyPr wrap="square" rtlCol="0">
            <a:spAutoFit/>
          </a:bodyPr>
          <a:lstStyle/>
          <a:p>
            <a:pPr algn="ctr"/>
            <a:fld id="{EB4F3BBD-0DB5-40C1-BCD4-0C1429F62FEA}" type="slidenum">
              <a:rPr lang="fr-FR" sz="800" b="1" i="0" smtClean="0">
                <a:solidFill>
                  <a:schemeClr val="bg1">
                    <a:lumMod val="50000"/>
                  </a:schemeClr>
                </a:solidFill>
                <a:latin typeface="Century Gothic" panose="020B0502020202020204" pitchFamily="34" charset="0"/>
              </a:rPr>
              <a:pPr algn="ctr"/>
              <a:t>‹N°›</a:t>
            </a:fld>
            <a:endParaRPr lang="fr-FR" sz="800" b="1" i="0" dirty="0">
              <a:solidFill>
                <a:schemeClr val="bg1">
                  <a:lumMod val="50000"/>
                </a:schemeClr>
              </a:solidFill>
              <a:latin typeface="Century Gothic" panose="020B0502020202020204" pitchFamily="34" charset="0"/>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38" y="9438168"/>
            <a:ext cx="560034" cy="438059"/>
          </a:xfrm>
          <a:prstGeom prst="rect">
            <a:avLst/>
          </a:prstGeom>
        </p:spPr>
      </p:pic>
      <p:sp>
        <p:nvSpPr>
          <p:cNvPr id="10" name="Rectangle 9"/>
          <p:cNvSpPr/>
          <p:nvPr userDrawn="1"/>
        </p:nvSpPr>
        <p:spPr>
          <a:xfrm>
            <a:off x="613572" y="9480511"/>
            <a:ext cx="5467915" cy="387798"/>
          </a:xfrm>
          <a:prstGeom prst="rect">
            <a:avLst/>
          </a:prstGeom>
        </p:spPr>
        <p:txBody>
          <a:bodyPr wrap="square">
            <a:spAutoFit/>
          </a:bodyPr>
          <a:lstStyle/>
          <a:p>
            <a:pPr algn="l">
              <a:lnSpc>
                <a:spcPct val="120000"/>
              </a:lnSpc>
            </a:pPr>
            <a:r>
              <a:rPr lang="fr-FR" sz="800" b="1" i="0" u="none" strike="noStrike" baseline="0" dirty="0">
                <a:solidFill>
                  <a:schemeClr val="tx1">
                    <a:lumMod val="65000"/>
                    <a:lumOff val="35000"/>
                  </a:schemeClr>
                </a:solidFill>
                <a:latin typeface="ArialNarrow,Bold"/>
              </a:rPr>
              <a:t>Baromètre de l’opinion : édition 2018</a:t>
            </a:r>
          </a:p>
          <a:p>
            <a:pPr algn="l">
              <a:lnSpc>
                <a:spcPct val="120000"/>
              </a:lnSpc>
            </a:pPr>
            <a:r>
              <a:rPr lang="fr-FR" sz="800" b="0" i="0" u="none" strike="noStrike" baseline="0" dirty="0">
                <a:solidFill>
                  <a:schemeClr val="tx1">
                    <a:lumMod val="65000"/>
                    <a:lumOff val="35000"/>
                  </a:schemeClr>
                </a:solidFill>
                <a:latin typeface="ArialNarrow"/>
              </a:rPr>
              <a:t>Préserver les ressources en eau et les milieux aquatiques : Qu’en pensent les Français ?</a:t>
            </a:r>
            <a:endParaRPr lang="fr-FR" sz="8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630867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C764DE79-268F-4C1A-8933-263129D2AF90}" type="datetimeFigureOut">
              <a:rPr lang="en-US" smtClean="0"/>
              <a:pPr/>
              <a:t>11/15/2023</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48F63A3B-78C7-47BE-AE5E-E10140E04643}" type="slidenum">
              <a:rPr lang="en-US" smtClean="0"/>
              <a:pPr/>
              <a:t>‹N°›</a:t>
            </a:fld>
            <a:endParaRPr lang="en-US" dirty="0"/>
          </a:p>
        </p:txBody>
      </p:sp>
    </p:spTree>
    <p:extLst>
      <p:ext uri="{BB962C8B-B14F-4D97-AF65-F5344CB8AC3E}">
        <p14:creationId xmlns:p14="http://schemas.microsoft.com/office/powerpoint/2010/main" val="294067386"/>
      </p:ext>
    </p:extLst>
  </p:cSld>
  <p:clrMap bg1="lt1" tx1="dk1" bg2="lt2" tx2="dk2" accent1="accent1" accent2="accent2" accent3="accent3" accent4="accent4" accent5="accent5" accent6="accent6" hlink="hlink" folHlink="folHlink"/>
  <p:sldLayoutIdLst>
    <p:sldLayoutId id="2147484149" r:id="rId1"/>
    <p:sldLayoutId id="2147484160" r:id="rId2"/>
    <p:sldLayoutId id="2147484161" r:id="rId3"/>
    <p:sldLayoutId id="214748416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hyperlink" Target="mailto:nancy.yana@eaurmc.fr" TargetMode="External"/><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3.pn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hyperlink" Target="mailto:marine@plus2sens.com" TargetMode="External"/><Relationship Id="rId5" Type="http://schemas.openxmlformats.org/officeDocument/2006/relationships/image" Target="../media/image40.svg"/><Relationship Id="rId10" Type="http://schemas.openxmlformats.org/officeDocument/2006/relationships/hyperlink" Target="mailto:quentin@plus2sens.com" TargetMode="External"/><Relationship Id="rId4" Type="http://schemas.openxmlformats.org/officeDocument/2006/relationships/image" Target="../media/image39.png"/><Relationship Id="rId9" Type="http://schemas.openxmlformats.org/officeDocument/2006/relationships/hyperlink" Target="mailto:laurence@plus2sen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4.svg"/><Relationship Id="rId2"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3.emf"/><Relationship Id="rId2"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8.sv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rganigramme : Document 784"/>
          <p:cNvSpPr/>
          <p:nvPr/>
        </p:nvSpPr>
        <p:spPr>
          <a:xfrm flipH="1">
            <a:off x="0" y="914398"/>
            <a:ext cx="6858000" cy="725074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583"/>
              <a:gd name="connsiteX1" fmla="*/ 21600 w 21600"/>
              <a:gd name="connsiteY1" fmla="*/ 0 h 21583"/>
              <a:gd name="connsiteX2" fmla="*/ 21600 w 21600"/>
              <a:gd name="connsiteY2" fmla="*/ 19011 h 21583"/>
              <a:gd name="connsiteX3" fmla="*/ 0 w 21600"/>
              <a:gd name="connsiteY3" fmla="*/ 20172 h 21583"/>
              <a:gd name="connsiteX4" fmla="*/ 0 w 21600"/>
              <a:gd name="connsiteY4" fmla="*/ 0 h 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83">
                <a:moveTo>
                  <a:pt x="0" y="0"/>
                </a:moveTo>
                <a:lnTo>
                  <a:pt x="21600" y="0"/>
                </a:lnTo>
                <a:lnTo>
                  <a:pt x="21600" y="19011"/>
                </a:lnTo>
                <a:cubicBezTo>
                  <a:pt x="10800" y="19011"/>
                  <a:pt x="10800" y="23922"/>
                  <a:pt x="0" y="20172"/>
                </a:cubicBezTo>
                <a:lnTo>
                  <a:pt x="0" y="0"/>
                </a:lnTo>
                <a:close/>
              </a:path>
            </a:pathLst>
          </a:cu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a:p>
            <a:pPr algn="ctr"/>
            <a:endParaRPr lang="fr-FR" dirty="0">
              <a:latin typeface="Century Gothic" panose="020B0502020202020204" pitchFamily="34" charset="0"/>
            </a:endParaRPr>
          </a:p>
        </p:txBody>
      </p:sp>
      <p:grpSp>
        <p:nvGrpSpPr>
          <p:cNvPr id="65" name="Groupe 64"/>
          <p:cNvGrpSpPr/>
          <p:nvPr/>
        </p:nvGrpSpPr>
        <p:grpSpPr>
          <a:xfrm rot="20357416">
            <a:off x="5461994" y="845717"/>
            <a:ext cx="1179002" cy="2636309"/>
            <a:chOff x="7725173" y="2270932"/>
            <a:chExt cx="1179002" cy="2636309"/>
          </a:xfrm>
        </p:grpSpPr>
        <p:grpSp>
          <p:nvGrpSpPr>
            <p:cNvPr id="66" name="Groupe 65"/>
            <p:cNvGrpSpPr/>
            <p:nvPr/>
          </p:nvGrpSpPr>
          <p:grpSpPr>
            <a:xfrm>
              <a:off x="7725173" y="2626518"/>
              <a:ext cx="1037827" cy="1206705"/>
              <a:chOff x="6137275" y="2308225"/>
              <a:chExt cx="536575" cy="623888"/>
            </a:xfrm>
          </p:grpSpPr>
          <p:sp>
            <p:nvSpPr>
              <p:cNvPr id="68" name="Freeform 238"/>
              <p:cNvSpPr>
                <a:spLocks/>
              </p:cNvSpPr>
              <p:nvPr/>
            </p:nvSpPr>
            <p:spPr bwMode="auto">
              <a:xfrm>
                <a:off x="6137275" y="2501900"/>
                <a:ext cx="128588" cy="215900"/>
              </a:xfrm>
              <a:custGeom>
                <a:avLst/>
                <a:gdLst>
                  <a:gd name="T0" fmla="*/ 67 w 78"/>
                  <a:gd name="T1" fmla="*/ 0 h 132"/>
                  <a:gd name="T2" fmla="*/ 32 w 78"/>
                  <a:gd name="T3" fmla="*/ 70 h 132"/>
                  <a:gd name="T4" fmla="*/ 78 w 78"/>
                  <a:gd name="T5" fmla="*/ 132 h 132"/>
                  <a:gd name="T6" fmla="*/ 67 w 78"/>
                  <a:gd name="T7" fmla="*/ 0 h 132"/>
                </a:gdLst>
                <a:ahLst/>
                <a:cxnLst>
                  <a:cxn ang="0">
                    <a:pos x="T0" y="T1"/>
                  </a:cxn>
                  <a:cxn ang="0">
                    <a:pos x="T2" y="T3"/>
                  </a:cxn>
                  <a:cxn ang="0">
                    <a:pos x="T4" y="T5"/>
                  </a:cxn>
                  <a:cxn ang="0">
                    <a:pos x="T6" y="T7"/>
                  </a:cxn>
                </a:cxnLst>
                <a:rect l="0" t="0" r="r" b="b"/>
                <a:pathLst>
                  <a:path w="78" h="132">
                    <a:moveTo>
                      <a:pt x="67" y="0"/>
                    </a:moveTo>
                    <a:cubicBezTo>
                      <a:pt x="50" y="28"/>
                      <a:pt x="64" y="38"/>
                      <a:pt x="32" y="70"/>
                    </a:cubicBezTo>
                    <a:cubicBezTo>
                      <a:pt x="0" y="103"/>
                      <a:pt x="78" y="132"/>
                      <a:pt x="78" y="132"/>
                    </a:cubicBezTo>
                    <a:lnTo>
                      <a:pt x="67" y="0"/>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9" name="Freeform 239"/>
              <p:cNvSpPr>
                <a:spLocks/>
              </p:cNvSpPr>
              <p:nvPr/>
            </p:nvSpPr>
            <p:spPr bwMode="auto">
              <a:xfrm>
                <a:off x="6351588" y="2487613"/>
                <a:ext cx="217488" cy="125413"/>
              </a:xfrm>
              <a:custGeom>
                <a:avLst/>
                <a:gdLst>
                  <a:gd name="T0" fmla="*/ 0 w 133"/>
                  <a:gd name="T1" fmla="*/ 0 h 77"/>
                  <a:gd name="T2" fmla="*/ 67 w 133"/>
                  <a:gd name="T3" fmla="*/ 42 h 77"/>
                  <a:gd name="T4" fmla="*/ 133 w 133"/>
                  <a:gd name="T5" fmla="*/ 2 h 77"/>
                  <a:gd name="T6" fmla="*/ 0 w 133"/>
                  <a:gd name="T7" fmla="*/ 0 h 77"/>
                </a:gdLst>
                <a:ahLst/>
                <a:cxnLst>
                  <a:cxn ang="0">
                    <a:pos x="T0" y="T1"/>
                  </a:cxn>
                  <a:cxn ang="0">
                    <a:pos x="T2" y="T3"/>
                  </a:cxn>
                  <a:cxn ang="0">
                    <a:pos x="T4" y="T5"/>
                  </a:cxn>
                  <a:cxn ang="0">
                    <a:pos x="T6" y="T7"/>
                  </a:cxn>
                </a:cxnLst>
                <a:rect l="0" t="0" r="r" b="b"/>
                <a:pathLst>
                  <a:path w="133" h="77">
                    <a:moveTo>
                      <a:pt x="0" y="0"/>
                    </a:moveTo>
                    <a:cubicBezTo>
                      <a:pt x="27" y="19"/>
                      <a:pt x="37" y="7"/>
                      <a:pt x="67" y="42"/>
                    </a:cubicBezTo>
                    <a:cubicBezTo>
                      <a:pt x="96" y="77"/>
                      <a:pt x="133" y="2"/>
                      <a:pt x="133" y="2"/>
                    </a:cubicBezTo>
                    <a:lnTo>
                      <a:pt x="0" y="0"/>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0" name="Freeform 240"/>
              <p:cNvSpPr>
                <a:spLocks/>
              </p:cNvSpPr>
              <p:nvPr/>
            </p:nvSpPr>
            <p:spPr bwMode="auto">
              <a:xfrm>
                <a:off x="6157913" y="2308225"/>
                <a:ext cx="342900" cy="434975"/>
              </a:xfrm>
              <a:custGeom>
                <a:avLst/>
                <a:gdLst>
                  <a:gd name="T0" fmla="*/ 140 w 210"/>
                  <a:gd name="T1" fmla="*/ 64 h 265"/>
                  <a:gd name="T2" fmla="*/ 182 w 210"/>
                  <a:gd name="T3" fmla="*/ 248 h 265"/>
                  <a:gd name="T4" fmla="*/ 38 w 210"/>
                  <a:gd name="T5" fmla="*/ 125 h 265"/>
                  <a:gd name="T6" fmla="*/ 42 w 210"/>
                  <a:gd name="T7" fmla="*/ 17 h 265"/>
                  <a:gd name="T8" fmla="*/ 140 w 210"/>
                  <a:gd name="T9" fmla="*/ 64 h 265"/>
                </a:gdLst>
                <a:ahLst/>
                <a:cxnLst>
                  <a:cxn ang="0">
                    <a:pos x="T0" y="T1"/>
                  </a:cxn>
                  <a:cxn ang="0">
                    <a:pos x="T2" y="T3"/>
                  </a:cxn>
                  <a:cxn ang="0">
                    <a:pos x="T4" y="T5"/>
                  </a:cxn>
                  <a:cxn ang="0">
                    <a:pos x="T6" y="T7"/>
                  </a:cxn>
                  <a:cxn ang="0">
                    <a:pos x="T8" y="T9"/>
                  </a:cxn>
                </a:cxnLst>
                <a:rect l="0" t="0" r="r" b="b"/>
                <a:pathLst>
                  <a:path w="210" h="265">
                    <a:moveTo>
                      <a:pt x="140" y="64"/>
                    </a:moveTo>
                    <a:cubicBezTo>
                      <a:pt x="179" y="127"/>
                      <a:pt x="210" y="231"/>
                      <a:pt x="182" y="248"/>
                    </a:cubicBezTo>
                    <a:cubicBezTo>
                      <a:pt x="154" y="265"/>
                      <a:pt x="77" y="189"/>
                      <a:pt x="38" y="125"/>
                    </a:cubicBezTo>
                    <a:cubicBezTo>
                      <a:pt x="0" y="62"/>
                      <a:pt x="14" y="34"/>
                      <a:pt x="42" y="17"/>
                    </a:cubicBezTo>
                    <a:cubicBezTo>
                      <a:pt x="70" y="0"/>
                      <a:pt x="102" y="0"/>
                      <a:pt x="140" y="64"/>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1" name="Freeform 241"/>
              <p:cNvSpPr>
                <a:spLocks/>
              </p:cNvSpPr>
              <p:nvPr/>
            </p:nvSpPr>
            <p:spPr bwMode="auto">
              <a:xfrm>
                <a:off x="6423025" y="2655888"/>
                <a:ext cx="250825" cy="276225"/>
              </a:xfrm>
              <a:custGeom>
                <a:avLst/>
                <a:gdLst>
                  <a:gd name="T0" fmla="*/ 77 w 154"/>
                  <a:gd name="T1" fmla="*/ 132 h 169"/>
                  <a:gd name="T2" fmla="*/ 93 w 154"/>
                  <a:gd name="T3" fmla="*/ 105 h 169"/>
                  <a:gd name="T4" fmla="*/ 122 w 154"/>
                  <a:gd name="T5" fmla="*/ 93 h 169"/>
                  <a:gd name="T6" fmla="*/ 13 w 154"/>
                  <a:gd name="T7" fmla="*/ 11 h 169"/>
                  <a:gd name="T8" fmla="*/ 77 w 154"/>
                  <a:gd name="T9" fmla="*/ 132 h 169"/>
                </a:gdLst>
                <a:ahLst/>
                <a:cxnLst>
                  <a:cxn ang="0">
                    <a:pos x="T0" y="T1"/>
                  </a:cxn>
                  <a:cxn ang="0">
                    <a:pos x="T2" y="T3"/>
                  </a:cxn>
                  <a:cxn ang="0">
                    <a:pos x="T4" y="T5"/>
                  </a:cxn>
                  <a:cxn ang="0">
                    <a:pos x="T6" y="T7"/>
                  </a:cxn>
                  <a:cxn ang="0">
                    <a:pos x="T8" y="T9"/>
                  </a:cxn>
                </a:cxnLst>
                <a:rect l="0" t="0" r="r" b="b"/>
                <a:pathLst>
                  <a:path w="154" h="169">
                    <a:moveTo>
                      <a:pt x="77" y="132"/>
                    </a:moveTo>
                    <a:cubicBezTo>
                      <a:pt x="109" y="169"/>
                      <a:pt x="81" y="116"/>
                      <a:pt x="93" y="105"/>
                    </a:cubicBezTo>
                    <a:cubicBezTo>
                      <a:pt x="106" y="95"/>
                      <a:pt x="154" y="131"/>
                      <a:pt x="122" y="93"/>
                    </a:cubicBezTo>
                    <a:cubicBezTo>
                      <a:pt x="90" y="56"/>
                      <a:pt x="25" y="0"/>
                      <a:pt x="13" y="11"/>
                    </a:cubicBezTo>
                    <a:cubicBezTo>
                      <a:pt x="0" y="21"/>
                      <a:pt x="45" y="95"/>
                      <a:pt x="77" y="132"/>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
          <p:nvSpPr>
            <p:cNvPr id="67" name="Ellipse 66"/>
            <p:cNvSpPr/>
            <p:nvPr/>
          </p:nvSpPr>
          <p:spPr>
            <a:xfrm rot="8923701">
              <a:off x="7959823" y="2270932"/>
              <a:ext cx="944352" cy="2636309"/>
            </a:xfrm>
            <a:prstGeom prst="ellipse">
              <a:avLst/>
            </a:prstGeom>
            <a:gradFill flip="none" rotWithShape="1">
              <a:gsLst>
                <a:gs pos="25000">
                  <a:srgbClr val="3B5AA1">
                    <a:alpha val="29000"/>
                  </a:srgbClr>
                </a:gs>
                <a:gs pos="0">
                  <a:srgbClr val="283583">
                    <a:alpha val="76000"/>
                  </a:srgbClr>
                </a:gs>
                <a:gs pos="68582">
                  <a:srgbClr val="4B7BBB">
                    <a:alpha val="0"/>
                  </a:srgbClr>
                </a:gs>
                <a:gs pos="100000">
                  <a:schemeClr val="accent1">
                    <a:alpha val="0"/>
                    <a:lumMod val="10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pic>
        <p:nvPicPr>
          <p:cNvPr id="72" name="Imag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132" y="4128775"/>
            <a:ext cx="3110057" cy="3159875"/>
          </a:xfrm>
          <a:prstGeom prst="rect">
            <a:avLst/>
          </a:prstGeom>
        </p:spPr>
      </p:pic>
      <p:grpSp>
        <p:nvGrpSpPr>
          <p:cNvPr id="73" name="Groupe 72"/>
          <p:cNvGrpSpPr/>
          <p:nvPr/>
        </p:nvGrpSpPr>
        <p:grpSpPr>
          <a:xfrm>
            <a:off x="442396" y="2452280"/>
            <a:ext cx="6159532" cy="3920868"/>
            <a:chOff x="322076" y="643948"/>
            <a:chExt cx="6159532" cy="3920868"/>
          </a:xfrm>
        </p:grpSpPr>
        <p:sp>
          <p:nvSpPr>
            <p:cNvPr id="74" name="Arrondir un rectangle avec un coin diagonal 13"/>
            <p:cNvSpPr/>
            <p:nvPr/>
          </p:nvSpPr>
          <p:spPr>
            <a:xfrm>
              <a:off x="322076" y="643948"/>
              <a:ext cx="5795385" cy="3876538"/>
            </a:xfrm>
            <a:custGeom>
              <a:avLst/>
              <a:gdLst>
                <a:gd name="connsiteX0" fmla="*/ 482948 w 5345754"/>
                <a:gd name="connsiteY0" fmla="*/ 0 h 2897632"/>
                <a:gd name="connsiteX1" fmla="*/ 5345754 w 5345754"/>
                <a:gd name="connsiteY1" fmla="*/ 0 h 2897632"/>
                <a:gd name="connsiteX2" fmla="*/ 5345754 w 5345754"/>
                <a:gd name="connsiteY2" fmla="*/ 0 h 2897632"/>
                <a:gd name="connsiteX3" fmla="*/ 5345754 w 5345754"/>
                <a:gd name="connsiteY3" fmla="*/ 2414684 h 2897632"/>
                <a:gd name="connsiteX4" fmla="*/ 4862806 w 5345754"/>
                <a:gd name="connsiteY4" fmla="*/ 2897632 h 2897632"/>
                <a:gd name="connsiteX5" fmla="*/ 0 w 5345754"/>
                <a:gd name="connsiteY5" fmla="*/ 2897632 h 2897632"/>
                <a:gd name="connsiteX6" fmla="*/ 0 w 5345754"/>
                <a:gd name="connsiteY6" fmla="*/ 2897632 h 2897632"/>
                <a:gd name="connsiteX7" fmla="*/ 0 w 5345754"/>
                <a:gd name="connsiteY7" fmla="*/ 482948 h 2897632"/>
                <a:gd name="connsiteX8" fmla="*/ 482948 w 5345754"/>
                <a:gd name="connsiteY8" fmla="*/ 0 h 2897632"/>
                <a:gd name="connsiteX0" fmla="*/ 482948 w 5345754"/>
                <a:gd name="connsiteY0" fmla="*/ 0 h 3299130"/>
                <a:gd name="connsiteX1" fmla="*/ 5345754 w 5345754"/>
                <a:gd name="connsiteY1" fmla="*/ 0 h 3299130"/>
                <a:gd name="connsiteX2" fmla="*/ 5345754 w 5345754"/>
                <a:gd name="connsiteY2" fmla="*/ 0 h 3299130"/>
                <a:gd name="connsiteX3" fmla="*/ 5345754 w 5345754"/>
                <a:gd name="connsiteY3" fmla="*/ 2414684 h 3299130"/>
                <a:gd name="connsiteX4" fmla="*/ 4862806 w 5345754"/>
                <a:gd name="connsiteY4" fmla="*/ 2897632 h 3299130"/>
                <a:gd name="connsiteX5" fmla="*/ 0 w 5345754"/>
                <a:gd name="connsiteY5" fmla="*/ 2897632 h 3299130"/>
                <a:gd name="connsiteX6" fmla="*/ 0 w 5345754"/>
                <a:gd name="connsiteY6" fmla="*/ 2897632 h 3299130"/>
                <a:gd name="connsiteX7" fmla="*/ 0 w 5345754"/>
                <a:gd name="connsiteY7" fmla="*/ 482948 h 3299130"/>
                <a:gd name="connsiteX8" fmla="*/ 482948 w 5345754"/>
                <a:gd name="connsiteY8" fmla="*/ 0 h 3299130"/>
                <a:gd name="connsiteX0" fmla="*/ 482948 w 5345754"/>
                <a:gd name="connsiteY0" fmla="*/ 0 h 3299130"/>
                <a:gd name="connsiteX1" fmla="*/ 5345754 w 5345754"/>
                <a:gd name="connsiteY1" fmla="*/ 0 h 3299130"/>
                <a:gd name="connsiteX2" fmla="*/ 5345754 w 5345754"/>
                <a:gd name="connsiteY2" fmla="*/ 0 h 3299130"/>
                <a:gd name="connsiteX3" fmla="*/ 5345754 w 5345754"/>
                <a:gd name="connsiteY3" fmla="*/ 2414684 h 3299130"/>
                <a:gd name="connsiteX4" fmla="*/ 4695381 w 5345754"/>
                <a:gd name="connsiteY4" fmla="*/ 2897632 h 3299130"/>
                <a:gd name="connsiteX5" fmla="*/ 0 w 5345754"/>
                <a:gd name="connsiteY5" fmla="*/ 2897632 h 3299130"/>
                <a:gd name="connsiteX6" fmla="*/ 0 w 5345754"/>
                <a:gd name="connsiteY6" fmla="*/ 2897632 h 3299130"/>
                <a:gd name="connsiteX7" fmla="*/ 0 w 5345754"/>
                <a:gd name="connsiteY7" fmla="*/ 482948 h 3299130"/>
                <a:gd name="connsiteX8" fmla="*/ 482948 w 5345754"/>
                <a:gd name="connsiteY8" fmla="*/ 0 h 3299130"/>
                <a:gd name="connsiteX0" fmla="*/ 482948 w 5345754"/>
                <a:gd name="connsiteY0" fmla="*/ 0 h 2897632"/>
                <a:gd name="connsiteX1" fmla="*/ 5345754 w 5345754"/>
                <a:gd name="connsiteY1" fmla="*/ 0 h 2897632"/>
                <a:gd name="connsiteX2" fmla="*/ 5345754 w 5345754"/>
                <a:gd name="connsiteY2" fmla="*/ 0 h 2897632"/>
                <a:gd name="connsiteX3" fmla="*/ 5345754 w 5345754"/>
                <a:gd name="connsiteY3" fmla="*/ 2414684 h 2897632"/>
                <a:gd name="connsiteX4" fmla="*/ 4695381 w 5345754"/>
                <a:gd name="connsiteY4" fmla="*/ 2897632 h 2897632"/>
                <a:gd name="connsiteX5" fmla="*/ 0 w 5345754"/>
                <a:gd name="connsiteY5" fmla="*/ 2897632 h 2897632"/>
                <a:gd name="connsiteX6" fmla="*/ 0 w 5345754"/>
                <a:gd name="connsiteY6" fmla="*/ 2897632 h 2897632"/>
                <a:gd name="connsiteX7" fmla="*/ 0 w 5345754"/>
                <a:gd name="connsiteY7" fmla="*/ 482948 h 2897632"/>
                <a:gd name="connsiteX8" fmla="*/ 482948 w 5345754"/>
                <a:gd name="connsiteY8" fmla="*/ 0 h 2897632"/>
                <a:gd name="connsiteX0" fmla="*/ 482948 w 5345754"/>
                <a:gd name="connsiteY0" fmla="*/ 0 h 2897632"/>
                <a:gd name="connsiteX1" fmla="*/ 5345754 w 5345754"/>
                <a:gd name="connsiteY1" fmla="*/ 0 h 2897632"/>
                <a:gd name="connsiteX2" fmla="*/ 5345754 w 5345754"/>
                <a:gd name="connsiteY2" fmla="*/ 0 h 2897632"/>
                <a:gd name="connsiteX3" fmla="*/ 5345754 w 5345754"/>
                <a:gd name="connsiteY3" fmla="*/ 2414684 h 2897632"/>
                <a:gd name="connsiteX4" fmla="*/ 5087049 w 5345754"/>
                <a:gd name="connsiteY4" fmla="*/ 2601529 h 2897632"/>
                <a:gd name="connsiteX5" fmla="*/ 4695381 w 5345754"/>
                <a:gd name="connsiteY5" fmla="*/ 2897632 h 2897632"/>
                <a:gd name="connsiteX6" fmla="*/ 0 w 5345754"/>
                <a:gd name="connsiteY6" fmla="*/ 2897632 h 2897632"/>
                <a:gd name="connsiteX7" fmla="*/ 0 w 5345754"/>
                <a:gd name="connsiteY7" fmla="*/ 2897632 h 2897632"/>
                <a:gd name="connsiteX8" fmla="*/ 0 w 5345754"/>
                <a:gd name="connsiteY8" fmla="*/ 482948 h 2897632"/>
                <a:gd name="connsiteX9" fmla="*/ 482948 w 5345754"/>
                <a:gd name="connsiteY9" fmla="*/ 0 h 2897632"/>
                <a:gd name="connsiteX0" fmla="*/ 482948 w 5534724"/>
                <a:gd name="connsiteY0" fmla="*/ 0 h 3066729"/>
                <a:gd name="connsiteX1" fmla="*/ 5345754 w 5534724"/>
                <a:gd name="connsiteY1" fmla="*/ 0 h 3066729"/>
                <a:gd name="connsiteX2" fmla="*/ 5345754 w 5534724"/>
                <a:gd name="connsiteY2" fmla="*/ 0 h 3066729"/>
                <a:gd name="connsiteX3" fmla="*/ 5345754 w 5534724"/>
                <a:gd name="connsiteY3" fmla="*/ 2414684 h 3066729"/>
                <a:gd name="connsiteX4" fmla="*/ 5512051 w 5534724"/>
                <a:gd name="connsiteY4" fmla="*/ 3052289 h 3066729"/>
                <a:gd name="connsiteX5" fmla="*/ 4695381 w 5534724"/>
                <a:gd name="connsiteY5" fmla="*/ 2897632 h 3066729"/>
                <a:gd name="connsiteX6" fmla="*/ 0 w 5534724"/>
                <a:gd name="connsiteY6" fmla="*/ 2897632 h 3066729"/>
                <a:gd name="connsiteX7" fmla="*/ 0 w 5534724"/>
                <a:gd name="connsiteY7" fmla="*/ 2897632 h 3066729"/>
                <a:gd name="connsiteX8" fmla="*/ 0 w 5534724"/>
                <a:gd name="connsiteY8" fmla="*/ 482948 h 3066729"/>
                <a:gd name="connsiteX9" fmla="*/ 482948 w 5534724"/>
                <a:gd name="connsiteY9" fmla="*/ 0 h 3066729"/>
                <a:gd name="connsiteX0" fmla="*/ 482948 w 5657856"/>
                <a:gd name="connsiteY0" fmla="*/ 0 h 3178928"/>
                <a:gd name="connsiteX1" fmla="*/ 5345754 w 5657856"/>
                <a:gd name="connsiteY1" fmla="*/ 0 h 3178928"/>
                <a:gd name="connsiteX2" fmla="*/ 5345754 w 5657856"/>
                <a:gd name="connsiteY2" fmla="*/ 0 h 3178928"/>
                <a:gd name="connsiteX3" fmla="*/ 5345754 w 5657856"/>
                <a:gd name="connsiteY3" fmla="*/ 2414684 h 3178928"/>
                <a:gd name="connsiteX4" fmla="*/ 5640840 w 5657856"/>
                <a:gd name="connsiteY4" fmla="*/ 3168199 h 3178928"/>
                <a:gd name="connsiteX5" fmla="*/ 4695381 w 5657856"/>
                <a:gd name="connsiteY5" fmla="*/ 2897632 h 3178928"/>
                <a:gd name="connsiteX6" fmla="*/ 0 w 5657856"/>
                <a:gd name="connsiteY6" fmla="*/ 2897632 h 3178928"/>
                <a:gd name="connsiteX7" fmla="*/ 0 w 5657856"/>
                <a:gd name="connsiteY7" fmla="*/ 2897632 h 3178928"/>
                <a:gd name="connsiteX8" fmla="*/ 0 w 5657856"/>
                <a:gd name="connsiteY8" fmla="*/ 482948 h 3178928"/>
                <a:gd name="connsiteX9" fmla="*/ 482948 w 5657856"/>
                <a:gd name="connsiteY9" fmla="*/ 0 h 3178928"/>
                <a:gd name="connsiteX0" fmla="*/ 482948 w 5657856"/>
                <a:gd name="connsiteY0" fmla="*/ 0 h 3275313"/>
                <a:gd name="connsiteX1" fmla="*/ 5345754 w 5657856"/>
                <a:gd name="connsiteY1" fmla="*/ 0 h 3275313"/>
                <a:gd name="connsiteX2" fmla="*/ 5345754 w 5657856"/>
                <a:gd name="connsiteY2" fmla="*/ 0 h 3275313"/>
                <a:gd name="connsiteX3" fmla="*/ 5345754 w 5657856"/>
                <a:gd name="connsiteY3" fmla="*/ 2414684 h 3275313"/>
                <a:gd name="connsiteX4" fmla="*/ 5640840 w 5657856"/>
                <a:gd name="connsiteY4" fmla="*/ 3168199 h 3275313"/>
                <a:gd name="connsiteX5" fmla="*/ 4695381 w 5657856"/>
                <a:gd name="connsiteY5" fmla="*/ 2897632 h 3275313"/>
                <a:gd name="connsiteX6" fmla="*/ 0 w 5657856"/>
                <a:gd name="connsiteY6" fmla="*/ 2897632 h 3275313"/>
                <a:gd name="connsiteX7" fmla="*/ 0 w 5657856"/>
                <a:gd name="connsiteY7" fmla="*/ 2897632 h 3275313"/>
                <a:gd name="connsiteX8" fmla="*/ 0 w 5657856"/>
                <a:gd name="connsiteY8" fmla="*/ 482948 h 3275313"/>
                <a:gd name="connsiteX9" fmla="*/ 482948 w 5657856"/>
                <a:gd name="connsiteY9" fmla="*/ 0 h 3275313"/>
                <a:gd name="connsiteX0" fmla="*/ 482948 w 5354980"/>
                <a:gd name="connsiteY0" fmla="*/ 0 h 3058962"/>
                <a:gd name="connsiteX1" fmla="*/ 5345754 w 5354980"/>
                <a:gd name="connsiteY1" fmla="*/ 0 h 3058962"/>
                <a:gd name="connsiteX2" fmla="*/ 5345754 w 5354980"/>
                <a:gd name="connsiteY2" fmla="*/ 0 h 3058962"/>
                <a:gd name="connsiteX3" fmla="*/ 5345754 w 5354980"/>
                <a:gd name="connsiteY3" fmla="*/ 2414684 h 3058962"/>
                <a:gd name="connsiteX4" fmla="*/ 5305989 w 5354980"/>
                <a:gd name="connsiteY4" fmla="*/ 2910622 h 3058962"/>
                <a:gd name="connsiteX5" fmla="*/ 4695381 w 5354980"/>
                <a:gd name="connsiteY5" fmla="*/ 2897632 h 3058962"/>
                <a:gd name="connsiteX6" fmla="*/ 0 w 5354980"/>
                <a:gd name="connsiteY6" fmla="*/ 2897632 h 3058962"/>
                <a:gd name="connsiteX7" fmla="*/ 0 w 5354980"/>
                <a:gd name="connsiteY7" fmla="*/ 2897632 h 3058962"/>
                <a:gd name="connsiteX8" fmla="*/ 0 w 5354980"/>
                <a:gd name="connsiteY8" fmla="*/ 482948 h 3058962"/>
                <a:gd name="connsiteX9" fmla="*/ 482948 w 5354980"/>
                <a:gd name="connsiteY9" fmla="*/ 0 h 3058962"/>
                <a:gd name="connsiteX0" fmla="*/ 482948 w 5745480"/>
                <a:gd name="connsiteY0" fmla="*/ 0 h 3379319"/>
                <a:gd name="connsiteX1" fmla="*/ 5345754 w 5745480"/>
                <a:gd name="connsiteY1" fmla="*/ 0 h 3379319"/>
                <a:gd name="connsiteX2" fmla="*/ 5345754 w 5745480"/>
                <a:gd name="connsiteY2" fmla="*/ 0 h 3379319"/>
                <a:gd name="connsiteX3" fmla="*/ 5345754 w 5745480"/>
                <a:gd name="connsiteY3" fmla="*/ 2414684 h 3379319"/>
                <a:gd name="connsiteX4" fmla="*/ 5730991 w 5745480"/>
                <a:gd name="connsiteY4" fmla="*/ 3284109 h 3379319"/>
                <a:gd name="connsiteX5" fmla="*/ 4695381 w 5745480"/>
                <a:gd name="connsiteY5" fmla="*/ 2897632 h 3379319"/>
                <a:gd name="connsiteX6" fmla="*/ 0 w 5745480"/>
                <a:gd name="connsiteY6" fmla="*/ 2897632 h 3379319"/>
                <a:gd name="connsiteX7" fmla="*/ 0 w 5745480"/>
                <a:gd name="connsiteY7" fmla="*/ 2897632 h 3379319"/>
                <a:gd name="connsiteX8" fmla="*/ 0 w 5745480"/>
                <a:gd name="connsiteY8" fmla="*/ 482948 h 3379319"/>
                <a:gd name="connsiteX9" fmla="*/ 482948 w 5745480"/>
                <a:gd name="connsiteY9" fmla="*/ 0 h 3379319"/>
                <a:gd name="connsiteX0" fmla="*/ 482948 w 5745480"/>
                <a:gd name="connsiteY0" fmla="*/ 0 h 3320117"/>
                <a:gd name="connsiteX1" fmla="*/ 5345754 w 5745480"/>
                <a:gd name="connsiteY1" fmla="*/ 0 h 3320117"/>
                <a:gd name="connsiteX2" fmla="*/ 5345754 w 5745480"/>
                <a:gd name="connsiteY2" fmla="*/ 0 h 3320117"/>
                <a:gd name="connsiteX3" fmla="*/ 5345754 w 5745480"/>
                <a:gd name="connsiteY3" fmla="*/ 2414684 h 3320117"/>
                <a:gd name="connsiteX4" fmla="*/ 5730991 w 5745480"/>
                <a:gd name="connsiteY4" fmla="*/ 3284109 h 3320117"/>
                <a:gd name="connsiteX5" fmla="*/ 5331747 w 5745480"/>
                <a:gd name="connsiteY5" fmla="*/ 3129562 h 3320117"/>
                <a:gd name="connsiteX6" fmla="*/ 4695381 w 5745480"/>
                <a:gd name="connsiteY6" fmla="*/ 2897632 h 3320117"/>
                <a:gd name="connsiteX7" fmla="*/ 0 w 5745480"/>
                <a:gd name="connsiteY7" fmla="*/ 2897632 h 3320117"/>
                <a:gd name="connsiteX8" fmla="*/ 0 w 5745480"/>
                <a:gd name="connsiteY8" fmla="*/ 2897632 h 3320117"/>
                <a:gd name="connsiteX9" fmla="*/ 0 w 5745480"/>
                <a:gd name="connsiteY9" fmla="*/ 482948 h 3320117"/>
                <a:gd name="connsiteX10" fmla="*/ 482948 w 5745480"/>
                <a:gd name="connsiteY10" fmla="*/ 0 h 3320117"/>
                <a:gd name="connsiteX0" fmla="*/ 482948 w 5745480"/>
                <a:gd name="connsiteY0" fmla="*/ 0 h 3767277"/>
                <a:gd name="connsiteX1" fmla="*/ 5345754 w 5745480"/>
                <a:gd name="connsiteY1" fmla="*/ 0 h 3767277"/>
                <a:gd name="connsiteX2" fmla="*/ 5345754 w 5745480"/>
                <a:gd name="connsiteY2" fmla="*/ 0 h 3767277"/>
                <a:gd name="connsiteX3" fmla="*/ 5345754 w 5745480"/>
                <a:gd name="connsiteY3" fmla="*/ 2414684 h 3767277"/>
                <a:gd name="connsiteX4" fmla="*/ 5730991 w 5745480"/>
                <a:gd name="connsiteY4" fmla="*/ 3284109 h 3767277"/>
                <a:gd name="connsiteX5" fmla="*/ 5125685 w 5745480"/>
                <a:gd name="connsiteY5" fmla="*/ 3760627 h 3767277"/>
                <a:gd name="connsiteX6" fmla="*/ 4695381 w 5745480"/>
                <a:gd name="connsiteY6" fmla="*/ 2897632 h 3767277"/>
                <a:gd name="connsiteX7" fmla="*/ 0 w 5745480"/>
                <a:gd name="connsiteY7" fmla="*/ 2897632 h 3767277"/>
                <a:gd name="connsiteX8" fmla="*/ 0 w 5745480"/>
                <a:gd name="connsiteY8" fmla="*/ 2897632 h 3767277"/>
                <a:gd name="connsiteX9" fmla="*/ 0 w 5745480"/>
                <a:gd name="connsiteY9" fmla="*/ 482948 h 3767277"/>
                <a:gd name="connsiteX10" fmla="*/ 482948 w 5745480"/>
                <a:gd name="connsiteY10" fmla="*/ 0 h 3767277"/>
                <a:gd name="connsiteX0" fmla="*/ 482948 w 5745480"/>
                <a:gd name="connsiteY0" fmla="*/ 0 h 3846430"/>
                <a:gd name="connsiteX1" fmla="*/ 5345754 w 5745480"/>
                <a:gd name="connsiteY1" fmla="*/ 0 h 3846430"/>
                <a:gd name="connsiteX2" fmla="*/ 5345754 w 5745480"/>
                <a:gd name="connsiteY2" fmla="*/ 0 h 3846430"/>
                <a:gd name="connsiteX3" fmla="*/ 5345754 w 5745480"/>
                <a:gd name="connsiteY3" fmla="*/ 2414684 h 3846430"/>
                <a:gd name="connsiteX4" fmla="*/ 5730991 w 5745480"/>
                <a:gd name="connsiteY4" fmla="*/ 3284109 h 3846430"/>
                <a:gd name="connsiteX5" fmla="*/ 5125685 w 5745480"/>
                <a:gd name="connsiteY5" fmla="*/ 3760627 h 3846430"/>
                <a:gd name="connsiteX6" fmla="*/ 4695381 w 5745480"/>
                <a:gd name="connsiteY6" fmla="*/ 2897632 h 3846430"/>
                <a:gd name="connsiteX7" fmla="*/ 0 w 5745480"/>
                <a:gd name="connsiteY7" fmla="*/ 2897632 h 3846430"/>
                <a:gd name="connsiteX8" fmla="*/ 0 w 5745480"/>
                <a:gd name="connsiteY8" fmla="*/ 2897632 h 3846430"/>
                <a:gd name="connsiteX9" fmla="*/ 0 w 5745480"/>
                <a:gd name="connsiteY9" fmla="*/ 482948 h 3846430"/>
                <a:gd name="connsiteX10" fmla="*/ 482948 w 5745480"/>
                <a:gd name="connsiteY10" fmla="*/ 0 h 3846430"/>
                <a:gd name="connsiteX0" fmla="*/ 482948 w 5745480"/>
                <a:gd name="connsiteY0" fmla="*/ 0 h 3846430"/>
                <a:gd name="connsiteX1" fmla="*/ 5345754 w 5745480"/>
                <a:gd name="connsiteY1" fmla="*/ 0 h 3846430"/>
                <a:gd name="connsiteX2" fmla="*/ 5345754 w 5745480"/>
                <a:gd name="connsiteY2" fmla="*/ 0 h 3846430"/>
                <a:gd name="connsiteX3" fmla="*/ 5345754 w 5745480"/>
                <a:gd name="connsiteY3" fmla="*/ 2414684 h 3846430"/>
                <a:gd name="connsiteX4" fmla="*/ 5730991 w 5745480"/>
                <a:gd name="connsiteY4" fmla="*/ 3284109 h 3846430"/>
                <a:gd name="connsiteX5" fmla="*/ 5125685 w 5745480"/>
                <a:gd name="connsiteY5" fmla="*/ 3760627 h 3846430"/>
                <a:gd name="connsiteX6" fmla="*/ 4695381 w 5745480"/>
                <a:gd name="connsiteY6" fmla="*/ 2897632 h 3846430"/>
                <a:gd name="connsiteX7" fmla="*/ 0 w 5745480"/>
                <a:gd name="connsiteY7" fmla="*/ 2897632 h 3846430"/>
                <a:gd name="connsiteX8" fmla="*/ 0 w 5745480"/>
                <a:gd name="connsiteY8" fmla="*/ 2897632 h 3846430"/>
                <a:gd name="connsiteX9" fmla="*/ 0 w 5745480"/>
                <a:gd name="connsiteY9" fmla="*/ 482948 h 3846430"/>
                <a:gd name="connsiteX10" fmla="*/ 482948 w 5745480"/>
                <a:gd name="connsiteY10" fmla="*/ 0 h 3846430"/>
                <a:gd name="connsiteX0" fmla="*/ 482948 w 5745480"/>
                <a:gd name="connsiteY0" fmla="*/ 0 h 3846430"/>
                <a:gd name="connsiteX1" fmla="*/ 5345754 w 5745480"/>
                <a:gd name="connsiteY1" fmla="*/ 0 h 3846430"/>
                <a:gd name="connsiteX2" fmla="*/ 5345754 w 5745480"/>
                <a:gd name="connsiteY2" fmla="*/ 0 h 3846430"/>
                <a:gd name="connsiteX3" fmla="*/ 5345754 w 5745480"/>
                <a:gd name="connsiteY3" fmla="*/ 2414684 h 3846430"/>
                <a:gd name="connsiteX4" fmla="*/ 5730991 w 5745480"/>
                <a:gd name="connsiteY4" fmla="*/ 3284109 h 3846430"/>
                <a:gd name="connsiteX5" fmla="*/ 5125685 w 5745480"/>
                <a:gd name="connsiteY5" fmla="*/ 3760627 h 3846430"/>
                <a:gd name="connsiteX6" fmla="*/ 4244620 w 5745480"/>
                <a:gd name="connsiteY6" fmla="*/ 2871875 h 3846430"/>
                <a:gd name="connsiteX7" fmla="*/ 0 w 5745480"/>
                <a:gd name="connsiteY7" fmla="*/ 2897632 h 3846430"/>
                <a:gd name="connsiteX8" fmla="*/ 0 w 5745480"/>
                <a:gd name="connsiteY8" fmla="*/ 2897632 h 3846430"/>
                <a:gd name="connsiteX9" fmla="*/ 0 w 5745480"/>
                <a:gd name="connsiteY9" fmla="*/ 482948 h 3846430"/>
                <a:gd name="connsiteX10" fmla="*/ 482948 w 5745480"/>
                <a:gd name="connsiteY10" fmla="*/ 0 h 3846430"/>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5125685 w 5745480"/>
                <a:gd name="connsiteY5" fmla="*/ 3760627 h 3760627"/>
                <a:gd name="connsiteX6" fmla="*/ 4244620 w 5745480"/>
                <a:gd name="connsiteY6" fmla="*/ 2871875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4790834 w 5745480"/>
                <a:gd name="connsiteY5" fmla="*/ 3760627 h 3760627"/>
                <a:gd name="connsiteX6" fmla="*/ 4244620 w 5745480"/>
                <a:gd name="connsiteY6" fmla="*/ 2871875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4790834 w 5745480"/>
                <a:gd name="connsiteY5" fmla="*/ 3760627 h 3760627"/>
                <a:gd name="connsiteX6" fmla="*/ 4244620 w 5745480"/>
                <a:gd name="connsiteY6" fmla="*/ 2871875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4790834 w 5745480"/>
                <a:gd name="connsiteY5" fmla="*/ 3760627 h 3760627"/>
                <a:gd name="connsiteX6" fmla="*/ 3742344 w 5745480"/>
                <a:gd name="connsiteY6" fmla="*/ 2871875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4790834 w 5745480"/>
                <a:gd name="connsiteY5" fmla="*/ 3760627 h 3760627"/>
                <a:gd name="connsiteX6" fmla="*/ 4064316 w 5745480"/>
                <a:gd name="connsiteY6" fmla="*/ 2858996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4790834 w 5745480"/>
                <a:gd name="connsiteY5" fmla="*/ 3760627 h 3760627"/>
                <a:gd name="connsiteX6" fmla="*/ 3845375 w 5745480"/>
                <a:gd name="connsiteY6" fmla="*/ 2858996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60627"/>
                <a:gd name="connsiteX1" fmla="*/ 5345754 w 5745480"/>
                <a:gd name="connsiteY1" fmla="*/ 0 h 3760627"/>
                <a:gd name="connsiteX2" fmla="*/ 5345754 w 5745480"/>
                <a:gd name="connsiteY2" fmla="*/ 0 h 3760627"/>
                <a:gd name="connsiteX3" fmla="*/ 5345754 w 5745480"/>
                <a:gd name="connsiteY3" fmla="*/ 2414684 h 3760627"/>
                <a:gd name="connsiteX4" fmla="*/ 5730991 w 5745480"/>
                <a:gd name="connsiteY4" fmla="*/ 3284109 h 3760627"/>
                <a:gd name="connsiteX5" fmla="*/ 4790834 w 5745480"/>
                <a:gd name="connsiteY5" fmla="*/ 3760627 h 3760627"/>
                <a:gd name="connsiteX6" fmla="*/ 3845375 w 5745480"/>
                <a:gd name="connsiteY6" fmla="*/ 2858996 h 3760627"/>
                <a:gd name="connsiteX7" fmla="*/ 0 w 5745480"/>
                <a:gd name="connsiteY7" fmla="*/ 2897632 h 3760627"/>
                <a:gd name="connsiteX8" fmla="*/ 0 w 5745480"/>
                <a:gd name="connsiteY8" fmla="*/ 2897632 h 3760627"/>
                <a:gd name="connsiteX9" fmla="*/ 0 w 5745480"/>
                <a:gd name="connsiteY9" fmla="*/ 482948 h 3760627"/>
                <a:gd name="connsiteX10" fmla="*/ 482948 w 5745480"/>
                <a:gd name="connsiteY10" fmla="*/ 0 h 3760627"/>
                <a:gd name="connsiteX0" fmla="*/ 482948 w 5745480"/>
                <a:gd name="connsiteY0" fmla="*/ 0 h 3786385"/>
                <a:gd name="connsiteX1" fmla="*/ 5345754 w 5745480"/>
                <a:gd name="connsiteY1" fmla="*/ 0 h 3786385"/>
                <a:gd name="connsiteX2" fmla="*/ 5345754 w 5745480"/>
                <a:gd name="connsiteY2" fmla="*/ 0 h 3786385"/>
                <a:gd name="connsiteX3" fmla="*/ 5345754 w 5745480"/>
                <a:gd name="connsiteY3" fmla="*/ 2414684 h 3786385"/>
                <a:gd name="connsiteX4" fmla="*/ 5730991 w 5745480"/>
                <a:gd name="connsiteY4" fmla="*/ 3284109 h 3786385"/>
                <a:gd name="connsiteX5" fmla="*/ 4816591 w 5745480"/>
                <a:gd name="connsiteY5" fmla="*/ 3786385 h 3786385"/>
                <a:gd name="connsiteX6" fmla="*/ 3845375 w 5745480"/>
                <a:gd name="connsiteY6" fmla="*/ 2858996 h 3786385"/>
                <a:gd name="connsiteX7" fmla="*/ 0 w 5745480"/>
                <a:gd name="connsiteY7" fmla="*/ 2897632 h 3786385"/>
                <a:gd name="connsiteX8" fmla="*/ 0 w 5745480"/>
                <a:gd name="connsiteY8" fmla="*/ 2897632 h 3786385"/>
                <a:gd name="connsiteX9" fmla="*/ 0 w 5745480"/>
                <a:gd name="connsiteY9" fmla="*/ 482948 h 3786385"/>
                <a:gd name="connsiteX10" fmla="*/ 482948 w 5745480"/>
                <a:gd name="connsiteY10" fmla="*/ 0 h 3786385"/>
                <a:gd name="connsiteX0" fmla="*/ 482948 w 5745480"/>
                <a:gd name="connsiteY0" fmla="*/ 0 h 3786385"/>
                <a:gd name="connsiteX1" fmla="*/ 5345754 w 5745480"/>
                <a:gd name="connsiteY1" fmla="*/ 0 h 3786385"/>
                <a:gd name="connsiteX2" fmla="*/ 5345754 w 5745480"/>
                <a:gd name="connsiteY2" fmla="*/ 0 h 3786385"/>
                <a:gd name="connsiteX3" fmla="*/ 5345754 w 5745480"/>
                <a:gd name="connsiteY3" fmla="*/ 2414684 h 3786385"/>
                <a:gd name="connsiteX4" fmla="*/ 5730991 w 5745480"/>
                <a:gd name="connsiteY4" fmla="*/ 3284109 h 3786385"/>
                <a:gd name="connsiteX5" fmla="*/ 4816591 w 5745480"/>
                <a:gd name="connsiteY5" fmla="*/ 3786385 h 3786385"/>
                <a:gd name="connsiteX6" fmla="*/ 3845375 w 5745480"/>
                <a:gd name="connsiteY6" fmla="*/ 2858996 h 3786385"/>
                <a:gd name="connsiteX7" fmla="*/ 0 w 5745480"/>
                <a:gd name="connsiteY7" fmla="*/ 2897632 h 3786385"/>
                <a:gd name="connsiteX8" fmla="*/ 0 w 5745480"/>
                <a:gd name="connsiteY8" fmla="*/ 2897632 h 3786385"/>
                <a:gd name="connsiteX9" fmla="*/ 0 w 5745480"/>
                <a:gd name="connsiteY9" fmla="*/ 482948 h 3786385"/>
                <a:gd name="connsiteX10" fmla="*/ 482948 w 5745480"/>
                <a:gd name="connsiteY10" fmla="*/ 0 h 3786385"/>
                <a:gd name="connsiteX0" fmla="*/ 482948 w 5745480"/>
                <a:gd name="connsiteY0" fmla="*/ 0 h 3786385"/>
                <a:gd name="connsiteX1" fmla="*/ 5345754 w 5745480"/>
                <a:gd name="connsiteY1" fmla="*/ 0 h 3786385"/>
                <a:gd name="connsiteX2" fmla="*/ 5345754 w 5745480"/>
                <a:gd name="connsiteY2" fmla="*/ 0 h 3786385"/>
                <a:gd name="connsiteX3" fmla="*/ 5345754 w 5745480"/>
                <a:gd name="connsiteY3" fmla="*/ 2414684 h 3786385"/>
                <a:gd name="connsiteX4" fmla="*/ 5730991 w 5745480"/>
                <a:gd name="connsiteY4" fmla="*/ 3284109 h 3786385"/>
                <a:gd name="connsiteX5" fmla="*/ 4816591 w 5745480"/>
                <a:gd name="connsiteY5" fmla="*/ 3786385 h 3786385"/>
                <a:gd name="connsiteX6" fmla="*/ 3845375 w 5745480"/>
                <a:gd name="connsiteY6" fmla="*/ 2858996 h 3786385"/>
                <a:gd name="connsiteX7" fmla="*/ 0 w 5745480"/>
                <a:gd name="connsiteY7" fmla="*/ 2897632 h 3786385"/>
                <a:gd name="connsiteX8" fmla="*/ 0 w 5745480"/>
                <a:gd name="connsiteY8" fmla="*/ 2897632 h 3786385"/>
                <a:gd name="connsiteX9" fmla="*/ 0 w 5745480"/>
                <a:gd name="connsiteY9" fmla="*/ 482948 h 3786385"/>
                <a:gd name="connsiteX10" fmla="*/ 482948 w 5745480"/>
                <a:gd name="connsiteY10" fmla="*/ 0 h 3786385"/>
                <a:gd name="connsiteX0" fmla="*/ 482948 w 5909775"/>
                <a:gd name="connsiteY0" fmla="*/ 0 h 3786385"/>
                <a:gd name="connsiteX1" fmla="*/ 5345754 w 5909775"/>
                <a:gd name="connsiteY1" fmla="*/ 0 h 3786385"/>
                <a:gd name="connsiteX2" fmla="*/ 5345754 w 5909775"/>
                <a:gd name="connsiteY2" fmla="*/ 0 h 3786385"/>
                <a:gd name="connsiteX3" fmla="*/ 5345754 w 5909775"/>
                <a:gd name="connsiteY3" fmla="*/ 2414684 h 3786385"/>
                <a:gd name="connsiteX4" fmla="*/ 5898417 w 5909775"/>
                <a:gd name="connsiteY4" fmla="*/ 2936380 h 3786385"/>
                <a:gd name="connsiteX5" fmla="*/ 4816591 w 5909775"/>
                <a:gd name="connsiteY5" fmla="*/ 3786385 h 3786385"/>
                <a:gd name="connsiteX6" fmla="*/ 3845375 w 5909775"/>
                <a:gd name="connsiteY6" fmla="*/ 2858996 h 3786385"/>
                <a:gd name="connsiteX7" fmla="*/ 0 w 5909775"/>
                <a:gd name="connsiteY7" fmla="*/ 2897632 h 3786385"/>
                <a:gd name="connsiteX8" fmla="*/ 0 w 5909775"/>
                <a:gd name="connsiteY8" fmla="*/ 2897632 h 3786385"/>
                <a:gd name="connsiteX9" fmla="*/ 0 w 5909775"/>
                <a:gd name="connsiteY9" fmla="*/ 482948 h 3786385"/>
                <a:gd name="connsiteX10" fmla="*/ 482948 w 5909775"/>
                <a:gd name="connsiteY10" fmla="*/ 0 h 3786385"/>
                <a:gd name="connsiteX0" fmla="*/ 482948 w 5909775"/>
                <a:gd name="connsiteY0" fmla="*/ 0 h 3786385"/>
                <a:gd name="connsiteX1" fmla="*/ 5345754 w 5909775"/>
                <a:gd name="connsiteY1" fmla="*/ 0 h 3786385"/>
                <a:gd name="connsiteX2" fmla="*/ 5345754 w 5909775"/>
                <a:gd name="connsiteY2" fmla="*/ 0 h 3786385"/>
                <a:gd name="connsiteX3" fmla="*/ 5345754 w 5909775"/>
                <a:gd name="connsiteY3" fmla="*/ 1976802 h 3786385"/>
                <a:gd name="connsiteX4" fmla="*/ 5898417 w 5909775"/>
                <a:gd name="connsiteY4" fmla="*/ 2936380 h 3786385"/>
                <a:gd name="connsiteX5" fmla="*/ 4816591 w 5909775"/>
                <a:gd name="connsiteY5" fmla="*/ 3786385 h 3786385"/>
                <a:gd name="connsiteX6" fmla="*/ 3845375 w 5909775"/>
                <a:gd name="connsiteY6" fmla="*/ 2858996 h 3786385"/>
                <a:gd name="connsiteX7" fmla="*/ 0 w 5909775"/>
                <a:gd name="connsiteY7" fmla="*/ 2897632 h 3786385"/>
                <a:gd name="connsiteX8" fmla="*/ 0 w 5909775"/>
                <a:gd name="connsiteY8" fmla="*/ 2897632 h 3786385"/>
                <a:gd name="connsiteX9" fmla="*/ 0 w 5909775"/>
                <a:gd name="connsiteY9" fmla="*/ 482948 h 3786385"/>
                <a:gd name="connsiteX10" fmla="*/ 482948 w 5909775"/>
                <a:gd name="connsiteY10" fmla="*/ 0 h 3786385"/>
                <a:gd name="connsiteX0" fmla="*/ 482948 w 5897088"/>
                <a:gd name="connsiteY0" fmla="*/ 0 h 3786385"/>
                <a:gd name="connsiteX1" fmla="*/ 5345754 w 5897088"/>
                <a:gd name="connsiteY1" fmla="*/ 0 h 3786385"/>
                <a:gd name="connsiteX2" fmla="*/ 5345754 w 5897088"/>
                <a:gd name="connsiteY2" fmla="*/ 0 h 3786385"/>
                <a:gd name="connsiteX3" fmla="*/ 5345754 w 5897088"/>
                <a:gd name="connsiteY3" fmla="*/ 1976802 h 3786385"/>
                <a:gd name="connsiteX4" fmla="*/ 5885538 w 5897088"/>
                <a:gd name="connsiteY4" fmla="*/ 2820470 h 3786385"/>
                <a:gd name="connsiteX5" fmla="*/ 4816591 w 5897088"/>
                <a:gd name="connsiteY5" fmla="*/ 3786385 h 3786385"/>
                <a:gd name="connsiteX6" fmla="*/ 3845375 w 5897088"/>
                <a:gd name="connsiteY6" fmla="*/ 2858996 h 3786385"/>
                <a:gd name="connsiteX7" fmla="*/ 0 w 5897088"/>
                <a:gd name="connsiteY7" fmla="*/ 2897632 h 3786385"/>
                <a:gd name="connsiteX8" fmla="*/ 0 w 5897088"/>
                <a:gd name="connsiteY8" fmla="*/ 2897632 h 3786385"/>
                <a:gd name="connsiteX9" fmla="*/ 0 w 5897088"/>
                <a:gd name="connsiteY9" fmla="*/ 482948 h 3786385"/>
                <a:gd name="connsiteX10" fmla="*/ 482948 w 5897088"/>
                <a:gd name="connsiteY10" fmla="*/ 0 h 3786385"/>
                <a:gd name="connsiteX0" fmla="*/ 482948 w 5885538"/>
                <a:gd name="connsiteY0" fmla="*/ 0 h 3786385"/>
                <a:gd name="connsiteX1" fmla="*/ 5345754 w 5885538"/>
                <a:gd name="connsiteY1" fmla="*/ 0 h 3786385"/>
                <a:gd name="connsiteX2" fmla="*/ 5345754 w 5885538"/>
                <a:gd name="connsiteY2" fmla="*/ 0 h 3786385"/>
                <a:gd name="connsiteX3" fmla="*/ 5345754 w 5885538"/>
                <a:gd name="connsiteY3" fmla="*/ 1976802 h 3786385"/>
                <a:gd name="connsiteX4" fmla="*/ 5885538 w 5885538"/>
                <a:gd name="connsiteY4" fmla="*/ 2820470 h 3786385"/>
                <a:gd name="connsiteX5" fmla="*/ 4816591 w 5885538"/>
                <a:gd name="connsiteY5" fmla="*/ 3786385 h 3786385"/>
                <a:gd name="connsiteX6" fmla="*/ 3845375 w 5885538"/>
                <a:gd name="connsiteY6" fmla="*/ 2858996 h 3786385"/>
                <a:gd name="connsiteX7" fmla="*/ 0 w 5885538"/>
                <a:gd name="connsiteY7" fmla="*/ 2897632 h 3786385"/>
                <a:gd name="connsiteX8" fmla="*/ 0 w 5885538"/>
                <a:gd name="connsiteY8" fmla="*/ 2897632 h 3786385"/>
                <a:gd name="connsiteX9" fmla="*/ 0 w 5885538"/>
                <a:gd name="connsiteY9" fmla="*/ 482948 h 3786385"/>
                <a:gd name="connsiteX10" fmla="*/ 482948 w 5885538"/>
                <a:gd name="connsiteY10" fmla="*/ 0 h 3786385"/>
                <a:gd name="connsiteX0" fmla="*/ 482948 w 5859780"/>
                <a:gd name="connsiteY0" fmla="*/ 0 h 3786385"/>
                <a:gd name="connsiteX1" fmla="*/ 5345754 w 5859780"/>
                <a:gd name="connsiteY1" fmla="*/ 0 h 3786385"/>
                <a:gd name="connsiteX2" fmla="*/ 5345754 w 5859780"/>
                <a:gd name="connsiteY2" fmla="*/ 0 h 3786385"/>
                <a:gd name="connsiteX3" fmla="*/ 5345754 w 5859780"/>
                <a:gd name="connsiteY3" fmla="*/ 1976802 h 3786385"/>
                <a:gd name="connsiteX4" fmla="*/ 5859780 w 5859780"/>
                <a:gd name="connsiteY4" fmla="*/ 2781833 h 3786385"/>
                <a:gd name="connsiteX5" fmla="*/ 4816591 w 5859780"/>
                <a:gd name="connsiteY5" fmla="*/ 3786385 h 3786385"/>
                <a:gd name="connsiteX6" fmla="*/ 3845375 w 5859780"/>
                <a:gd name="connsiteY6" fmla="*/ 2858996 h 3786385"/>
                <a:gd name="connsiteX7" fmla="*/ 0 w 5859780"/>
                <a:gd name="connsiteY7" fmla="*/ 2897632 h 3786385"/>
                <a:gd name="connsiteX8" fmla="*/ 0 w 5859780"/>
                <a:gd name="connsiteY8" fmla="*/ 2897632 h 3786385"/>
                <a:gd name="connsiteX9" fmla="*/ 0 w 5859780"/>
                <a:gd name="connsiteY9" fmla="*/ 482948 h 3786385"/>
                <a:gd name="connsiteX10" fmla="*/ 482948 w 5859780"/>
                <a:gd name="connsiteY10" fmla="*/ 0 h 3786385"/>
                <a:gd name="connsiteX0" fmla="*/ 482948 w 5859780"/>
                <a:gd name="connsiteY0" fmla="*/ 0 h 3786385"/>
                <a:gd name="connsiteX1" fmla="*/ 5345754 w 5859780"/>
                <a:gd name="connsiteY1" fmla="*/ 0 h 3786385"/>
                <a:gd name="connsiteX2" fmla="*/ 5345754 w 5859780"/>
                <a:gd name="connsiteY2" fmla="*/ 0 h 3786385"/>
                <a:gd name="connsiteX3" fmla="*/ 5345754 w 5859780"/>
                <a:gd name="connsiteY3" fmla="*/ 1976802 h 3786385"/>
                <a:gd name="connsiteX4" fmla="*/ 5859780 w 5859780"/>
                <a:gd name="connsiteY4" fmla="*/ 2781833 h 3786385"/>
                <a:gd name="connsiteX5" fmla="*/ 4816591 w 5859780"/>
                <a:gd name="connsiteY5" fmla="*/ 3786385 h 3786385"/>
                <a:gd name="connsiteX6" fmla="*/ 3845375 w 5859780"/>
                <a:gd name="connsiteY6" fmla="*/ 2858996 h 3786385"/>
                <a:gd name="connsiteX7" fmla="*/ 0 w 5859780"/>
                <a:gd name="connsiteY7" fmla="*/ 2897632 h 3786385"/>
                <a:gd name="connsiteX8" fmla="*/ 0 w 5859780"/>
                <a:gd name="connsiteY8" fmla="*/ 2897632 h 3786385"/>
                <a:gd name="connsiteX9" fmla="*/ 0 w 5859780"/>
                <a:gd name="connsiteY9" fmla="*/ 482948 h 3786385"/>
                <a:gd name="connsiteX10" fmla="*/ 482948 w 5859780"/>
                <a:gd name="connsiteY10" fmla="*/ 0 h 3786385"/>
                <a:gd name="connsiteX0" fmla="*/ 482948 w 5808265"/>
                <a:gd name="connsiteY0" fmla="*/ 0 h 3786385"/>
                <a:gd name="connsiteX1" fmla="*/ 5345754 w 5808265"/>
                <a:gd name="connsiteY1" fmla="*/ 0 h 3786385"/>
                <a:gd name="connsiteX2" fmla="*/ 5345754 w 5808265"/>
                <a:gd name="connsiteY2" fmla="*/ 0 h 3786385"/>
                <a:gd name="connsiteX3" fmla="*/ 5345754 w 5808265"/>
                <a:gd name="connsiteY3" fmla="*/ 1976802 h 3786385"/>
                <a:gd name="connsiteX4" fmla="*/ 5808265 w 5808265"/>
                <a:gd name="connsiteY4" fmla="*/ 2691681 h 3786385"/>
                <a:gd name="connsiteX5" fmla="*/ 4816591 w 5808265"/>
                <a:gd name="connsiteY5" fmla="*/ 3786385 h 3786385"/>
                <a:gd name="connsiteX6" fmla="*/ 3845375 w 5808265"/>
                <a:gd name="connsiteY6" fmla="*/ 2858996 h 3786385"/>
                <a:gd name="connsiteX7" fmla="*/ 0 w 5808265"/>
                <a:gd name="connsiteY7" fmla="*/ 2897632 h 3786385"/>
                <a:gd name="connsiteX8" fmla="*/ 0 w 5808265"/>
                <a:gd name="connsiteY8" fmla="*/ 2897632 h 3786385"/>
                <a:gd name="connsiteX9" fmla="*/ 0 w 5808265"/>
                <a:gd name="connsiteY9" fmla="*/ 482948 h 3786385"/>
                <a:gd name="connsiteX10" fmla="*/ 482948 w 5808265"/>
                <a:gd name="connsiteY10" fmla="*/ 0 h 3786385"/>
                <a:gd name="connsiteX0" fmla="*/ 482948 w 5808265"/>
                <a:gd name="connsiteY0" fmla="*/ 0 h 3786385"/>
                <a:gd name="connsiteX1" fmla="*/ 5345754 w 5808265"/>
                <a:gd name="connsiteY1" fmla="*/ 0 h 3786385"/>
                <a:gd name="connsiteX2" fmla="*/ 5345754 w 5808265"/>
                <a:gd name="connsiteY2" fmla="*/ 0 h 3786385"/>
                <a:gd name="connsiteX3" fmla="*/ 5345754 w 5808265"/>
                <a:gd name="connsiteY3" fmla="*/ 1976802 h 3786385"/>
                <a:gd name="connsiteX4" fmla="*/ 5808265 w 5808265"/>
                <a:gd name="connsiteY4" fmla="*/ 2691681 h 3786385"/>
                <a:gd name="connsiteX5" fmla="*/ 4816591 w 5808265"/>
                <a:gd name="connsiteY5" fmla="*/ 3786385 h 3786385"/>
                <a:gd name="connsiteX6" fmla="*/ 3845375 w 5808265"/>
                <a:gd name="connsiteY6" fmla="*/ 2858996 h 3786385"/>
                <a:gd name="connsiteX7" fmla="*/ 0 w 5808265"/>
                <a:gd name="connsiteY7" fmla="*/ 2897632 h 3786385"/>
                <a:gd name="connsiteX8" fmla="*/ 0 w 5808265"/>
                <a:gd name="connsiteY8" fmla="*/ 2897632 h 3786385"/>
                <a:gd name="connsiteX9" fmla="*/ 0 w 5808265"/>
                <a:gd name="connsiteY9" fmla="*/ 482948 h 3786385"/>
                <a:gd name="connsiteX10" fmla="*/ 482948 w 5808265"/>
                <a:gd name="connsiteY10" fmla="*/ 0 h 3786385"/>
                <a:gd name="connsiteX0" fmla="*/ 482948 w 5769628"/>
                <a:gd name="connsiteY0" fmla="*/ 0 h 3786385"/>
                <a:gd name="connsiteX1" fmla="*/ 5345754 w 5769628"/>
                <a:gd name="connsiteY1" fmla="*/ 0 h 3786385"/>
                <a:gd name="connsiteX2" fmla="*/ 5345754 w 5769628"/>
                <a:gd name="connsiteY2" fmla="*/ 0 h 3786385"/>
                <a:gd name="connsiteX3" fmla="*/ 5345754 w 5769628"/>
                <a:gd name="connsiteY3" fmla="*/ 1976802 h 3786385"/>
                <a:gd name="connsiteX4" fmla="*/ 5769628 w 5769628"/>
                <a:gd name="connsiteY4" fmla="*/ 2691681 h 3786385"/>
                <a:gd name="connsiteX5" fmla="*/ 4816591 w 5769628"/>
                <a:gd name="connsiteY5" fmla="*/ 3786385 h 3786385"/>
                <a:gd name="connsiteX6" fmla="*/ 3845375 w 5769628"/>
                <a:gd name="connsiteY6" fmla="*/ 2858996 h 3786385"/>
                <a:gd name="connsiteX7" fmla="*/ 0 w 5769628"/>
                <a:gd name="connsiteY7" fmla="*/ 2897632 h 3786385"/>
                <a:gd name="connsiteX8" fmla="*/ 0 w 5769628"/>
                <a:gd name="connsiteY8" fmla="*/ 2897632 h 3786385"/>
                <a:gd name="connsiteX9" fmla="*/ 0 w 5769628"/>
                <a:gd name="connsiteY9" fmla="*/ 482948 h 3786385"/>
                <a:gd name="connsiteX10" fmla="*/ 482948 w 5769628"/>
                <a:gd name="connsiteY10" fmla="*/ 0 h 3786385"/>
                <a:gd name="connsiteX0" fmla="*/ 482948 w 5769628"/>
                <a:gd name="connsiteY0" fmla="*/ 0 h 3786385"/>
                <a:gd name="connsiteX1" fmla="*/ 5345754 w 5769628"/>
                <a:gd name="connsiteY1" fmla="*/ 0 h 3786385"/>
                <a:gd name="connsiteX2" fmla="*/ 5345754 w 5769628"/>
                <a:gd name="connsiteY2" fmla="*/ 0 h 3786385"/>
                <a:gd name="connsiteX3" fmla="*/ 5345754 w 5769628"/>
                <a:gd name="connsiteY3" fmla="*/ 1976802 h 3786385"/>
                <a:gd name="connsiteX4" fmla="*/ 5769628 w 5769628"/>
                <a:gd name="connsiteY4" fmla="*/ 2691681 h 3786385"/>
                <a:gd name="connsiteX5" fmla="*/ 4816591 w 5769628"/>
                <a:gd name="connsiteY5" fmla="*/ 3786385 h 3786385"/>
                <a:gd name="connsiteX6" fmla="*/ 3845375 w 5769628"/>
                <a:gd name="connsiteY6" fmla="*/ 2858996 h 3786385"/>
                <a:gd name="connsiteX7" fmla="*/ 0 w 5769628"/>
                <a:gd name="connsiteY7" fmla="*/ 2897632 h 3786385"/>
                <a:gd name="connsiteX8" fmla="*/ 0 w 5769628"/>
                <a:gd name="connsiteY8" fmla="*/ 2897632 h 3786385"/>
                <a:gd name="connsiteX9" fmla="*/ 0 w 5769628"/>
                <a:gd name="connsiteY9" fmla="*/ 482948 h 3786385"/>
                <a:gd name="connsiteX10" fmla="*/ 482948 w 5769628"/>
                <a:gd name="connsiteY10" fmla="*/ 0 h 3786385"/>
                <a:gd name="connsiteX0" fmla="*/ 482948 w 5743870"/>
                <a:gd name="connsiteY0" fmla="*/ 0 h 3786385"/>
                <a:gd name="connsiteX1" fmla="*/ 5345754 w 5743870"/>
                <a:gd name="connsiteY1" fmla="*/ 0 h 3786385"/>
                <a:gd name="connsiteX2" fmla="*/ 5345754 w 5743870"/>
                <a:gd name="connsiteY2" fmla="*/ 0 h 3786385"/>
                <a:gd name="connsiteX3" fmla="*/ 5345754 w 5743870"/>
                <a:gd name="connsiteY3" fmla="*/ 1976802 h 3786385"/>
                <a:gd name="connsiteX4" fmla="*/ 5743870 w 5743870"/>
                <a:gd name="connsiteY4" fmla="*/ 2601529 h 3786385"/>
                <a:gd name="connsiteX5" fmla="*/ 4816591 w 5743870"/>
                <a:gd name="connsiteY5" fmla="*/ 3786385 h 3786385"/>
                <a:gd name="connsiteX6" fmla="*/ 3845375 w 5743870"/>
                <a:gd name="connsiteY6" fmla="*/ 2858996 h 3786385"/>
                <a:gd name="connsiteX7" fmla="*/ 0 w 5743870"/>
                <a:gd name="connsiteY7" fmla="*/ 2897632 h 3786385"/>
                <a:gd name="connsiteX8" fmla="*/ 0 w 5743870"/>
                <a:gd name="connsiteY8" fmla="*/ 2897632 h 3786385"/>
                <a:gd name="connsiteX9" fmla="*/ 0 w 5743870"/>
                <a:gd name="connsiteY9" fmla="*/ 482948 h 3786385"/>
                <a:gd name="connsiteX10" fmla="*/ 482948 w 5743870"/>
                <a:gd name="connsiteY10" fmla="*/ 0 h 3786385"/>
                <a:gd name="connsiteX0" fmla="*/ 482948 w 5743870"/>
                <a:gd name="connsiteY0" fmla="*/ 0 h 3786385"/>
                <a:gd name="connsiteX1" fmla="*/ 5345754 w 5743870"/>
                <a:gd name="connsiteY1" fmla="*/ 0 h 3786385"/>
                <a:gd name="connsiteX2" fmla="*/ 5345754 w 5743870"/>
                <a:gd name="connsiteY2" fmla="*/ 0 h 3786385"/>
                <a:gd name="connsiteX3" fmla="*/ 5345754 w 5743870"/>
                <a:gd name="connsiteY3" fmla="*/ 1976802 h 3786385"/>
                <a:gd name="connsiteX4" fmla="*/ 5743870 w 5743870"/>
                <a:gd name="connsiteY4" fmla="*/ 2601529 h 3786385"/>
                <a:gd name="connsiteX5" fmla="*/ 4816591 w 5743870"/>
                <a:gd name="connsiteY5" fmla="*/ 3786385 h 3786385"/>
                <a:gd name="connsiteX6" fmla="*/ 3845375 w 5743870"/>
                <a:gd name="connsiteY6" fmla="*/ 2858996 h 3786385"/>
                <a:gd name="connsiteX7" fmla="*/ 0 w 5743870"/>
                <a:gd name="connsiteY7" fmla="*/ 2897632 h 3786385"/>
                <a:gd name="connsiteX8" fmla="*/ 0 w 5743870"/>
                <a:gd name="connsiteY8" fmla="*/ 2897632 h 3786385"/>
                <a:gd name="connsiteX9" fmla="*/ 0 w 5743870"/>
                <a:gd name="connsiteY9" fmla="*/ 482948 h 3786385"/>
                <a:gd name="connsiteX10" fmla="*/ 482948 w 5743870"/>
                <a:gd name="connsiteY10" fmla="*/ 0 h 3786385"/>
                <a:gd name="connsiteX0" fmla="*/ 482948 w 5640839"/>
                <a:gd name="connsiteY0" fmla="*/ 0 h 3786385"/>
                <a:gd name="connsiteX1" fmla="*/ 5345754 w 5640839"/>
                <a:gd name="connsiteY1" fmla="*/ 0 h 3786385"/>
                <a:gd name="connsiteX2" fmla="*/ 5345754 w 5640839"/>
                <a:gd name="connsiteY2" fmla="*/ 0 h 3786385"/>
                <a:gd name="connsiteX3" fmla="*/ 5345754 w 5640839"/>
                <a:gd name="connsiteY3" fmla="*/ 1976802 h 3786385"/>
                <a:gd name="connsiteX4" fmla="*/ 5640839 w 5640839"/>
                <a:gd name="connsiteY4" fmla="*/ 2601529 h 3786385"/>
                <a:gd name="connsiteX5" fmla="*/ 4816591 w 5640839"/>
                <a:gd name="connsiteY5" fmla="*/ 3786385 h 3786385"/>
                <a:gd name="connsiteX6" fmla="*/ 3845375 w 5640839"/>
                <a:gd name="connsiteY6" fmla="*/ 2858996 h 3786385"/>
                <a:gd name="connsiteX7" fmla="*/ 0 w 5640839"/>
                <a:gd name="connsiteY7" fmla="*/ 2897632 h 3786385"/>
                <a:gd name="connsiteX8" fmla="*/ 0 w 5640839"/>
                <a:gd name="connsiteY8" fmla="*/ 2897632 h 3786385"/>
                <a:gd name="connsiteX9" fmla="*/ 0 w 5640839"/>
                <a:gd name="connsiteY9" fmla="*/ 482948 h 3786385"/>
                <a:gd name="connsiteX10" fmla="*/ 482948 w 5640839"/>
                <a:gd name="connsiteY10" fmla="*/ 0 h 3786385"/>
                <a:gd name="connsiteX0" fmla="*/ 482948 w 5653717"/>
                <a:gd name="connsiteY0" fmla="*/ 0 h 3786385"/>
                <a:gd name="connsiteX1" fmla="*/ 5345754 w 5653717"/>
                <a:gd name="connsiteY1" fmla="*/ 0 h 3786385"/>
                <a:gd name="connsiteX2" fmla="*/ 5345754 w 5653717"/>
                <a:gd name="connsiteY2" fmla="*/ 0 h 3786385"/>
                <a:gd name="connsiteX3" fmla="*/ 5345754 w 5653717"/>
                <a:gd name="connsiteY3" fmla="*/ 1976802 h 3786385"/>
                <a:gd name="connsiteX4" fmla="*/ 5653717 w 5653717"/>
                <a:gd name="connsiteY4" fmla="*/ 2575771 h 3786385"/>
                <a:gd name="connsiteX5" fmla="*/ 4816591 w 5653717"/>
                <a:gd name="connsiteY5" fmla="*/ 3786385 h 3786385"/>
                <a:gd name="connsiteX6" fmla="*/ 3845375 w 5653717"/>
                <a:gd name="connsiteY6" fmla="*/ 2858996 h 3786385"/>
                <a:gd name="connsiteX7" fmla="*/ 0 w 5653717"/>
                <a:gd name="connsiteY7" fmla="*/ 2897632 h 3786385"/>
                <a:gd name="connsiteX8" fmla="*/ 0 w 5653717"/>
                <a:gd name="connsiteY8" fmla="*/ 2897632 h 3786385"/>
                <a:gd name="connsiteX9" fmla="*/ 0 w 5653717"/>
                <a:gd name="connsiteY9" fmla="*/ 482948 h 3786385"/>
                <a:gd name="connsiteX10" fmla="*/ 482948 w 5653717"/>
                <a:gd name="connsiteY10" fmla="*/ 0 h 3786385"/>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3845375 w 5653717"/>
                <a:gd name="connsiteY6" fmla="*/ 2858996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3948406 w 5653717"/>
                <a:gd name="connsiteY6" fmla="*/ 2897632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3948406 w 5653717"/>
                <a:gd name="connsiteY6" fmla="*/ 2897632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4231741 w 5653717"/>
                <a:gd name="connsiteY6" fmla="*/ 2884753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4231741 w 5653717"/>
                <a:gd name="connsiteY6" fmla="*/ 2884753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4231741 w 5653717"/>
                <a:gd name="connsiteY6" fmla="*/ 2897632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653717"/>
                <a:gd name="connsiteY0" fmla="*/ 0 h 3992447"/>
                <a:gd name="connsiteX1" fmla="*/ 5345754 w 5653717"/>
                <a:gd name="connsiteY1" fmla="*/ 0 h 3992447"/>
                <a:gd name="connsiteX2" fmla="*/ 5345754 w 5653717"/>
                <a:gd name="connsiteY2" fmla="*/ 0 h 3992447"/>
                <a:gd name="connsiteX3" fmla="*/ 5345754 w 5653717"/>
                <a:gd name="connsiteY3" fmla="*/ 1976802 h 3992447"/>
                <a:gd name="connsiteX4" fmla="*/ 5653717 w 5653717"/>
                <a:gd name="connsiteY4" fmla="*/ 2575771 h 3992447"/>
                <a:gd name="connsiteX5" fmla="*/ 5151442 w 5653717"/>
                <a:gd name="connsiteY5" fmla="*/ 3992447 h 3992447"/>
                <a:gd name="connsiteX6" fmla="*/ 4231741 w 5653717"/>
                <a:gd name="connsiteY6" fmla="*/ 2897632 h 3992447"/>
                <a:gd name="connsiteX7" fmla="*/ 0 w 5653717"/>
                <a:gd name="connsiteY7" fmla="*/ 2897632 h 3992447"/>
                <a:gd name="connsiteX8" fmla="*/ 0 w 5653717"/>
                <a:gd name="connsiteY8" fmla="*/ 2897632 h 3992447"/>
                <a:gd name="connsiteX9" fmla="*/ 0 w 5653717"/>
                <a:gd name="connsiteY9" fmla="*/ 482948 h 3992447"/>
                <a:gd name="connsiteX10" fmla="*/ 482948 w 5653717"/>
                <a:gd name="connsiteY10" fmla="*/ 0 h 3992447"/>
                <a:gd name="connsiteX0" fmla="*/ 482948 w 5546801"/>
                <a:gd name="connsiteY0" fmla="*/ 0 h 3992447"/>
                <a:gd name="connsiteX1" fmla="*/ 5345754 w 5546801"/>
                <a:gd name="connsiteY1" fmla="*/ 0 h 3992447"/>
                <a:gd name="connsiteX2" fmla="*/ 5345754 w 5546801"/>
                <a:gd name="connsiteY2" fmla="*/ 0 h 3992447"/>
                <a:gd name="connsiteX3" fmla="*/ 5345754 w 5546801"/>
                <a:gd name="connsiteY3" fmla="*/ 1976802 h 3992447"/>
                <a:gd name="connsiteX4" fmla="*/ 5537807 w 5546801"/>
                <a:gd name="connsiteY4" fmla="*/ 2588650 h 3992447"/>
                <a:gd name="connsiteX5" fmla="*/ 5151442 w 5546801"/>
                <a:gd name="connsiteY5" fmla="*/ 3992447 h 3992447"/>
                <a:gd name="connsiteX6" fmla="*/ 4231741 w 5546801"/>
                <a:gd name="connsiteY6" fmla="*/ 2897632 h 3992447"/>
                <a:gd name="connsiteX7" fmla="*/ 0 w 5546801"/>
                <a:gd name="connsiteY7" fmla="*/ 2897632 h 3992447"/>
                <a:gd name="connsiteX8" fmla="*/ 0 w 5546801"/>
                <a:gd name="connsiteY8" fmla="*/ 2897632 h 3992447"/>
                <a:gd name="connsiteX9" fmla="*/ 0 w 5546801"/>
                <a:gd name="connsiteY9" fmla="*/ 482948 h 3992447"/>
                <a:gd name="connsiteX10" fmla="*/ 482948 w 5546801"/>
                <a:gd name="connsiteY10" fmla="*/ 0 h 3992447"/>
                <a:gd name="connsiteX0" fmla="*/ 482948 w 5587549"/>
                <a:gd name="connsiteY0" fmla="*/ 0 h 3876538"/>
                <a:gd name="connsiteX1" fmla="*/ 5345754 w 5587549"/>
                <a:gd name="connsiteY1" fmla="*/ 0 h 3876538"/>
                <a:gd name="connsiteX2" fmla="*/ 5345754 w 5587549"/>
                <a:gd name="connsiteY2" fmla="*/ 0 h 3876538"/>
                <a:gd name="connsiteX3" fmla="*/ 5345754 w 5587549"/>
                <a:gd name="connsiteY3" fmla="*/ 1976802 h 3876538"/>
                <a:gd name="connsiteX4" fmla="*/ 5537807 w 5587549"/>
                <a:gd name="connsiteY4" fmla="*/ 2588650 h 3876538"/>
                <a:gd name="connsiteX5" fmla="*/ 5267352 w 5587549"/>
                <a:gd name="connsiteY5" fmla="*/ 3876538 h 3876538"/>
                <a:gd name="connsiteX6" fmla="*/ 4231741 w 5587549"/>
                <a:gd name="connsiteY6" fmla="*/ 2897632 h 3876538"/>
                <a:gd name="connsiteX7" fmla="*/ 0 w 5587549"/>
                <a:gd name="connsiteY7" fmla="*/ 2897632 h 3876538"/>
                <a:gd name="connsiteX8" fmla="*/ 0 w 5587549"/>
                <a:gd name="connsiteY8" fmla="*/ 2897632 h 3876538"/>
                <a:gd name="connsiteX9" fmla="*/ 0 w 5587549"/>
                <a:gd name="connsiteY9" fmla="*/ 482948 h 3876538"/>
                <a:gd name="connsiteX10" fmla="*/ 482948 w 5587549"/>
                <a:gd name="connsiteY10" fmla="*/ 0 h 3876538"/>
                <a:gd name="connsiteX0" fmla="*/ 482948 w 5587549"/>
                <a:gd name="connsiteY0" fmla="*/ 0 h 3876538"/>
                <a:gd name="connsiteX1" fmla="*/ 5345754 w 5587549"/>
                <a:gd name="connsiteY1" fmla="*/ 0 h 3876538"/>
                <a:gd name="connsiteX2" fmla="*/ 5345754 w 5587549"/>
                <a:gd name="connsiteY2" fmla="*/ 0 h 3876538"/>
                <a:gd name="connsiteX3" fmla="*/ 5345754 w 5587549"/>
                <a:gd name="connsiteY3" fmla="*/ 1976802 h 3876538"/>
                <a:gd name="connsiteX4" fmla="*/ 5537807 w 5587549"/>
                <a:gd name="connsiteY4" fmla="*/ 2588650 h 3876538"/>
                <a:gd name="connsiteX5" fmla="*/ 5267352 w 5587549"/>
                <a:gd name="connsiteY5" fmla="*/ 3876538 h 3876538"/>
                <a:gd name="connsiteX6" fmla="*/ 4231741 w 5587549"/>
                <a:gd name="connsiteY6" fmla="*/ 2897632 h 3876538"/>
                <a:gd name="connsiteX7" fmla="*/ 0 w 5587549"/>
                <a:gd name="connsiteY7" fmla="*/ 2897632 h 3876538"/>
                <a:gd name="connsiteX8" fmla="*/ 0 w 5587549"/>
                <a:gd name="connsiteY8" fmla="*/ 2897632 h 3876538"/>
                <a:gd name="connsiteX9" fmla="*/ 0 w 5587549"/>
                <a:gd name="connsiteY9" fmla="*/ 482948 h 3876538"/>
                <a:gd name="connsiteX10" fmla="*/ 482948 w 5587549"/>
                <a:gd name="connsiteY10" fmla="*/ 0 h 3876538"/>
                <a:gd name="connsiteX0" fmla="*/ 482948 w 5587549"/>
                <a:gd name="connsiteY0" fmla="*/ 0 h 3876538"/>
                <a:gd name="connsiteX1" fmla="*/ 5345754 w 5587549"/>
                <a:gd name="connsiteY1" fmla="*/ 0 h 3876538"/>
                <a:gd name="connsiteX2" fmla="*/ 5345754 w 5587549"/>
                <a:gd name="connsiteY2" fmla="*/ 0 h 3876538"/>
                <a:gd name="connsiteX3" fmla="*/ 5345754 w 5587549"/>
                <a:gd name="connsiteY3" fmla="*/ 1976802 h 3876538"/>
                <a:gd name="connsiteX4" fmla="*/ 5537807 w 5587549"/>
                <a:gd name="connsiteY4" fmla="*/ 2588650 h 3876538"/>
                <a:gd name="connsiteX5" fmla="*/ 5267352 w 5587549"/>
                <a:gd name="connsiteY5" fmla="*/ 3876538 h 3876538"/>
                <a:gd name="connsiteX6" fmla="*/ 4231741 w 5587549"/>
                <a:gd name="connsiteY6" fmla="*/ 2897632 h 3876538"/>
                <a:gd name="connsiteX7" fmla="*/ 0 w 5587549"/>
                <a:gd name="connsiteY7" fmla="*/ 2897632 h 3876538"/>
                <a:gd name="connsiteX8" fmla="*/ 0 w 5587549"/>
                <a:gd name="connsiteY8" fmla="*/ 2897632 h 3876538"/>
                <a:gd name="connsiteX9" fmla="*/ 0 w 5587549"/>
                <a:gd name="connsiteY9" fmla="*/ 482948 h 3876538"/>
                <a:gd name="connsiteX10" fmla="*/ 482948 w 5587549"/>
                <a:gd name="connsiteY10" fmla="*/ 0 h 3876538"/>
                <a:gd name="connsiteX0" fmla="*/ 482948 w 5587549"/>
                <a:gd name="connsiteY0" fmla="*/ 0 h 3876538"/>
                <a:gd name="connsiteX1" fmla="*/ 5345754 w 5587549"/>
                <a:gd name="connsiteY1" fmla="*/ 0 h 3876538"/>
                <a:gd name="connsiteX2" fmla="*/ 5345754 w 5587549"/>
                <a:gd name="connsiteY2" fmla="*/ 0 h 3876538"/>
                <a:gd name="connsiteX3" fmla="*/ 5345754 w 5587549"/>
                <a:gd name="connsiteY3" fmla="*/ 1976802 h 3876538"/>
                <a:gd name="connsiteX4" fmla="*/ 5537807 w 5587549"/>
                <a:gd name="connsiteY4" fmla="*/ 2588650 h 3876538"/>
                <a:gd name="connsiteX5" fmla="*/ 5267352 w 5587549"/>
                <a:gd name="connsiteY5" fmla="*/ 3876538 h 3876538"/>
                <a:gd name="connsiteX6" fmla="*/ 4231741 w 5587549"/>
                <a:gd name="connsiteY6" fmla="*/ 2897632 h 3876538"/>
                <a:gd name="connsiteX7" fmla="*/ 0 w 5587549"/>
                <a:gd name="connsiteY7" fmla="*/ 2897632 h 3876538"/>
                <a:gd name="connsiteX8" fmla="*/ 0 w 5587549"/>
                <a:gd name="connsiteY8" fmla="*/ 2897632 h 3876538"/>
                <a:gd name="connsiteX9" fmla="*/ 0 w 5587549"/>
                <a:gd name="connsiteY9" fmla="*/ 482948 h 3876538"/>
                <a:gd name="connsiteX10" fmla="*/ 482948 w 5587549"/>
                <a:gd name="connsiteY10" fmla="*/ 0 h 3876538"/>
                <a:gd name="connsiteX0" fmla="*/ 482948 w 5587549"/>
                <a:gd name="connsiteY0" fmla="*/ 0 h 3876538"/>
                <a:gd name="connsiteX1" fmla="*/ 5345754 w 5587549"/>
                <a:gd name="connsiteY1" fmla="*/ 0 h 3876538"/>
                <a:gd name="connsiteX2" fmla="*/ 5345754 w 5587549"/>
                <a:gd name="connsiteY2" fmla="*/ 0 h 3876538"/>
                <a:gd name="connsiteX3" fmla="*/ 5345754 w 5587549"/>
                <a:gd name="connsiteY3" fmla="*/ 1976802 h 3876538"/>
                <a:gd name="connsiteX4" fmla="*/ 5537807 w 5587549"/>
                <a:gd name="connsiteY4" fmla="*/ 2588650 h 3876538"/>
                <a:gd name="connsiteX5" fmla="*/ 5267352 w 5587549"/>
                <a:gd name="connsiteY5" fmla="*/ 3876538 h 3876538"/>
                <a:gd name="connsiteX6" fmla="*/ 4231741 w 5587549"/>
                <a:gd name="connsiteY6" fmla="*/ 2897632 h 3876538"/>
                <a:gd name="connsiteX7" fmla="*/ 0 w 5587549"/>
                <a:gd name="connsiteY7" fmla="*/ 2897632 h 3876538"/>
                <a:gd name="connsiteX8" fmla="*/ 0 w 5587549"/>
                <a:gd name="connsiteY8" fmla="*/ 2897632 h 3876538"/>
                <a:gd name="connsiteX9" fmla="*/ 0 w 5587549"/>
                <a:gd name="connsiteY9" fmla="*/ 482948 h 3876538"/>
                <a:gd name="connsiteX10" fmla="*/ 482948 w 5587549"/>
                <a:gd name="connsiteY10" fmla="*/ 0 h 3876538"/>
                <a:gd name="connsiteX0" fmla="*/ 482948 w 5718367"/>
                <a:gd name="connsiteY0" fmla="*/ 0 h 3876538"/>
                <a:gd name="connsiteX1" fmla="*/ 5345754 w 5718367"/>
                <a:gd name="connsiteY1" fmla="*/ 0 h 3876538"/>
                <a:gd name="connsiteX2" fmla="*/ 5345754 w 5718367"/>
                <a:gd name="connsiteY2" fmla="*/ 0 h 3876538"/>
                <a:gd name="connsiteX3" fmla="*/ 5345754 w 5718367"/>
                <a:gd name="connsiteY3" fmla="*/ 1976802 h 3876538"/>
                <a:gd name="connsiteX4" fmla="*/ 5718112 w 5718367"/>
                <a:gd name="connsiteY4" fmla="*/ 2665923 h 3876538"/>
                <a:gd name="connsiteX5" fmla="*/ 5267352 w 5718367"/>
                <a:gd name="connsiteY5" fmla="*/ 3876538 h 3876538"/>
                <a:gd name="connsiteX6" fmla="*/ 4231741 w 5718367"/>
                <a:gd name="connsiteY6" fmla="*/ 2897632 h 3876538"/>
                <a:gd name="connsiteX7" fmla="*/ 0 w 5718367"/>
                <a:gd name="connsiteY7" fmla="*/ 2897632 h 3876538"/>
                <a:gd name="connsiteX8" fmla="*/ 0 w 5718367"/>
                <a:gd name="connsiteY8" fmla="*/ 2897632 h 3876538"/>
                <a:gd name="connsiteX9" fmla="*/ 0 w 5718367"/>
                <a:gd name="connsiteY9" fmla="*/ 482948 h 3876538"/>
                <a:gd name="connsiteX10" fmla="*/ 482948 w 5718367"/>
                <a:gd name="connsiteY10" fmla="*/ 0 h 3876538"/>
                <a:gd name="connsiteX0" fmla="*/ 482948 w 5718367"/>
                <a:gd name="connsiteY0" fmla="*/ 0 h 3876538"/>
                <a:gd name="connsiteX1" fmla="*/ 5345754 w 5718367"/>
                <a:gd name="connsiteY1" fmla="*/ 0 h 3876538"/>
                <a:gd name="connsiteX2" fmla="*/ 5345754 w 5718367"/>
                <a:gd name="connsiteY2" fmla="*/ 0 h 3876538"/>
                <a:gd name="connsiteX3" fmla="*/ 5345754 w 5718367"/>
                <a:gd name="connsiteY3" fmla="*/ 1976802 h 3876538"/>
                <a:gd name="connsiteX4" fmla="*/ 5718112 w 5718367"/>
                <a:gd name="connsiteY4" fmla="*/ 2665923 h 3876538"/>
                <a:gd name="connsiteX5" fmla="*/ 5267352 w 5718367"/>
                <a:gd name="connsiteY5" fmla="*/ 3876538 h 3876538"/>
                <a:gd name="connsiteX6" fmla="*/ 4231741 w 5718367"/>
                <a:gd name="connsiteY6" fmla="*/ 2897632 h 3876538"/>
                <a:gd name="connsiteX7" fmla="*/ 0 w 5718367"/>
                <a:gd name="connsiteY7" fmla="*/ 2897632 h 3876538"/>
                <a:gd name="connsiteX8" fmla="*/ 0 w 5718367"/>
                <a:gd name="connsiteY8" fmla="*/ 2897632 h 3876538"/>
                <a:gd name="connsiteX9" fmla="*/ 0 w 5718367"/>
                <a:gd name="connsiteY9" fmla="*/ 482948 h 3876538"/>
                <a:gd name="connsiteX10" fmla="*/ 482948 w 5718367"/>
                <a:gd name="connsiteY10" fmla="*/ 0 h 3876538"/>
                <a:gd name="connsiteX0" fmla="*/ 482948 w 5795385"/>
                <a:gd name="connsiteY0" fmla="*/ 0 h 3876538"/>
                <a:gd name="connsiteX1" fmla="*/ 5345754 w 5795385"/>
                <a:gd name="connsiteY1" fmla="*/ 0 h 3876538"/>
                <a:gd name="connsiteX2" fmla="*/ 5345754 w 5795385"/>
                <a:gd name="connsiteY2" fmla="*/ 0 h 3876538"/>
                <a:gd name="connsiteX3" fmla="*/ 5345754 w 5795385"/>
                <a:gd name="connsiteY3" fmla="*/ 1976802 h 3876538"/>
                <a:gd name="connsiteX4" fmla="*/ 5795385 w 5795385"/>
                <a:gd name="connsiteY4" fmla="*/ 2665923 h 3876538"/>
                <a:gd name="connsiteX5" fmla="*/ 5267352 w 5795385"/>
                <a:gd name="connsiteY5" fmla="*/ 3876538 h 3876538"/>
                <a:gd name="connsiteX6" fmla="*/ 4231741 w 5795385"/>
                <a:gd name="connsiteY6" fmla="*/ 2897632 h 3876538"/>
                <a:gd name="connsiteX7" fmla="*/ 0 w 5795385"/>
                <a:gd name="connsiteY7" fmla="*/ 2897632 h 3876538"/>
                <a:gd name="connsiteX8" fmla="*/ 0 w 5795385"/>
                <a:gd name="connsiteY8" fmla="*/ 2897632 h 3876538"/>
                <a:gd name="connsiteX9" fmla="*/ 0 w 5795385"/>
                <a:gd name="connsiteY9" fmla="*/ 482948 h 3876538"/>
                <a:gd name="connsiteX10" fmla="*/ 482948 w 5795385"/>
                <a:gd name="connsiteY10" fmla="*/ 0 h 387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5385" h="3876538">
                  <a:moveTo>
                    <a:pt x="482948" y="0"/>
                  </a:moveTo>
                  <a:lnTo>
                    <a:pt x="5345754" y="0"/>
                  </a:lnTo>
                  <a:lnTo>
                    <a:pt x="5345754" y="0"/>
                  </a:lnTo>
                  <a:lnTo>
                    <a:pt x="5345754" y="1976802"/>
                  </a:lnTo>
                  <a:cubicBezTo>
                    <a:pt x="5354152" y="2268722"/>
                    <a:pt x="5337111" y="2469522"/>
                    <a:pt x="5795385" y="2665923"/>
                  </a:cubicBezTo>
                  <a:cubicBezTo>
                    <a:pt x="5793051" y="2785069"/>
                    <a:pt x="5761926" y="3799283"/>
                    <a:pt x="5267352" y="3876538"/>
                  </a:cubicBezTo>
                  <a:cubicBezTo>
                    <a:pt x="4489443" y="3515912"/>
                    <a:pt x="5107487" y="2949167"/>
                    <a:pt x="4231741" y="2897632"/>
                  </a:cubicBezTo>
                  <a:lnTo>
                    <a:pt x="0" y="2897632"/>
                  </a:lnTo>
                  <a:lnTo>
                    <a:pt x="0" y="2897632"/>
                  </a:lnTo>
                  <a:lnTo>
                    <a:pt x="0" y="482948"/>
                  </a:lnTo>
                  <a:cubicBezTo>
                    <a:pt x="0" y="216223"/>
                    <a:pt x="216223" y="0"/>
                    <a:pt x="4829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75" name="Ellipse 74"/>
            <p:cNvSpPr/>
            <p:nvPr/>
          </p:nvSpPr>
          <p:spPr>
            <a:xfrm>
              <a:off x="5131310" y="3214518"/>
              <a:ext cx="1350298" cy="1350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sp>
        <p:nvSpPr>
          <p:cNvPr id="83" name="Text Placeholder 3"/>
          <p:cNvSpPr txBox="1">
            <a:spLocks/>
          </p:cNvSpPr>
          <p:nvPr/>
        </p:nvSpPr>
        <p:spPr bwMode="auto">
          <a:xfrm>
            <a:off x="2480881" y="8570423"/>
            <a:ext cx="1290055" cy="19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lvl="1"/>
            <a:r>
              <a:rPr lang="fr-FR" altLang="fr-FR" sz="900" b="1" dirty="0">
                <a:solidFill>
                  <a:schemeClr val="bg1">
                    <a:lumMod val="50000"/>
                  </a:schemeClr>
                </a:solidFill>
                <a:latin typeface="Century Gothic" panose="020B0502020202020204" pitchFamily="34" charset="0"/>
                <a:ea typeface="MS PGothic" panose="020B0600070205080204" pitchFamily="34" charset="-128"/>
                <a:cs typeface="Arial" panose="020B0604020202020204" pitchFamily="34" charset="0"/>
              </a:rPr>
              <a:t>Étude réalisée par :</a:t>
            </a:r>
            <a:endParaRPr lang="fr-FR" altLang="fr-FR" sz="900" b="1" i="1" dirty="0">
              <a:solidFill>
                <a:schemeClr val="bg1">
                  <a:lumMod val="50000"/>
                </a:schemeClr>
              </a:solidFill>
              <a:latin typeface="Century Gothic" panose="020B0502020202020204" pitchFamily="34" charset="0"/>
              <a:ea typeface="MS PGothic" panose="020B0600070205080204" pitchFamily="34" charset="-128"/>
              <a:cs typeface="Arial" panose="020B0604020202020204" pitchFamily="34" charset="0"/>
            </a:endParaRPr>
          </a:p>
          <a:p>
            <a:pPr algn="ctr" eaLnBrk="1" hangingPunct="1">
              <a:spcBef>
                <a:spcPct val="0"/>
              </a:spcBef>
              <a:buFontTx/>
              <a:buNone/>
            </a:pPr>
            <a:endParaRPr lang="fr-FR" altLang="fr-FR" sz="600" dirty="0">
              <a:solidFill>
                <a:schemeClr val="tx1">
                  <a:lumMod val="95000"/>
                  <a:lumOff val="5000"/>
                </a:schemeClr>
              </a:solidFill>
              <a:latin typeface="Century Gothic" panose="020B0502020202020204" pitchFamily="34" charset="0"/>
              <a:ea typeface="MS PGothic" panose="020B0600070205080204" pitchFamily="34" charset="-128"/>
              <a:cs typeface="Arial" panose="020B0604020202020204" pitchFamily="34" charset="0"/>
            </a:endParaRPr>
          </a:p>
        </p:txBody>
      </p:sp>
      <p:grpSp>
        <p:nvGrpSpPr>
          <p:cNvPr id="10" name="Groupe 9">
            <a:extLst>
              <a:ext uri="{FF2B5EF4-FFF2-40B4-BE49-F238E27FC236}">
                <a16:creationId xmlns:a16="http://schemas.microsoft.com/office/drawing/2014/main" id="{DC696CCF-E8F9-0BE6-A898-75CAA2C0EFFF}"/>
              </a:ext>
            </a:extLst>
          </p:cNvPr>
          <p:cNvGrpSpPr/>
          <p:nvPr/>
        </p:nvGrpSpPr>
        <p:grpSpPr>
          <a:xfrm>
            <a:off x="1512588" y="8778981"/>
            <a:ext cx="4157531" cy="846806"/>
            <a:chOff x="303207" y="9029501"/>
            <a:chExt cx="4157531" cy="846806"/>
          </a:xfrm>
        </p:grpSpPr>
        <p:sp>
          <p:nvSpPr>
            <p:cNvPr id="76" name="Text Placeholder 3"/>
            <p:cNvSpPr txBox="1">
              <a:spLocks/>
            </p:cNvSpPr>
            <p:nvPr/>
          </p:nvSpPr>
          <p:spPr bwMode="auto">
            <a:xfrm>
              <a:off x="1357493" y="9112659"/>
              <a:ext cx="3103245" cy="55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lvl="1"/>
              <a:r>
                <a:rPr lang="fr-FR" altLang="fr-FR" sz="900" b="1" dirty="0">
                  <a:solidFill>
                    <a:srgbClr val="A91914"/>
                  </a:solidFill>
                  <a:latin typeface="Century Gothic" panose="020B0502020202020204" pitchFamily="34" charset="0"/>
                  <a:ea typeface="MS PGothic" panose="020B0600070205080204" pitchFamily="34" charset="-128"/>
                  <a:cs typeface="Arial" panose="020B0604020202020204" pitchFamily="34" charset="0"/>
                </a:rPr>
                <a:t>Département Opinion et Stratégies d’Entreprise</a:t>
              </a:r>
              <a:endParaRPr lang="fr-FR" altLang="fr-FR" sz="400" i="1" dirty="0">
                <a:solidFill>
                  <a:srgbClr val="A91914"/>
                </a:solidFill>
                <a:latin typeface="Century Gothic" panose="020B0502020202020204" pitchFamily="34" charset="0"/>
                <a:ea typeface="MS PGothic" panose="020B0600070205080204" pitchFamily="34" charset="-128"/>
                <a:cs typeface="Arial" panose="020B0604020202020204" pitchFamily="34" charset="0"/>
              </a:endParaRPr>
            </a:p>
            <a:p>
              <a:pPr>
                <a:spcBef>
                  <a:spcPts val="600"/>
                </a:spcBef>
              </a:pPr>
              <a:r>
                <a:rPr lang="fr-FR" altLang="fr-FR" sz="900" b="1" dirty="0">
                  <a:solidFill>
                    <a:srgbClr val="A91914"/>
                  </a:solidFill>
                  <a:latin typeface="Century Gothic" panose="020B0502020202020204" pitchFamily="34" charset="0"/>
                  <a:ea typeface="MS PGothic" panose="020B0600070205080204" pitchFamily="34" charset="-128"/>
                  <a:cs typeface="Arial" panose="020B0604020202020204" pitchFamily="34" charset="0"/>
                </a:rPr>
                <a:t>Fabienne Gomant / Marie-Agathe Deffain</a:t>
              </a:r>
            </a:p>
            <a:p>
              <a:r>
                <a:rPr lang="fr-FR" altLang="fr-FR" sz="900" u="sng" dirty="0">
                  <a:solidFill>
                    <a:srgbClr val="A91914"/>
                  </a:solidFill>
                  <a:latin typeface="Century Gothic" panose="020B0502020202020204" pitchFamily="34" charset="0"/>
                  <a:ea typeface="MS PGothic" panose="020B0600070205080204" pitchFamily="34" charset="-128"/>
                  <a:cs typeface="Arial" panose="020B0604020202020204" pitchFamily="34" charset="0"/>
                </a:rPr>
                <a:t>Prénom.nom@ifop.com </a:t>
              </a:r>
              <a:endParaRPr lang="fr-FR" altLang="fr-FR" sz="900" dirty="0">
                <a:solidFill>
                  <a:srgbClr val="A91914"/>
                </a:solidFill>
                <a:latin typeface="Century Gothic" panose="020B0502020202020204" pitchFamily="34" charset="0"/>
                <a:ea typeface="MS PGothic" panose="020B0600070205080204" pitchFamily="34" charset="-128"/>
                <a:cs typeface="Arial" panose="020B0604020202020204" pitchFamily="34" charset="0"/>
              </a:endParaRPr>
            </a:p>
            <a:p>
              <a:r>
                <a:rPr lang="fr-FR" altLang="fr-FR" sz="900" dirty="0">
                  <a:solidFill>
                    <a:srgbClr val="A91914"/>
                  </a:solidFill>
                  <a:latin typeface="Century Gothic" panose="020B0502020202020204" pitchFamily="34" charset="0"/>
                  <a:ea typeface="MS PGothic" panose="020B0600070205080204" pitchFamily="34" charset="-128"/>
                  <a:cs typeface="Arial" panose="020B0604020202020204" pitchFamily="34" charset="0"/>
                </a:rPr>
                <a:t>01.45.84.14.44</a:t>
              </a:r>
              <a:endParaRPr lang="fr-FR" altLang="fr-FR" sz="900" u="sng" dirty="0">
                <a:solidFill>
                  <a:srgbClr val="A91914"/>
                </a:solidFill>
                <a:latin typeface="Century Gothic" panose="020B0502020202020204" pitchFamily="34" charset="0"/>
                <a:ea typeface="MS PGothic" panose="020B0600070205080204" pitchFamily="34" charset="-128"/>
                <a:cs typeface="Arial" panose="020B0604020202020204" pitchFamily="34" charset="0"/>
              </a:endParaRPr>
            </a:p>
          </p:txBody>
        </p:sp>
        <p:pic>
          <p:nvPicPr>
            <p:cNvPr id="77" name="Imag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07" y="9029501"/>
              <a:ext cx="1082593" cy="846806"/>
            </a:xfrm>
            <a:prstGeom prst="rect">
              <a:avLst/>
            </a:prstGeom>
          </p:spPr>
        </p:pic>
        <p:cxnSp>
          <p:nvCxnSpPr>
            <p:cNvPr id="84" name="Connecteur droit 83"/>
            <p:cNvCxnSpPr/>
            <p:nvPr/>
          </p:nvCxnSpPr>
          <p:spPr>
            <a:xfrm>
              <a:off x="1357494" y="9206431"/>
              <a:ext cx="0" cy="5548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Text Placeholder 3"/>
          <p:cNvSpPr txBox="1">
            <a:spLocks/>
          </p:cNvSpPr>
          <p:nvPr/>
        </p:nvSpPr>
        <p:spPr bwMode="auto">
          <a:xfrm>
            <a:off x="5197523" y="5356910"/>
            <a:ext cx="1404405" cy="58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lvl="1" algn="ctr"/>
            <a:r>
              <a:rPr lang="fr-FR" altLang="fr-FR" sz="1400" b="1" dirty="0">
                <a:solidFill>
                  <a:schemeClr val="bg1">
                    <a:lumMod val="65000"/>
                  </a:schemeClr>
                </a:solidFill>
                <a:latin typeface="Century Gothic" panose="020B0502020202020204" pitchFamily="34" charset="0"/>
                <a:ea typeface="MS PGothic" panose="020B0600070205080204" pitchFamily="34" charset="-128"/>
                <a:cs typeface="Arial" panose="020B0604020202020204" pitchFamily="34" charset="0"/>
              </a:rPr>
              <a:t>DOSSIER </a:t>
            </a:r>
            <a:br>
              <a:rPr lang="fr-FR" altLang="fr-FR" sz="1400" b="1" dirty="0">
                <a:solidFill>
                  <a:schemeClr val="bg1">
                    <a:lumMod val="65000"/>
                  </a:schemeClr>
                </a:solidFill>
                <a:latin typeface="Century Gothic" panose="020B0502020202020204" pitchFamily="34" charset="0"/>
                <a:ea typeface="MS PGothic" panose="020B0600070205080204" pitchFamily="34" charset="-128"/>
                <a:cs typeface="Arial" panose="020B0604020202020204" pitchFamily="34" charset="0"/>
              </a:rPr>
            </a:br>
            <a:r>
              <a:rPr lang="fr-FR" altLang="fr-FR" sz="1400" b="1" dirty="0">
                <a:solidFill>
                  <a:schemeClr val="bg1">
                    <a:lumMod val="65000"/>
                  </a:schemeClr>
                </a:solidFill>
                <a:latin typeface="Century Gothic" panose="020B0502020202020204" pitchFamily="34" charset="0"/>
                <a:ea typeface="MS PGothic" panose="020B0600070205080204" pitchFamily="34" charset="-128"/>
                <a:cs typeface="Arial" panose="020B0604020202020204" pitchFamily="34" charset="0"/>
              </a:rPr>
              <a:t>DE </a:t>
            </a:r>
            <a:br>
              <a:rPr lang="fr-FR" altLang="fr-FR" sz="1400" b="1" dirty="0">
                <a:solidFill>
                  <a:schemeClr val="bg1">
                    <a:lumMod val="65000"/>
                  </a:schemeClr>
                </a:solidFill>
                <a:latin typeface="Century Gothic" panose="020B0502020202020204" pitchFamily="34" charset="0"/>
                <a:ea typeface="MS PGothic" panose="020B0600070205080204" pitchFamily="34" charset="-128"/>
                <a:cs typeface="Arial" panose="020B0604020202020204" pitchFamily="34" charset="0"/>
              </a:rPr>
            </a:br>
            <a:r>
              <a:rPr lang="fr-FR" altLang="fr-FR" sz="1400" b="1" dirty="0">
                <a:solidFill>
                  <a:schemeClr val="bg1">
                    <a:lumMod val="65000"/>
                  </a:schemeClr>
                </a:solidFill>
                <a:latin typeface="Century Gothic" panose="020B0502020202020204" pitchFamily="34" charset="0"/>
                <a:ea typeface="MS PGothic" panose="020B0600070205080204" pitchFamily="34" charset="-128"/>
                <a:cs typeface="Arial" panose="020B0604020202020204" pitchFamily="34" charset="0"/>
              </a:rPr>
              <a:t>PRESSE</a:t>
            </a:r>
            <a:endParaRPr lang="fr-FR" altLang="fr-FR" sz="1400" b="1" i="1" dirty="0">
              <a:solidFill>
                <a:schemeClr val="bg1">
                  <a:lumMod val="65000"/>
                </a:schemeClr>
              </a:solidFill>
              <a:latin typeface="Century Gothic" panose="020B0502020202020204" pitchFamily="34" charset="0"/>
              <a:ea typeface="MS PGothic" panose="020B0600070205080204" pitchFamily="34" charset="-128"/>
              <a:cs typeface="Arial" panose="020B0604020202020204" pitchFamily="34" charset="0"/>
            </a:endParaRPr>
          </a:p>
        </p:txBody>
      </p:sp>
      <p:sp>
        <p:nvSpPr>
          <p:cNvPr id="86" name="Titre 1"/>
          <p:cNvSpPr txBox="1">
            <a:spLocks/>
          </p:cNvSpPr>
          <p:nvPr/>
        </p:nvSpPr>
        <p:spPr>
          <a:xfrm>
            <a:off x="527865" y="3775210"/>
            <a:ext cx="5087514" cy="1418211"/>
          </a:xfrm>
          <a:prstGeom prst="rect">
            <a:avLst/>
          </a:prstGeom>
          <a:solidFill>
            <a:schemeClr val="bg1"/>
          </a:solidFill>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fr-FR" sz="2800" b="1" dirty="0">
                <a:solidFill>
                  <a:srgbClr val="283583"/>
                </a:solidFill>
                <a:latin typeface="D-DIN" panose="020B0804030202030204" pitchFamily="34" charset="0"/>
              </a:rPr>
              <a:t>Baromètre de l’opinion 2023  </a:t>
            </a:r>
          </a:p>
          <a:p>
            <a:pPr>
              <a:lnSpc>
                <a:spcPct val="120000"/>
              </a:lnSpc>
            </a:pPr>
            <a:endParaRPr lang="fr-FR" sz="900" b="1" dirty="0">
              <a:solidFill>
                <a:srgbClr val="283583"/>
              </a:solidFill>
              <a:latin typeface="D-DIN" panose="020B0804030202030204" pitchFamily="34" charset="0"/>
            </a:endParaRPr>
          </a:p>
          <a:p>
            <a:pPr>
              <a:lnSpc>
                <a:spcPct val="120000"/>
              </a:lnSpc>
            </a:pPr>
            <a:r>
              <a:rPr lang="fr-FR" sz="2000" dirty="0">
                <a:solidFill>
                  <a:srgbClr val="283583"/>
                </a:solidFill>
                <a:latin typeface="D-DIN" panose="020B0804030202030204" pitchFamily="34" charset="0"/>
              </a:rPr>
              <a:t>Préserver les ressources en eau </a:t>
            </a:r>
            <a:br>
              <a:rPr lang="fr-FR" sz="2000" dirty="0">
                <a:solidFill>
                  <a:srgbClr val="283583"/>
                </a:solidFill>
                <a:latin typeface="D-DIN" panose="020B0804030202030204" pitchFamily="34" charset="0"/>
              </a:rPr>
            </a:br>
            <a:r>
              <a:rPr lang="fr-FR" sz="2000" dirty="0">
                <a:solidFill>
                  <a:srgbClr val="283583"/>
                </a:solidFill>
                <a:latin typeface="D-DIN" panose="020B0804030202030204" pitchFamily="34" charset="0"/>
              </a:rPr>
              <a:t>et les milieux aquatiques : </a:t>
            </a:r>
          </a:p>
          <a:p>
            <a:pPr>
              <a:lnSpc>
                <a:spcPct val="120000"/>
              </a:lnSpc>
            </a:pPr>
            <a:r>
              <a:rPr lang="fr-FR" sz="2000" dirty="0">
                <a:solidFill>
                  <a:srgbClr val="283583"/>
                </a:solidFill>
                <a:latin typeface="D-DIN Condensed" panose="020B0506030202030204" pitchFamily="34" charset="0"/>
              </a:rPr>
              <a:t>Qu’en pensent les Français ? </a:t>
            </a:r>
          </a:p>
          <a:p>
            <a:r>
              <a:rPr lang="fr-FR" sz="3200" dirty="0">
                <a:solidFill>
                  <a:srgbClr val="3795B5"/>
                </a:solidFill>
                <a:latin typeface="D-DIN" panose="020B0804030202030204" pitchFamily="34" charset="0"/>
              </a:rPr>
              <a:t>—</a:t>
            </a:r>
          </a:p>
          <a:p>
            <a:r>
              <a:rPr lang="fr-FR" sz="1600" dirty="0">
                <a:solidFill>
                  <a:srgbClr val="3795B5"/>
                </a:solidFill>
                <a:latin typeface="D-DIN" panose="020B0804030202030204" pitchFamily="34" charset="0"/>
              </a:rPr>
              <a:t>5</a:t>
            </a:r>
            <a:r>
              <a:rPr lang="fr-FR" sz="1600" baseline="30000" dirty="0">
                <a:solidFill>
                  <a:srgbClr val="3795B5"/>
                </a:solidFill>
                <a:latin typeface="D-DIN" panose="020B0804030202030204" pitchFamily="34" charset="0"/>
              </a:rPr>
              <a:t>e </a:t>
            </a:r>
            <a:r>
              <a:rPr lang="fr-FR" sz="1600" dirty="0">
                <a:solidFill>
                  <a:srgbClr val="3795B5"/>
                </a:solidFill>
                <a:latin typeface="D-DIN" panose="020B0804030202030204" pitchFamily="34" charset="0"/>
              </a:rPr>
              <a:t>édition</a:t>
            </a:r>
          </a:p>
        </p:txBody>
      </p:sp>
      <p:grpSp>
        <p:nvGrpSpPr>
          <p:cNvPr id="87" name="Groupe 86"/>
          <p:cNvGrpSpPr/>
          <p:nvPr/>
        </p:nvGrpSpPr>
        <p:grpSpPr>
          <a:xfrm>
            <a:off x="161057" y="5083064"/>
            <a:ext cx="1251463" cy="3027733"/>
            <a:chOff x="-52387" y="1903413"/>
            <a:chExt cx="295275" cy="714375"/>
          </a:xfrm>
        </p:grpSpPr>
        <p:sp>
          <p:nvSpPr>
            <p:cNvPr id="88" name="Freeform 5"/>
            <p:cNvSpPr>
              <a:spLocks/>
            </p:cNvSpPr>
            <p:nvPr/>
          </p:nvSpPr>
          <p:spPr bwMode="auto">
            <a:xfrm>
              <a:off x="68263" y="1903413"/>
              <a:ext cx="61913" cy="714375"/>
            </a:xfrm>
            <a:custGeom>
              <a:avLst/>
              <a:gdLst>
                <a:gd name="T0" fmla="*/ 15 w 38"/>
                <a:gd name="T1" fmla="*/ 0 h 436"/>
                <a:gd name="T2" fmla="*/ 10 w 38"/>
                <a:gd name="T3" fmla="*/ 338 h 436"/>
                <a:gd name="T4" fmla="*/ 32 w 38"/>
                <a:gd name="T5" fmla="*/ 433 h 436"/>
                <a:gd name="T6" fmla="*/ 37 w 38"/>
                <a:gd name="T7" fmla="*/ 426 h 436"/>
                <a:gd name="T8" fmla="*/ 10 w 38"/>
                <a:gd name="T9" fmla="*/ 246 h 436"/>
                <a:gd name="T10" fmla="*/ 22 w 38"/>
                <a:gd name="T11" fmla="*/ 5 h 436"/>
                <a:gd name="T12" fmla="*/ 15 w 38"/>
                <a:gd name="T13" fmla="*/ 0 h 436"/>
              </a:gdLst>
              <a:ahLst/>
              <a:cxnLst>
                <a:cxn ang="0">
                  <a:pos x="T0" y="T1"/>
                </a:cxn>
                <a:cxn ang="0">
                  <a:pos x="T2" y="T3"/>
                </a:cxn>
                <a:cxn ang="0">
                  <a:pos x="T4" y="T5"/>
                </a:cxn>
                <a:cxn ang="0">
                  <a:pos x="T6" y="T7"/>
                </a:cxn>
                <a:cxn ang="0">
                  <a:pos x="T8" y="T9"/>
                </a:cxn>
                <a:cxn ang="0">
                  <a:pos x="T10" y="T11"/>
                </a:cxn>
                <a:cxn ang="0">
                  <a:pos x="T12" y="T13"/>
                </a:cxn>
              </a:cxnLst>
              <a:rect l="0" t="0" r="r" b="b"/>
              <a:pathLst>
                <a:path w="38" h="436">
                  <a:moveTo>
                    <a:pt x="15" y="0"/>
                  </a:moveTo>
                  <a:cubicBezTo>
                    <a:pt x="13" y="8"/>
                    <a:pt x="0" y="278"/>
                    <a:pt x="10" y="338"/>
                  </a:cubicBezTo>
                  <a:cubicBezTo>
                    <a:pt x="21" y="398"/>
                    <a:pt x="31" y="430"/>
                    <a:pt x="32" y="433"/>
                  </a:cubicBezTo>
                  <a:cubicBezTo>
                    <a:pt x="33" y="436"/>
                    <a:pt x="38" y="429"/>
                    <a:pt x="37" y="426"/>
                  </a:cubicBezTo>
                  <a:cubicBezTo>
                    <a:pt x="36" y="423"/>
                    <a:pt x="10" y="338"/>
                    <a:pt x="10" y="246"/>
                  </a:cubicBezTo>
                  <a:cubicBezTo>
                    <a:pt x="10" y="219"/>
                    <a:pt x="29" y="10"/>
                    <a:pt x="22" y="5"/>
                  </a:cubicBezTo>
                  <a:lnTo>
                    <a:pt x="15"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89" name="Freeform 6"/>
            <p:cNvSpPr>
              <a:spLocks/>
            </p:cNvSpPr>
            <p:nvPr/>
          </p:nvSpPr>
          <p:spPr bwMode="auto">
            <a:xfrm>
              <a:off x="65088" y="1947863"/>
              <a:ext cx="60325" cy="180975"/>
            </a:xfrm>
            <a:custGeom>
              <a:avLst/>
              <a:gdLst>
                <a:gd name="T0" fmla="*/ 36 w 37"/>
                <a:gd name="T1" fmla="*/ 56 h 111"/>
                <a:gd name="T2" fmla="*/ 17 w 37"/>
                <a:gd name="T3" fmla="*/ 111 h 111"/>
                <a:gd name="T4" fmla="*/ 2 w 37"/>
                <a:gd name="T5" fmla="*/ 55 h 111"/>
                <a:gd name="T6" fmla="*/ 21 w 37"/>
                <a:gd name="T7" fmla="*/ 1 h 111"/>
                <a:gd name="T8" fmla="*/ 36 w 37"/>
                <a:gd name="T9" fmla="*/ 56 h 111"/>
              </a:gdLst>
              <a:ahLst/>
              <a:cxnLst>
                <a:cxn ang="0">
                  <a:pos x="T0" y="T1"/>
                </a:cxn>
                <a:cxn ang="0">
                  <a:pos x="T2" y="T3"/>
                </a:cxn>
                <a:cxn ang="0">
                  <a:pos x="T4" y="T5"/>
                </a:cxn>
                <a:cxn ang="0">
                  <a:pos x="T6" y="T7"/>
                </a:cxn>
                <a:cxn ang="0">
                  <a:pos x="T8" y="T9"/>
                </a:cxn>
              </a:cxnLst>
              <a:rect l="0" t="0" r="r" b="b"/>
              <a:pathLst>
                <a:path w="37" h="111">
                  <a:moveTo>
                    <a:pt x="36" y="56"/>
                  </a:moveTo>
                  <a:cubicBezTo>
                    <a:pt x="35" y="87"/>
                    <a:pt x="26" y="111"/>
                    <a:pt x="17" y="111"/>
                  </a:cubicBezTo>
                  <a:cubicBezTo>
                    <a:pt x="7" y="110"/>
                    <a:pt x="0" y="85"/>
                    <a:pt x="2" y="55"/>
                  </a:cubicBezTo>
                  <a:cubicBezTo>
                    <a:pt x="3" y="24"/>
                    <a:pt x="12" y="0"/>
                    <a:pt x="21" y="1"/>
                  </a:cubicBezTo>
                  <a:cubicBezTo>
                    <a:pt x="31" y="1"/>
                    <a:pt x="37" y="26"/>
                    <a:pt x="36" y="56"/>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0" name="Freeform 7"/>
            <p:cNvSpPr>
              <a:spLocks/>
            </p:cNvSpPr>
            <p:nvPr/>
          </p:nvSpPr>
          <p:spPr bwMode="auto">
            <a:xfrm>
              <a:off x="120651" y="2114550"/>
              <a:ext cx="100013" cy="496888"/>
            </a:xfrm>
            <a:custGeom>
              <a:avLst/>
              <a:gdLst>
                <a:gd name="T0" fmla="*/ 41 w 61"/>
                <a:gd name="T1" fmla="*/ 0 h 304"/>
                <a:gd name="T2" fmla="*/ 0 w 61"/>
                <a:gd name="T3" fmla="*/ 304 h 304"/>
                <a:gd name="T4" fmla="*/ 50 w 61"/>
                <a:gd name="T5" fmla="*/ 33 h 304"/>
                <a:gd name="T6" fmla="*/ 41 w 61"/>
                <a:gd name="T7" fmla="*/ 0 h 304"/>
              </a:gdLst>
              <a:ahLst/>
              <a:cxnLst>
                <a:cxn ang="0">
                  <a:pos x="T0" y="T1"/>
                </a:cxn>
                <a:cxn ang="0">
                  <a:pos x="T2" y="T3"/>
                </a:cxn>
                <a:cxn ang="0">
                  <a:pos x="T4" y="T5"/>
                </a:cxn>
                <a:cxn ang="0">
                  <a:pos x="T6" y="T7"/>
                </a:cxn>
              </a:cxnLst>
              <a:rect l="0" t="0" r="r" b="b"/>
              <a:pathLst>
                <a:path w="61" h="304">
                  <a:moveTo>
                    <a:pt x="41" y="0"/>
                  </a:moveTo>
                  <a:cubicBezTo>
                    <a:pt x="14" y="10"/>
                    <a:pt x="0" y="304"/>
                    <a:pt x="0" y="304"/>
                  </a:cubicBezTo>
                  <a:cubicBezTo>
                    <a:pt x="0" y="304"/>
                    <a:pt x="39" y="38"/>
                    <a:pt x="50" y="33"/>
                  </a:cubicBezTo>
                  <a:cubicBezTo>
                    <a:pt x="61" y="28"/>
                    <a:pt x="41" y="0"/>
                    <a:pt x="41"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1" name="Freeform 8"/>
            <p:cNvSpPr>
              <a:spLocks/>
            </p:cNvSpPr>
            <p:nvPr/>
          </p:nvSpPr>
          <p:spPr bwMode="auto">
            <a:xfrm>
              <a:off x="169863" y="2105025"/>
              <a:ext cx="73025" cy="293688"/>
            </a:xfrm>
            <a:custGeom>
              <a:avLst/>
              <a:gdLst>
                <a:gd name="T0" fmla="*/ 24 w 44"/>
                <a:gd name="T1" fmla="*/ 0 h 180"/>
                <a:gd name="T2" fmla="*/ 8 w 44"/>
                <a:gd name="T3" fmla="*/ 34 h 180"/>
                <a:gd name="T4" fmla="*/ 24 w 44"/>
                <a:gd name="T5" fmla="*/ 180 h 180"/>
                <a:gd name="T6" fmla="*/ 32 w 44"/>
                <a:gd name="T7" fmla="*/ 25 h 180"/>
                <a:gd name="T8" fmla="*/ 24 w 44"/>
                <a:gd name="T9" fmla="*/ 0 h 180"/>
              </a:gdLst>
              <a:ahLst/>
              <a:cxnLst>
                <a:cxn ang="0">
                  <a:pos x="T0" y="T1"/>
                </a:cxn>
                <a:cxn ang="0">
                  <a:pos x="T2" y="T3"/>
                </a:cxn>
                <a:cxn ang="0">
                  <a:pos x="T4" y="T5"/>
                </a:cxn>
                <a:cxn ang="0">
                  <a:pos x="T6" y="T7"/>
                </a:cxn>
                <a:cxn ang="0">
                  <a:pos x="T8" y="T9"/>
                </a:cxn>
              </a:cxnLst>
              <a:rect l="0" t="0" r="r" b="b"/>
              <a:pathLst>
                <a:path w="44" h="180">
                  <a:moveTo>
                    <a:pt x="24" y="0"/>
                  </a:moveTo>
                  <a:cubicBezTo>
                    <a:pt x="11" y="6"/>
                    <a:pt x="0" y="3"/>
                    <a:pt x="8" y="34"/>
                  </a:cubicBezTo>
                  <a:cubicBezTo>
                    <a:pt x="17" y="66"/>
                    <a:pt x="30" y="135"/>
                    <a:pt x="24" y="180"/>
                  </a:cubicBezTo>
                  <a:cubicBezTo>
                    <a:pt x="44" y="137"/>
                    <a:pt x="41" y="49"/>
                    <a:pt x="32" y="25"/>
                  </a:cubicBezTo>
                  <a:lnTo>
                    <a:pt x="24"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2" name="Freeform 9"/>
            <p:cNvSpPr>
              <a:spLocks/>
            </p:cNvSpPr>
            <p:nvPr/>
          </p:nvSpPr>
          <p:spPr bwMode="auto">
            <a:xfrm>
              <a:off x="9526" y="1911350"/>
              <a:ext cx="228600" cy="706438"/>
            </a:xfrm>
            <a:custGeom>
              <a:avLst/>
              <a:gdLst>
                <a:gd name="T0" fmla="*/ 131 w 140"/>
                <a:gd name="T1" fmla="*/ 0 h 431"/>
                <a:gd name="T2" fmla="*/ 17 w 140"/>
                <a:gd name="T3" fmla="*/ 318 h 431"/>
                <a:gd name="T4" fmla="*/ 35 w 140"/>
                <a:gd name="T5" fmla="*/ 428 h 431"/>
                <a:gd name="T6" fmla="*/ 42 w 140"/>
                <a:gd name="T7" fmla="*/ 423 h 431"/>
                <a:gd name="T8" fmla="*/ 30 w 140"/>
                <a:gd name="T9" fmla="*/ 286 h 431"/>
                <a:gd name="T10" fmla="*/ 136 w 140"/>
                <a:gd name="T11" fmla="*/ 7 h 431"/>
                <a:gd name="T12" fmla="*/ 131 w 140"/>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140" h="431">
                  <a:moveTo>
                    <a:pt x="131" y="0"/>
                  </a:moveTo>
                  <a:cubicBezTo>
                    <a:pt x="127" y="7"/>
                    <a:pt x="26" y="258"/>
                    <a:pt x="17" y="318"/>
                  </a:cubicBezTo>
                  <a:cubicBezTo>
                    <a:pt x="7" y="378"/>
                    <a:pt x="35" y="425"/>
                    <a:pt x="35" y="428"/>
                  </a:cubicBezTo>
                  <a:cubicBezTo>
                    <a:pt x="35" y="431"/>
                    <a:pt x="42" y="426"/>
                    <a:pt x="42" y="423"/>
                  </a:cubicBezTo>
                  <a:cubicBezTo>
                    <a:pt x="42" y="420"/>
                    <a:pt x="0" y="373"/>
                    <a:pt x="30" y="286"/>
                  </a:cubicBezTo>
                  <a:cubicBezTo>
                    <a:pt x="39" y="260"/>
                    <a:pt x="140" y="14"/>
                    <a:pt x="136" y="7"/>
                  </a:cubicBezTo>
                  <a:lnTo>
                    <a:pt x="131"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3" name="Freeform 10"/>
            <p:cNvSpPr>
              <a:spLocks/>
            </p:cNvSpPr>
            <p:nvPr/>
          </p:nvSpPr>
          <p:spPr bwMode="auto">
            <a:xfrm>
              <a:off x="134938" y="1951038"/>
              <a:ext cx="95250" cy="179388"/>
            </a:xfrm>
            <a:custGeom>
              <a:avLst/>
              <a:gdLst>
                <a:gd name="T0" fmla="*/ 45 w 58"/>
                <a:gd name="T1" fmla="*/ 61 h 110"/>
                <a:gd name="T2" fmla="*/ 9 w 58"/>
                <a:gd name="T3" fmla="*/ 106 h 110"/>
                <a:gd name="T4" fmla="*/ 13 w 58"/>
                <a:gd name="T5" fmla="*/ 49 h 110"/>
                <a:gd name="T6" fmla="*/ 49 w 58"/>
                <a:gd name="T7" fmla="*/ 3 h 110"/>
                <a:gd name="T8" fmla="*/ 45 w 58"/>
                <a:gd name="T9" fmla="*/ 61 h 110"/>
              </a:gdLst>
              <a:ahLst/>
              <a:cxnLst>
                <a:cxn ang="0">
                  <a:pos x="T0" y="T1"/>
                </a:cxn>
                <a:cxn ang="0">
                  <a:pos x="T2" y="T3"/>
                </a:cxn>
                <a:cxn ang="0">
                  <a:pos x="T4" y="T5"/>
                </a:cxn>
                <a:cxn ang="0">
                  <a:pos x="T6" y="T7"/>
                </a:cxn>
                <a:cxn ang="0">
                  <a:pos x="T8" y="T9"/>
                </a:cxn>
              </a:cxnLst>
              <a:rect l="0" t="0" r="r" b="b"/>
              <a:pathLst>
                <a:path w="58" h="110">
                  <a:moveTo>
                    <a:pt x="45" y="61"/>
                  </a:moveTo>
                  <a:cubicBezTo>
                    <a:pt x="34" y="89"/>
                    <a:pt x="17" y="110"/>
                    <a:pt x="9" y="106"/>
                  </a:cubicBezTo>
                  <a:cubicBezTo>
                    <a:pt x="0" y="103"/>
                    <a:pt x="2" y="77"/>
                    <a:pt x="13" y="49"/>
                  </a:cubicBezTo>
                  <a:cubicBezTo>
                    <a:pt x="24" y="20"/>
                    <a:pt x="40" y="0"/>
                    <a:pt x="49" y="3"/>
                  </a:cubicBezTo>
                  <a:cubicBezTo>
                    <a:pt x="58" y="7"/>
                    <a:pt x="56" y="33"/>
                    <a:pt x="45" y="61"/>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4" name="Freeform 11"/>
            <p:cNvSpPr>
              <a:spLocks/>
            </p:cNvSpPr>
            <p:nvPr/>
          </p:nvSpPr>
          <p:spPr bwMode="auto">
            <a:xfrm>
              <a:off x="-33337" y="2114550"/>
              <a:ext cx="101600" cy="496888"/>
            </a:xfrm>
            <a:custGeom>
              <a:avLst/>
              <a:gdLst>
                <a:gd name="T0" fmla="*/ 20 w 62"/>
                <a:gd name="T1" fmla="*/ 0 h 304"/>
                <a:gd name="T2" fmla="*/ 62 w 62"/>
                <a:gd name="T3" fmla="*/ 304 h 304"/>
                <a:gd name="T4" fmla="*/ 11 w 62"/>
                <a:gd name="T5" fmla="*/ 33 h 304"/>
                <a:gd name="T6" fmla="*/ 20 w 62"/>
                <a:gd name="T7" fmla="*/ 0 h 304"/>
              </a:gdLst>
              <a:ahLst/>
              <a:cxnLst>
                <a:cxn ang="0">
                  <a:pos x="T0" y="T1"/>
                </a:cxn>
                <a:cxn ang="0">
                  <a:pos x="T2" y="T3"/>
                </a:cxn>
                <a:cxn ang="0">
                  <a:pos x="T4" y="T5"/>
                </a:cxn>
                <a:cxn ang="0">
                  <a:pos x="T6" y="T7"/>
                </a:cxn>
              </a:cxnLst>
              <a:rect l="0" t="0" r="r" b="b"/>
              <a:pathLst>
                <a:path w="62" h="304">
                  <a:moveTo>
                    <a:pt x="20" y="0"/>
                  </a:moveTo>
                  <a:cubicBezTo>
                    <a:pt x="48" y="10"/>
                    <a:pt x="62" y="304"/>
                    <a:pt x="62" y="304"/>
                  </a:cubicBezTo>
                  <a:cubicBezTo>
                    <a:pt x="62" y="304"/>
                    <a:pt x="22" y="38"/>
                    <a:pt x="11" y="33"/>
                  </a:cubicBezTo>
                  <a:cubicBezTo>
                    <a:pt x="0" y="28"/>
                    <a:pt x="20" y="0"/>
                    <a:pt x="20"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5" name="Freeform 12"/>
            <p:cNvSpPr>
              <a:spLocks/>
            </p:cNvSpPr>
            <p:nvPr/>
          </p:nvSpPr>
          <p:spPr bwMode="auto">
            <a:xfrm>
              <a:off x="-52387" y="2105025"/>
              <a:ext cx="71438" cy="293688"/>
            </a:xfrm>
            <a:custGeom>
              <a:avLst/>
              <a:gdLst>
                <a:gd name="T0" fmla="*/ 20 w 44"/>
                <a:gd name="T1" fmla="*/ 0 h 180"/>
                <a:gd name="T2" fmla="*/ 35 w 44"/>
                <a:gd name="T3" fmla="*/ 34 h 180"/>
                <a:gd name="T4" fmla="*/ 20 w 44"/>
                <a:gd name="T5" fmla="*/ 180 h 180"/>
                <a:gd name="T6" fmla="*/ 11 w 44"/>
                <a:gd name="T7" fmla="*/ 25 h 180"/>
                <a:gd name="T8" fmla="*/ 20 w 44"/>
                <a:gd name="T9" fmla="*/ 0 h 180"/>
              </a:gdLst>
              <a:ahLst/>
              <a:cxnLst>
                <a:cxn ang="0">
                  <a:pos x="T0" y="T1"/>
                </a:cxn>
                <a:cxn ang="0">
                  <a:pos x="T2" y="T3"/>
                </a:cxn>
                <a:cxn ang="0">
                  <a:pos x="T4" y="T5"/>
                </a:cxn>
                <a:cxn ang="0">
                  <a:pos x="T6" y="T7"/>
                </a:cxn>
                <a:cxn ang="0">
                  <a:pos x="T8" y="T9"/>
                </a:cxn>
              </a:cxnLst>
              <a:rect l="0" t="0" r="r" b="b"/>
              <a:pathLst>
                <a:path w="44" h="180">
                  <a:moveTo>
                    <a:pt x="20" y="0"/>
                  </a:moveTo>
                  <a:cubicBezTo>
                    <a:pt x="32" y="6"/>
                    <a:pt x="44" y="3"/>
                    <a:pt x="35" y="34"/>
                  </a:cubicBezTo>
                  <a:cubicBezTo>
                    <a:pt x="26" y="66"/>
                    <a:pt x="14" y="135"/>
                    <a:pt x="20" y="180"/>
                  </a:cubicBezTo>
                  <a:cubicBezTo>
                    <a:pt x="0" y="137"/>
                    <a:pt x="3" y="49"/>
                    <a:pt x="11" y="25"/>
                  </a:cubicBezTo>
                  <a:lnTo>
                    <a:pt x="20"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grpSp>
        <p:nvGrpSpPr>
          <p:cNvPr id="96" name="Groupe 95"/>
          <p:cNvGrpSpPr/>
          <p:nvPr/>
        </p:nvGrpSpPr>
        <p:grpSpPr>
          <a:xfrm rot="7708583">
            <a:off x="381887" y="1589563"/>
            <a:ext cx="1074112" cy="853367"/>
            <a:chOff x="315913" y="1987550"/>
            <a:chExt cx="633413" cy="503238"/>
          </a:xfrm>
        </p:grpSpPr>
        <p:sp>
          <p:nvSpPr>
            <p:cNvPr id="97" name="Oval 13"/>
            <p:cNvSpPr>
              <a:spLocks noChangeArrowheads="1"/>
            </p:cNvSpPr>
            <p:nvPr/>
          </p:nvSpPr>
          <p:spPr bwMode="auto">
            <a:xfrm>
              <a:off x="609601" y="2036763"/>
              <a:ext cx="49213" cy="131763"/>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8" name="Freeform 14"/>
            <p:cNvSpPr>
              <a:spLocks/>
            </p:cNvSpPr>
            <p:nvPr/>
          </p:nvSpPr>
          <p:spPr bwMode="auto">
            <a:xfrm>
              <a:off x="617538" y="2138363"/>
              <a:ext cx="34925" cy="352425"/>
            </a:xfrm>
            <a:custGeom>
              <a:avLst/>
              <a:gdLst>
                <a:gd name="T0" fmla="*/ 18 w 22"/>
                <a:gd name="T1" fmla="*/ 107 h 215"/>
                <a:gd name="T2" fmla="*/ 16 w 22"/>
                <a:gd name="T3" fmla="*/ 107 h 215"/>
                <a:gd name="T4" fmla="*/ 18 w 22"/>
                <a:gd name="T5" fmla="*/ 182 h 215"/>
                <a:gd name="T6" fmla="*/ 16 w 22"/>
                <a:gd name="T7" fmla="*/ 204 h 215"/>
                <a:gd name="T8" fmla="*/ 13 w 22"/>
                <a:gd name="T9" fmla="*/ 209 h 215"/>
                <a:gd name="T10" fmla="*/ 10 w 22"/>
                <a:gd name="T11" fmla="*/ 211 h 215"/>
                <a:gd name="T12" fmla="*/ 9 w 22"/>
                <a:gd name="T13" fmla="*/ 210 h 215"/>
                <a:gd name="T14" fmla="*/ 7 w 22"/>
                <a:gd name="T15" fmla="*/ 207 h 215"/>
                <a:gd name="T16" fmla="*/ 4 w 22"/>
                <a:gd name="T17" fmla="*/ 194 h 215"/>
                <a:gd name="T18" fmla="*/ 4 w 22"/>
                <a:gd name="T19" fmla="*/ 175 h 215"/>
                <a:gd name="T20" fmla="*/ 5 w 22"/>
                <a:gd name="T21" fmla="*/ 107 h 215"/>
                <a:gd name="T22" fmla="*/ 5 w 22"/>
                <a:gd name="T23" fmla="*/ 82 h 215"/>
                <a:gd name="T24" fmla="*/ 6 w 22"/>
                <a:gd name="T25" fmla="*/ 25 h 215"/>
                <a:gd name="T26" fmla="*/ 8 w 22"/>
                <a:gd name="T27" fmla="*/ 8 h 215"/>
                <a:gd name="T28" fmla="*/ 10 w 22"/>
                <a:gd name="T29" fmla="*/ 4 h 215"/>
                <a:gd name="T30" fmla="*/ 10 w 22"/>
                <a:gd name="T31" fmla="*/ 4 h 215"/>
                <a:gd name="T32" fmla="*/ 10 w 22"/>
                <a:gd name="T33" fmla="*/ 4 h 215"/>
                <a:gd name="T34" fmla="*/ 10 w 22"/>
                <a:gd name="T35" fmla="*/ 4 h 215"/>
                <a:gd name="T36" fmla="*/ 12 w 22"/>
                <a:gd name="T37" fmla="*/ 6 h 215"/>
                <a:gd name="T38" fmla="*/ 14 w 22"/>
                <a:gd name="T39" fmla="*/ 16 h 215"/>
                <a:gd name="T40" fmla="*/ 16 w 22"/>
                <a:gd name="T41" fmla="*/ 82 h 215"/>
                <a:gd name="T42" fmla="*/ 16 w 22"/>
                <a:gd name="T43" fmla="*/ 107 h 215"/>
                <a:gd name="T44" fmla="*/ 18 w 22"/>
                <a:gd name="T45" fmla="*/ 107 h 215"/>
                <a:gd name="T46" fmla="*/ 20 w 22"/>
                <a:gd name="T47" fmla="*/ 107 h 215"/>
                <a:gd name="T48" fmla="*/ 20 w 22"/>
                <a:gd name="T49" fmla="*/ 82 h 215"/>
                <a:gd name="T50" fmla="*/ 19 w 22"/>
                <a:gd name="T51" fmla="*/ 25 h 215"/>
                <a:gd name="T52" fmla="*/ 16 w 22"/>
                <a:gd name="T53" fmla="*/ 7 h 215"/>
                <a:gd name="T54" fmla="*/ 14 w 22"/>
                <a:gd name="T55" fmla="*/ 2 h 215"/>
                <a:gd name="T56" fmla="*/ 13 w 22"/>
                <a:gd name="T57" fmla="*/ 0 h 215"/>
                <a:gd name="T58" fmla="*/ 10 w 22"/>
                <a:gd name="T59" fmla="*/ 0 h 215"/>
                <a:gd name="T60" fmla="*/ 8 w 22"/>
                <a:gd name="T61" fmla="*/ 0 h 215"/>
                <a:gd name="T62" fmla="*/ 5 w 22"/>
                <a:gd name="T63" fmla="*/ 4 h 215"/>
                <a:gd name="T64" fmla="*/ 3 w 22"/>
                <a:gd name="T65" fmla="*/ 15 h 215"/>
                <a:gd name="T66" fmla="*/ 1 w 22"/>
                <a:gd name="T67" fmla="*/ 82 h 215"/>
                <a:gd name="T68" fmla="*/ 1 w 22"/>
                <a:gd name="T69" fmla="*/ 107 h 215"/>
                <a:gd name="T70" fmla="*/ 0 w 22"/>
                <a:gd name="T71" fmla="*/ 175 h 215"/>
                <a:gd name="T72" fmla="*/ 1 w 22"/>
                <a:gd name="T73" fmla="*/ 203 h 215"/>
                <a:gd name="T74" fmla="*/ 4 w 22"/>
                <a:gd name="T75" fmla="*/ 211 h 215"/>
                <a:gd name="T76" fmla="*/ 7 w 22"/>
                <a:gd name="T77" fmla="*/ 214 h 215"/>
                <a:gd name="T78" fmla="*/ 10 w 22"/>
                <a:gd name="T79" fmla="*/ 215 h 215"/>
                <a:gd name="T80" fmla="*/ 16 w 22"/>
                <a:gd name="T81" fmla="*/ 212 h 215"/>
                <a:gd name="T82" fmla="*/ 21 w 22"/>
                <a:gd name="T83" fmla="*/ 200 h 215"/>
                <a:gd name="T84" fmla="*/ 22 w 22"/>
                <a:gd name="T85" fmla="*/ 182 h 215"/>
                <a:gd name="T86" fmla="*/ 20 w 22"/>
                <a:gd name="T87" fmla="*/ 107 h 215"/>
                <a:gd name="T88" fmla="*/ 18 w 22"/>
                <a:gd name="T89" fmla="*/ 1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15">
                  <a:moveTo>
                    <a:pt x="18" y="107"/>
                  </a:moveTo>
                  <a:cubicBezTo>
                    <a:pt x="16" y="107"/>
                    <a:pt x="16" y="107"/>
                    <a:pt x="16" y="107"/>
                  </a:cubicBezTo>
                  <a:cubicBezTo>
                    <a:pt x="16" y="136"/>
                    <a:pt x="18" y="163"/>
                    <a:pt x="18" y="182"/>
                  </a:cubicBezTo>
                  <a:cubicBezTo>
                    <a:pt x="18" y="191"/>
                    <a:pt x="17" y="199"/>
                    <a:pt x="16" y="204"/>
                  </a:cubicBezTo>
                  <a:cubicBezTo>
                    <a:pt x="15" y="206"/>
                    <a:pt x="14" y="208"/>
                    <a:pt x="13" y="209"/>
                  </a:cubicBezTo>
                  <a:cubicBezTo>
                    <a:pt x="13" y="210"/>
                    <a:pt x="12" y="211"/>
                    <a:pt x="10" y="211"/>
                  </a:cubicBezTo>
                  <a:cubicBezTo>
                    <a:pt x="10" y="211"/>
                    <a:pt x="9" y="211"/>
                    <a:pt x="9" y="210"/>
                  </a:cubicBezTo>
                  <a:cubicBezTo>
                    <a:pt x="8" y="210"/>
                    <a:pt x="7" y="209"/>
                    <a:pt x="7" y="207"/>
                  </a:cubicBezTo>
                  <a:cubicBezTo>
                    <a:pt x="6" y="204"/>
                    <a:pt x="5" y="200"/>
                    <a:pt x="4" y="194"/>
                  </a:cubicBezTo>
                  <a:cubicBezTo>
                    <a:pt x="4" y="189"/>
                    <a:pt x="4" y="182"/>
                    <a:pt x="4" y="175"/>
                  </a:cubicBezTo>
                  <a:cubicBezTo>
                    <a:pt x="4" y="156"/>
                    <a:pt x="5" y="133"/>
                    <a:pt x="5" y="107"/>
                  </a:cubicBezTo>
                  <a:cubicBezTo>
                    <a:pt x="5" y="99"/>
                    <a:pt x="5" y="90"/>
                    <a:pt x="5" y="82"/>
                  </a:cubicBezTo>
                  <a:cubicBezTo>
                    <a:pt x="5" y="59"/>
                    <a:pt x="5" y="39"/>
                    <a:pt x="6" y="25"/>
                  </a:cubicBezTo>
                  <a:cubicBezTo>
                    <a:pt x="6" y="18"/>
                    <a:pt x="7" y="12"/>
                    <a:pt x="8" y="8"/>
                  </a:cubicBezTo>
                  <a:cubicBezTo>
                    <a:pt x="8" y="7"/>
                    <a:pt x="9" y="5"/>
                    <a:pt x="10" y="4"/>
                  </a:cubicBezTo>
                  <a:cubicBezTo>
                    <a:pt x="10" y="4"/>
                    <a:pt x="10" y="4"/>
                    <a:pt x="10" y="4"/>
                  </a:cubicBezTo>
                  <a:cubicBezTo>
                    <a:pt x="10" y="4"/>
                    <a:pt x="10" y="4"/>
                    <a:pt x="10" y="4"/>
                  </a:cubicBezTo>
                  <a:cubicBezTo>
                    <a:pt x="10" y="4"/>
                    <a:pt x="10" y="4"/>
                    <a:pt x="10" y="4"/>
                  </a:cubicBezTo>
                  <a:cubicBezTo>
                    <a:pt x="11" y="4"/>
                    <a:pt x="11" y="5"/>
                    <a:pt x="12" y="6"/>
                  </a:cubicBezTo>
                  <a:cubicBezTo>
                    <a:pt x="13" y="8"/>
                    <a:pt x="13" y="11"/>
                    <a:pt x="14" y="16"/>
                  </a:cubicBezTo>
                  <a:cubicBezTo>
                    <a:pt x="16" y="30"/>
                    <a:pt x="16" y="54"/>
                    <a:pt x="16" y="82"/>
                  </a:cubicBezTo>
                  <a:cubicBezTo>
                    <a:pt x="16" y="90"/>
                    <a:pt x="16" y="99"/>
                    <a:pt x="16" y="107"/>
                  </a:cubicBezTo>
                  <a:cubicBezTo>
                    <a:pt x="18" y="107"/>
                    <a:pt x="18" y="107"/>
                    <a:pt x="18" y="107"/>
                  </a:cubicBezTo>
                  <a:cubicBezTo>
                    <a:pt x="20" y="107"/>
                    <a:pt x="20" y="107"/>
                    <a:pt x="20" y="107"/>
                  </a:cubicBezTo>
                  <a:cubicBezTo>
                    <a:pt x="20" y="99"/>
                    <a:pt x="20" y="90"/>
                    <a:pt x="20" y="82"/>
                  </a:cubicBezTo>
                  <a:cubicBezTo>
                    <a:pt x="20" y="59"/>
                    <a:pt x="20" y="39"/>
                    <a:pt x="19" y="25"/>
                  </a:cubicBezTo>
                  <a:cubicBezTo>
                    <a:pt x="18" y="17"/>
                    <a:pt x="18" y="12"/>
                    <a:pt x="16" y="7"/>
                  </a:cubicBezTo>
                  <a:cubicBezTo>
                    <a:pt x="16" y="5"/>
                    <a:pt x="15" y="4"/>
                    <a:pt x="14" y="2"/>
                  </a:cubicBezTo>
                  <a:cubicBezTo>
                    <a:pt x="14" y="2"/>
                    <a:pt x="13" y="1"/>
                    <a:pt x="13" y="0"/>
                  </a:cubicBezTo>
                  <a:cubicBezTo>
                    <a:pt x="12" y="0"/>
                    <a:pt x="11" y="0"/>
                    <a:pt x="10" y="0"/>
                  </a:cubicBezTo>
                  <a:cubicBezTo>
                    <a:pt x="9" y="0"/>
                    <a:pt x="9" y="0"/>
                    <a:pt x="8" y="0"/>
                  </a:cubicBezTo>
                  <a:cubicBezTo>
                    <a:pt x="7" y="1"/>
                    <a:pt x="6" y="3"/>
                    <a:pt x="5" y="4"/>
                  </a:cubicBezTo>
                  <a:cubicBezTo>
                    <a:pt x="4" y="7"/>
                    <a:pt x="3" y="11"/>
                    <a:pt x="3" y="15"/>
                  </a:cubicBezTo>
                  <a:cubicBezTo>
                    <a:pt x="1" y="30"/>
                    <a:pt x="1" y="54"/>
                    <a:pt x="1" y="82"/>
                  </a:cubicBezTo>
                  <a:cubicBezTo>
                    <a:pt x="1" y="90"/>
                    <a:pt x="1" y="99"/>
                    <a:pt x="1" y="107"/>
                  </a:cubicBezTo>
                  <a:cubicBezTo>
                    <a:pt x="1" y="133"/>
                    <a:pt x="0" y="156"/>
                    <a:pt x="0" y="175"/>
                  </a:cubicBezTo>
                  <a:cubicBezTo>
                    <a:pt x="0" y="186"/>
                    <a:pt x="0" y="196"/>
                    <a:pt x="1" y="203"/>
                  </a:cubicBezTo>
                  <a:cubicBezTo>
                    <a:pt x="2" y="206"/>
                    <a:pt x="3" y="209"/>
                    <a:pt x="4" y="211"/>
                  </a:cubicBezTo>
                  <a:cubicBezTo>
                    <a:pt x="5" y="212"/>
                    <a:pt x="6" y="213"/>
                    <a:pt x="7" y="214"/>
                  </a:cubicBezTo>
                  <a:cubicBezTo>
                    <a:pt x="8" y="214"/>
                    <a:pt x="9" y="215"/>
                    <a:pt x="10" y="215"/>
                  </a:cubicBezTo>
                  <a:cubicBezTo>
                    <a:pt x="13" y="215"/>
                    <a:pt x="15" y="214"/>
                    <a:pt x="16" y="212"/>
                  </a:cubicBezTo>
                  <a:cubicBezTo>
                    <a:pt x="19" y="209"/>
                    <a:pt x="20" y="205"/>
                    <a:pt x="21" y="200"/>
                  </a:cubicBezTo>
                  <a:cubicBezTo>
                    <a:pt x="22" y="195"/>
                    <a:pt x="22" y="189"/>
                    <a:pt x="22" y="182"/>
                  </a:cubicBezTo>
                  <a:cubicBezTo>
                    <a:pt x="22" y="162"/>
                    <a:pt x="20" y="136"/>
                    <a:pt x="20" y="107"/>
                  </a:cubicBezTo>
                  <a:lnTo>
                    <a:pt x="18" y="107"/>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9" name="Oval 15"/>
            <p:cNvSpPr>
              <a:spLocks noChangeArrowheads="1"/>
            </p:cNvSpPr>
            <p:nvPr/>
          </p:nvSpPr>
          <p:spPr bwMode="auto">
            <a:xfrm>
              <a:off x="604838" y="2020888"/>
              <a:ext cx="28575" cy="31750"/>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0" name="Oval 16"/>
            <p:cNvSpPr>
              <a:spLocks noChangeArrowheads="1"/>
            </p:cNvSpPr>
            <p:nvPr/>
          </p:nvSpPr>
          <p:spPr bwMode="auto">
            <a:xfrm>
              <a:off x="630238" y="2020888"/>
              <a:ext cx="30163" cy="31750"/>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1" name="Freeform 17"/>
            <p:cNvSpPr>
              <a:spLocks/>
            </p:cNvSpPr>
            <p:nvPr/>
          </p:nvSpPr>
          <p:spPr bwMode="auto">
            <a:xfrm>
              <a:off x="642938" y="1987550"/>
              <a:ext cx="68263" cy="77788"/>
            </a:xfrm>
            <a:custGeom>
              <a:avLst/>
              <a:gdLst>
                <a:gd name="T0" fmla="*/ 41 w 41"/>
                <a:gd name="T1" fmla="*/ 0 h 47"/>
                <a:gd name="T2" fmla="*/ 32 w 41"/>
                <a:gd name="T3" fmla="*/ 12 h 47"/>
                <a:gd name="T4" fmla="*/ 6 w 41"/>
                <a:gd name="T5" fmla="*/ 41 h 47"/>
                <a:gd name="T6" fmla="*/ 6 w 41"/>
                <a:gd name="T7" fmla="*/ 47 h 47"/>
                <a:gd name="T8" fmla="*/ 35 w 41"/>
                <a:gd name="T9" fmla="*/ 17 h 47"/>
                <a:gd name="T10" fmla="*/ 41 w 41"/>
                <a:gd name="T11" fmla="*/ 0 h 47"/>
              </a:gdLst>
              <a:ahLst/>
              <a:cxnLst>
                <a:cxn ang="0">
                  <a:pos x="T0" y="T1"/>
                </a:cxn>
                <a:cxn ang="0">
                  <a:pos x="T2" y="T3"/>
                </a:cxn>
                <a:cxn ang="0">
                  <a:pos x="T4" y="T5"/>
                </a:cxn>
                <a:cxn ang="0">
                  <a:pos x="T6" y="T7"/>
                </a:cxn>
                <a:cxn ang="0">
                  <a:pos x="T8" y="T9"/>
                </a:cxn>
                <a:cxn ang="0">
                  <a:pos x="T10" y="T11"/>
                </a:cxn>
              </a:cxnLst>
              <a:rect l="0" t="0" r="r" b="b"/>
              <a:pathLst>
                <a:path w="41" h="47">
                  <a:moveTo>
                    <a:pt x="41" y="0"/>
                  </a:moveTo>
                  <a:cubicBezTo>
                    <a:pt x="33" y="0"/>
                    <a:pt x="34" y="6"/>
                    <a:pt x="32" y="12"/>
                  </a:cubicBezTo>
                  <a:cubicBezTo>
                    <a:pt x="31" y="19"/>
                    <a:pt x="11" y="38"/>
                    <a:pt x="6" y="41"/>
                  </a:cubicBezTo>
                  <a:cubicBezTo>
                    <a:pt x="0" y="45"/>
                    <a:pt x="6" y="47"/>
                    <a:pt x="6" y="47"/>
                  </a:cubicBezTo>
                  <a:cubicBezTo>
                    <a:pt x="6" y="47"/>
                    <a:pt x="34" y="21"/>
                    <a:pt x="35" y="17"/>
                  </a:cubicBezTo>
                  <a:cubicBezTo>
                    <a:pt x="36" y="12"/>
                    <a:pt x="41" y="0"/>
                    <a:pt x="41"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2" name="Freeform 18"/>
            <p:cNvSpPr>
              <a:spLocks/>
            </p:cNvSpPr>
            <p:nvPr/>
          </p:nvSpPr>
          <p:spPr bwMode="auto">
            <a:xfrm>
              <a:off x="647701" y="2076450"/>
              <a:ext cx="71438" cy="23813"/>
            </a:xfrm>
            <a:custGeom>
              <a:avLst/>
              <a:gdLst>
                <a:gd name="T0" fmla="*/ 43 w 43"/>
                <a:gd name="T1" fmla="*/ 2 h 14"/>
                <a:gd name="T2" fmla="*/ 32 w 43"/>
                <a:gd name="T3" fmla="*/ 3 h 14"/>
                <a:gd name="T4" fmla="*/ 4 w 43"/>
                <a:gd name="T5" fmla="*/ 12 h 14"/>
                <a:gd name="T6" fmla="*/ 0 w 43"/>
                <a:gd name="T7" fmla="*/ 10 h 14"/>
                <a:gd name="T8" fmla="*/ 30 w 43"/>
                <a:gd name="T9" fmla="*/ 0 h 14"/>
                <a:gd name="T10" fmla="*/ 43 w 43"/>
                <a:gd name="T11" fmla="*/ 2 h 14"/>
              </a:gdLst>
              <a:ahLst/>
              <a:cxnLst>
                <a:cxn ang="0">
                  <a:pos x="T0" y="T1"/>
                </a:cxn>
                <a:cxn ang="0">
                  <a:pos x="T2" y="T3"/>
                </a:cxn>
                <a:cxn ang="0">
                  <a:pos x="T4" y="T5"/>
                </a:cxn>
                <a:cxn ang="0">
                  <a:pos x="T6" y="T7"/>
                </a:cxn>
                <a:cxn ang="0">
                  <a:pos x="T8" y="T9"/>
                </a:cxn>
                <a:cxn ang="0">
                  <a:pos x="T10" y="T11"/>
                </a:cxn>
              </a:cxnLst>
              <a:rect l="0" t="0" r="r" b="b"/>
              <a:pathLst>
                <a:path w="43" h="14">
                  <a:moveTo>
                    <a:pt x="43" y="2"/>
                  </a:moveTo>
                  <a:cubicBezTo>
                    <a:pt x="40" y="7"/>
                    <a:pt x="37" y="5"/>
                    <a:pt x="32" y="3"/>
                  </a:cubicBezTo>
                  <a:cubicBezTo>
                    <a:pt x="27" y="2"/>
                    <a:pt x="8" y="9"/>
                    <a:pt x="4" y="12"/>
                  </a:cubicBezTo>
                  <a:cubicBezTo>
                    <a:pt x="0" y="14"/>
                    <a:pt x="0" y="10"/>
                    <a:pt x="0" y="10"/>
                  </a:cubicBezTo>
                  <a:cubicBezTo>
                    <a:pt x="0" y="10"/>
                    <a:pt x="27" y="0"/>
                    <a:pt x="30" y="0"/>
                  </a:cubicBezTo>
                  <a:cubicBezTo>
                    <a:pt x="33" y="1"/>
                    <a:pt x="43" y="2"/>
                    <a:pt x="43" y="2"/>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3" name="Freeform 19"/>
            <p:cNvSpPr>
              <a:spLocks/>
            </p:cNvSpPr>
            <p:nvPr/>
          </p:nvSpPr>
          <p:spPr bwMode="auto">
            <a:xfrm>
              <a:off x="623888" y="2103438"/>
              <a:ext cx="85725" cy="104775"/>
            </a:xfrm>
            <a:custGeom>
              <a:avLst/>
              <a:gdLst>
                <a:gd name="T0" fmla="*/ 52 w 52"/>
                <a:gd name="T1" fmla="*/ 64 h 64"/>
                <a:gd name="T2" fmla="*/ 41 w 52"/>
                <a:gd name="T3" fmla="*/ 47 h 64"/>
                <a:gd name="T4" fmla="*/ 7 w 52"/>
                <a:gd name="T5" fmla="*/ 8 h 64"/>
                <a:gd name="T6" fmla="*/ 7 w 52"/>
                <a:gd name="T7" fmla="*/ 0 h 64"/>
                <a:gd name="T8" fmla="*/ 45 w 52"/>
                <a:gd name="T9" fmla="*/ 41 h 64"/>
                <a:gd name="T10" fmla="*/ 52 w 52"/>
                <a:gd name="T11" fmla="*/ 64 h 64"/>
              </a:gdLst>
              <a:ahLst/>
              <a:cxnLst>
                <a:cxn ang="0">
                  <a:pos x="T0" y="T1"/>
                </a:cxn>
                <a:cxn ang="0">
                  <a:pos x="T2" y="T3"/>
                </a:cxn>
                <a:cxn ang="0">
                  <a:pos x="T4" y="T5"/>
                </a:cxn>
                <a:cxn ang="0">
                  <a:pos x="T6" y="T7"/>
                </a:cxn>
                <a:cxn ang="0">
                  <a:pos x="T8" y="T9"/>
                </a:cxn>
                <a:cxn ang="0">
                  <a:pos x="T10" y="T11"/>
                </a:cxn>
              </a:cxnLst>
              <a:rect l="0" t="0" r="r" b="b"/>
              <a:pathLst>
                <a:path w="52" h="64">
                  <a:moveTo>
                    <a:pt x="52" y="64"/>
                  </a:moveTo>
                  <a:cubicBezTo>
                    <a:pt x="42" y="63"/>
                    <a:pt x="43" y="56"/>
                    <a:pt x="41" y="47"/>
                  </a:cubicBezTo>
                  <a:cubicBezTo>
                    <a:pt x="40" y="39"/>
                    <a:pt x="15" y="13"/>
                    <a:pt x="7" y="8"/>
                  </a:cubicBezTo>
                  <a:cubicBezTo>
                    <a:pt x="0" y="3"/>
                    <a:pt x="7" y="0"/>
                    <a:pt x="7" y="0"/>
                  </a:cubicBezTo>
                  <a:cubicBezTo>
                    <a:pt x="7" y="0"/>
                    <a:pt x="43" y="36"/>
                    <a:pt x="45" y="41"/>
                  </a:cubicBezTo>
                  <a:cubicBezTo>
                    <a:pt x="46" y="47"/>
                    <a:pt x="52" y="64"/>
                    <a:pt x="52" y="64"/>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4" name="Freeform 20"/>
            <p:cNvSpPr>
              <a:spLocks noEditPoints="1"/>
            </p:cNvSpPr>
            <p:nvPr/>
          </p:nvSpPr>
          <p:spPr bwMode="auto">
            <a:xfrm>
              <a:off x="638176" y="2024063"/>
              <a:ext cx="311150" cy="85725"/>
            </a:xfrm>
            <a:custGeom>
              <a:avLst/>
              <a:gdLst>
                <a:gd name="T0" fmla="*/ 122 w 190"/>
                <a:gd name="T1" fmla="*/ 51 h 52"/>
                <a:gd name="T2" fmla="*/ 106 w 190"/>
                <a:gd name="T3" fmla="*/ 50 h 52"/>
                <a:gd name="T4" fmla="*/ 69 w 190"/>
                <a:gd name="T5" fmla="*/ 49 h 52"/>
                <a:gd name="T6" fmla="*/ 2 w 190"/>
                <a:gd name="T7" fmla="*/ 44 h 52"/>
                <a:gd name="T8" fmla="*/ 1 w 190"/>
                <a:gd name="T9" fmla="*/ 39 h 52"/>
                <a:gd name="T10" fmla="*/ 69 w 190"/>
                <a:gd name="T11" fmla="*/ 12 h 52"/>
                <a:gd name="T12" fmla="*/ 90 w 190"/>
                <a:gd name="T13" fmla="*/ 8 h 52"/>
                <a:gd name="T14" fmla="*/ 187 w 190"/>
                <a:gd name="T15" fmla="*/ 8 h 52"/>
                <a:gd name="T16" fmla="*/ 190 w 190"/>
                <a:gd name="T17" fmla="*/ 17 h 52"/>
                <a:gd name="T18" fmla="*/ 177 w 190"/>
                <a:gd name="T19" fmla="*/ 40 h 52"/>
                <a:gd name="T20" fmla="*/ 122 w 190"/>
                <a:gd name="T21" fmla="*/ 51 h 52"/>
                <a:gd name="T22" fmla="*/ 89 w 190"/>
                <a:gd name="T23" fmla="*/ 46 h 52"/>
                <a:gd name="T24" fmla="*/ 108 w 190"/>
                <a:gd name="T25" fmla="*/ 48 h 52"/>
                <a:gd name="T26" fmla="*/ 174 w 190"/>
                <a:gd name="T27" fmla="*/ 38 h 52"/>
                <a:gd name="T28" fmla="*/ 185 w 190"/>
                <a:gd name="T29" fmla="*/ 9 h 52"/>
                <a:gd name="T30" fmla="*/ 171 w 190"/>
                <a:gd name="T31" fmla="*/ 12 h 52"/>
                <a:gd name="T32" fmla="*/ 111 w 190"/>
                <a:gd name="T33" fmla="*/ 8 h 52"/>
                <a:gd name="T34" fmla="*/ 70 w 190"/>
                <a:gd name="T35" fmla="*/ 19 h 52"/>
                <a:gd name="T36" fmla="*/ 8 w 190"/>
                <a:gd name="T37" fmla="*/ 39 h 52"/>
                <a:gd name="T38" fmla="*/ 65 w 190"/>
                <a:gd name="T39" fmla="*/ 48 h 52"/>
                <a:gd name="T40" fmla="*/ 89 w 190"/>
                <a:gd name="T41" fmla="*/ 46 h 52"/>
                <a:gd name="T42" fmla="*/ 8 w 190"/>
                <a:gd name="T43" fmla="*/ 40 h 52"/>
                <a:gd name="T44" fmla="*/ 8 w 190"/>
                <a:gd name="T4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2">
                  <a:moveTo>
                    <a:pt x="122" y="51"/>
                  </a:moveTo>
                  <a:cubicBezTo>
                    <a:pt x="115" y="51"/>
                    <a:pt x="109" y="51"/>
                    <a:pt x="106" y="50"/>
                  </a:cubicBezTo>
                  <a:cubicBezTo>
                    <a:pt x="101" y="49"/>
                    <a:pt x="85" y="49"/>
                    <a:pt x="69" y="49"/>
                  </a:cubicBezTo>
                  <a:cubicBezTo>
                    <a:pt x="26" y="50"/>
                    <a:pt x="7" y="50"/>
                    <a:pt x="2" y="44"/>
                  </a:cubicBezTo>
                  <a:cubicBezTo>
                    <a:pt x="1" y="42"/>
                    <a:pt x="0" y="41"/>
                    <a:pt x="1" y="39"/>
                  </a:cubicBezTo>
                  <a:cubicBezTo>
                    <a:pt x="4" y="23"/>
                    <a:pt x="38" y="17"/>
                    <a:pt x="69" y="12"/>
                  </a:cubicBezTo>
                  <a:cubicBezTo>
                    <a:pt x="77" y="11"/>
                    <a:pt x="84" y="10"/>
                    <a:pt x="90" y="8"/>
                  </a:cubicBezTo>
                  <a:cubicBezTo>
                    <a:pt x="113" y="3"/>
                    <a:pt x="180" y="0"/>
                    <a:pt x="187" y="8"/>
                  </a:cubicBezTo>
                  <a:cubicBezTo>
                    <a:pt x="189" y="10"/>
                    <a:pt x="190" y="13"/>
                    <a:pt x="190" y="17"/>
                  </a:cubicBezTo>
                  <a:cubicBezTo>
                    <a:pt x="190" y="24"/>
                    <a:pt x="185" y="33"/>
                    <a:pt x="177" y="40"/>
                  </a:cubicBezTo>
                  <a:cubicBezTo>
                    <a:pt x="168" y="48"/>
                    <a:pt x="141" y="51"/>
                    <a:pt x="122" y="51"/>
                  </a:cubicBezTo>
                  <a:close/>
                  <a:moveTo>
                    <a:pt x="89" y="46"/>
                  </a:moveTo>
                  <a:cubicBezTo>
                    <a:pt x="97" y="46"/>
                    <a:pt x="105" y="48"/>
                    <a:pt x="108" y="48"/>
                  </a:cubicBezTo>
                  <a:cubicBezTo>
                    <a:pt x="121" y="52"/>
                    <a:pt x="165" y="46"/>
                    <a:pt x="174" y="38"/>
                  </a:cubicBezTo>
                  <a:cubicBezTo>
                    <a:pt x="180" y="33"/>
                    <a:pt x="187" y="27"/>
                    <a:pt x="185" y="9"/>
                  </a:cubicBezTo>
                  <a:cubicBezTo>
                    <a:pt x="184" y="7"/>
                    <a:pt x="172" y="12"/>
                    <a:pt x="171" y="12"/>
                  </a:cubicBezTo>
                  <a:cubicBezTo>
                    <a:pt x="165" y="8"/>
                    <a:pt x="139" y="1"/>
                    <a:pt x="111" y="8"/>
                  </a:cubicBezTo>
                  <a:cubicBezTo>
                    <a:pt x="105" y="9"/>
                    <a:pt x="78" y="18"/>
                    <a:pt x="70" y="19"/>
                  </a:cubicBezTo>
                  <a:cubicBezTo>
                    <a:pt x="48" y="23"/>
                    <a:pt x="12" y="29"/>
                    <a:pt x="8" y="39"/>
                  </a:cubicBezTo>
                  <a:cubicBezTo>
                    <a:pt x="15" y="43"/>
                    <a:pt x="45" y="48"/>
                    <a:pt x="65" y="48"/>
                  </a:cubicBezTo>
                  <a:cubicBezTo>
                    <a:pt x="73" y="47"/>
                    <a:pt x="83" y="46"/>
                    <a:pt x="89" y="46"/>
                  </a:cubicBezTo>
                  <a:close/>
                  <a:moveTo>
                    <a:pt x="8" y="40"/>
                  </a:moveTo>
                  <a:cubicBezTo>
                    <a:pt x="8" y="40"/>
                    <a:pt x="8" y="40"/>
                    <a:pt x="8" y="4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5" name="Freeform 21"/>
            <p:cNvSpPr>
              <a:spLocks noEditPoints="1"/>
            </p:cNvSpPr>
            <p:nvPr/>
          </p:nvSpPr>
          <p:spPr bwMode="auto">
            <a:xfrm>
              <a:off x="641351" y="2092325"/>
              <a:ext cx="301625" cy="153988"/>
            </a:xfrm>
            <a:custGeom>
              <a:avLst/>
              <a:gdLst>
                <a:gd name="T0" fmla="*/ 111 w 184"/>
                <a:gd name="T1" fmla="*/ 86 h 94"/>
                <a:gd name="T2" fmla="*/ 89 w 184"/>
                <a:gd name="T3" fmla="*/ 81 h 94"/>
                <a:gd name="T4" fmla="*/ 14 w 184"/>
                <a:gd name="T5" fmla="*/ 51 h 94"/>
                <a:gd name="T6" fmla="*/ 0 w 184"/>
                <a:gd name="T7" fmla="*/ 18 h 94"/>
                <a:gd name="T8" fmla="*/ 1 w 184"/>
                <a:gd name="T9" fmla="*/ 13 h 94"/>
                <a:gd name="T10" fmla="*/ 75 w 184"/>
                <a:gd name="T11" fmla="*/ 32 h 94"/>
                <a:gd name="T12" fmla="*/ 108 w 184"/>
                <a:gd name="T13" fmla="*/ 30 h 94"/>
                <a:gd name="T14" fmla="*/ 183 w 184"/>
                <a:gd name="T15" fmla="*/ 65 h 94"/>
                <a:gd name="T16" fmla="*/ 182 w 184"/>
                <a:gd name="T17" fmla="*/ 75 h 94"/>
                <a:gd name="T18" fmla="*/ 160 w 184"/>
                <a:gd name="T19" fmla="*/ 90 h 94"/>
                <a:gd name="T20" fmla="*/ 111 w 184"/>
                <a:gd name="T21" fmla="*/ 86 h 94"/>
                <a:gd name="T22" fmla="*/ 90 w 184"/>
                <a:gd name="T23" fmla="*/ 77 h 94"/>
                <a:gd name="T24" fmla="*/ 113 w 184"/>
                <a:gd name="T25" fmla="*/ 82 h 94"/>
                <a:gd name="T26" fmla="*/ 158 w 184"/>
                <a:gd name="T27" fmla="*/ 88 h 94"/>
                <a:gd name="T28" fmla="*/ 180 w 184"/>
                <a:gd name="T29" fmla="*/ 66 h 94"/>
                <a:gd name="T30" fmla="*/ 167 w 184"/>
                <a:gd name="T31" fmla="*/ 62 h 94"/>
                <a:gd name="T32" fmla="*/ 114 w 184"/>
                <a:gd name="T33" fmla="*/ 32 h 94"/>
                <a:gd name="T34" fmla="*/ 73 w 184"/>
                <a:gd name="T35" fmla="*/ 35 h 94"/>
                <a:gd name="T36" fmla="*/ 8 w 184"/>
                <a:gd name="T37" fmla="*/ 17 h 94"/>
                <a:gd name="T38" fmla="*/ 17 w 184"/>
                <a:gd name="T39" fmla="*/ 53 h 94"/>
                <a:gd name="T40" fmla="*/ 90 w 184"/>
                <a:gd name="T41" fmla="*/ 77 h 94"/>
                <a:gd name="T42" fmla="*/ 7 w 184"/>
                <a:gd name="T43" fmla="*/ 17 h 94"/>
                <a:gd name="T44" fmla="*/ 7 w 184"/>
                <a:gd name="T4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94">
                  <a:moveTo>
                    <a:pt x="111" y="86"/>
                  </a:moveTo>
                  <a:cubicBezTo>
                    <a:pt x="103" y="84"/>
                    <a:pt x="92" y="84"/>
                    <a:pt x="89" y="81"/>
                  </a:cubicBezTo>
                  <a:cubicBezTo>
                    <a:pt x="87" y="79"/>
                    <a:pt x="12" y="68"/>
                    <a:pt x="14" y="51"/>
                  </a:cubicBezTo>
                  <a:cubicBezTo>
                    <a:pt x="16" y="26"/>
                    <a:pt x="4" y="23"/>
                    <a:pt x="0" y="18"/>
                  </a:cubicBezTo>
                  <a:cubicBezTo>
                    <a:pt x="0" y="16"/>
                    <a:pt x="0" y="14"/>
                    <a:pt x="1" y="13"/>
                  </a:cubicBezTo>
                  <a:cubicBezTo>
                    <a:pt x="11" y="0"/>
                    <a:pt x="45" y="24"/>
                    <a:pt x="75" y="32"/>
                  </a:cubicBezTo>
                  <a:cubicBezTo>
                    <a:pt x="82" y="34"/>
                    <a:pt x="102" y="29"/>
                    <a:pt x="108" y="30"/>
                  </a:cubicBezTo>
                  <a:cubicBezTo>
                    <a:pt x="131" y="35"/>
                    <a:pt x="180" y="55"/>
                    <a:pt x="183" y="65"/>
                  </a:cubicBezTo>
                  <a:cubicBezTo>
                    <a:pt x="184" y="68"/>
                    <a:pt x="184" y="72"/>
                    <a:pt x="182" y="75"/>
                  </a:cubicBezTo>
                  <a:cubicBezTo>
                    <a:pt x="178" y="81"/>
                    <a:pt x="170" y="87"/>
                    <a:pt x="160" y="90"/>
                  </a:cubicBezTo>
                  <a:cubicBezTo>
                    <a:pt x="149" y="93"/>
                    <a:pt x="128" y="94"/>
                    <a:pt x="111" y="86"/>
                  </a:cubicBezTo>
                  <a:close/>
                  <a:moveTo>
                    <a:pt x="90" y="77"/>
                  </a:moveTo>
                  <a:cubicBezTo>
                    <a:pt x="98" y="81"/>
                    <a:pt x="111" y="80"/>
                    <a:pt x="113" y="82"/>
                  </a:cubicBezTo>
                  <a:cubicBezTo>
                    <a:pt x="124" y="90"/>
                    <a:pt x="147" y="91"/>
                    <a:pt x="158" y="88"/>
                  </a:cubicBezTo>
                  <a:cubicBezTo>
                    <a:pt x="166" y="85"/>
                    <a:pt x="175" y="83"/>
                    <a:pt x="180" y="66"/>
                  </a:cubicBezTo>
                  <a:cubicBezTo>
                    <a:pt x="181" y="64"/>
                    <a:pt x="167" y="63"/>
                    <a:pt x="167" y="62"/>
                  </a:cubicBezTo>
                  <a:cubicBezTo>
                    <a:pt x="163" y="57"/>
                    <a:pt x="143" y="39"/>
                    <a:pt x="114" y="32"/>
                  </a:cubicBezTo>
                  <a:cubicBezTo>
                    <a:pt x="109" y="31"/>
                    <a:pt x="80" y="37"/>
                    <a:pt x="73" y="35"/>
                  </a:cubicBezTo>
                  <a:cubicBezTo>
                    <a:pt x="51" y="29"/>
                    <a:pt x="16" y="9"/>
                    <a:pt x="8" y="17"/>
                  </a:cubicBezTo>
                  <a:cubicBezTo>
                    <a:pt x="12" y="23"/>
                    <a:pt x="23" y="24"/>
                    <a:pt x="17" y="53"/>
                  </a:cubicBezTo>
                  <a:cubicBezTo>
                    <a:pt x="15" y="66"/>
                    <a:pt x="85" y="75"/>
                    <a:pt x="90" y="77"/>
                  </a:cubicBezTo>
                  <a:close/>
                  <a:moveTo>
                    <a:pt x="7" y="17"/>
                  </a:moveTo>
                  <a:cubicBezTo>
                    <a:pt x="7" y="17"/>
                    <a:pt x="7" y="17"/>
                    <a:pt x="7" y="17"/>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6" name="Freeform 22"/>
            <p:cNvSpPr>
              <a:spLocks/>
            </p:cNvSpPr>
            <p:nvPr/>
          </p:nvSpPr>
          <p:spPr bwMode="auto">
            <a:xfrm>
              <a:off x="555626" y="1987550"/>
              <a:ext cx="68263" cy="77788"/>
            </a:xfrm>
            <a:custGeom>
              <a:avLst/>
              <a:gdLst>
                <a:gd name="T0" fmla="*/ 0 w 42"/>
                <a:gd name="T1" fmla="*/ 0 h 47"/>
                <a:gd name="T2" fmla="*/ 9 w 42"/>
                <a:gd name="T3" fmla="*/ 12 h 47"/>
                <a:gd name="T4" fmla="*/ 36 w 42"/>
                <a:gd name="T5" fmla="*/ 41 h 47"/>
                <a:gd name="T6" fmla="*/ 36 w 42"/>
                <a:gd name="T7" fmla="*/ 47 h 47"/>
                <a:gd name="T8" fmla="*/ 7 w 42"/>
                <a:gd name="T9" fmla="*/ 17 h 47"/>
                <a:gd name="T10" fmla="*/ 0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0" y="0"/>
                  </a:moveTo>
                  <a:cubicBezTo>
                    <a:pt x="8" y="0"/>
                    <a:pt x="8" y="6"/>
                    <a:pt x="9" y="12"/>
                  </a:cubicBezTo>
                  <a:cubicBezTo>
                    <a:pt x="10" y="19"/>
                    <a:pt x="30" y="38"/>
                    <a:pt x="36" y="41"/>
                  </a:cubicBezTo>
                  <a:cubicBezTo>
                    <a:pt x="42" y="45"/>
                    <a:pt x="36" y="47"/>
                    <a:pt x="36" y="47"/>
                  </a:cubicBezTo>
                  <a:cubicBezTo>
                    <a:pt x="36" y="47"/>
                    <a:pt x="8" y="21"/>
                    <a:pt x="7" y="17"/>
                  </a:cubicBezTo>
                  <a:cubicBezTo>
                    <a:pt x="5" y="12"/>
                    <a:pt x="0" y="0"/>
                    <a:pt x="0"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7" name="Freeform 23"/>
            <p:cNvSpPr>
              <a:spLocks/>
            </p:cNvSpPr>
            <p:nvPr/>
          </p:nvSpPr>
          <p:spPr bwMode="auto">
            <a:xfrm>
              <a:off x="546101" y="2076450"/>
              <a:ext cx="73025" cy="23813"/>
            </a:xfrm>
            <a:custGeom>
              <a:avLst/>
              <a:gdLst>
                <a:gd name="T0" fmla="*/ 0 w 44"/>
                <a:gd name="T1" fmla="*/ 2 h 14"/>
                <a:gd name="T2" fmla="*/ 11 w 44"/>
                <a:gd name="T3" fmla="*/ 3 h 14"/>
                <a:gd name="T4" fmla="*/ 40 w 44"/>
                <a:gd name="T5" fmla="*/ 12 h 14"/>
                <a:gd name="T6" fmla="*/ 43 w 44"/>
                <a:gd name="T7" fmla="*/ 10 h 14"/>
                <a:gd name="T8" fmla="*/ 14 w 44"/>
                <a:gd name="T9" fmla="*/ 0 h 14"/>
                <a:gd name="T10" fmla="*/ 0 w 44"/>
                <a:gd name="T11" fmla="*/ 2 h 14"/>
              </a:gdLst>
              <a:ahLst/>
              <a:cxnLst>
                <a:cxn ang="0">
                  <a:pos x="T0" y="T1"/>
                </a:cxn>
                <a:cxn ang="0">
                  <a:pos x="T2" y="T3"/>
                </a:cxn>
                <a:cxn ang="0">
                  <a:pos x="T4" y="T5"/>
                </a:cxn>
                <a:cxn ang="0">
                  <a:pos x="T6" y="T7"/>
                </a:cxn>
                <a:cxn ang="0">
                  <a:pos x="T8" y="T9"/>
                </a:cxn>
                <a:cxn ang="0">
                  <a:pos x="T10" y="T11"/>
                </a:cxn>
              </a:cxnLst>
              <a:rect l="0" t="0" r="r" b="b"/>
              <a:pathLst>
                <a:path w="44" h="14">
                  <a:moveTo>
                    <a:pt x="0" y="2"/>
                  </a:moveTo>
                  <a:cubicBezTo>
                    <a:pt x="3" y="7"/>
                    <a:pt x="7" y="5"/>
                    <a:pt x="11" y="3"/>
                  </a:cubicBezTo>
                  <a:cubicBezTo>
                    <a:pt x="16" y="2"/>
                    <a:pt x="35" y="9"/>
                    <a:pt x="40" y="12"/>
                  </a:cubicBezTo>
                  <a:cubicBezTo>
                    <a:pt x="44" y="14"/>
                    <a:pt x="43" y="10"/>
                    <a:pt x="43" y="10"/>
                  </a:cubicBezTo>
                  <a:cubicBezTo>
                    <a:pt x="43" y="10"/>
                    <a:pt x="17" y="0"/>
                    <a:pt x="14" y="0"/>
                  </a:cubicBezTo>
                  <a:cubicBezTo>
                    <a:pt x="10" y="1"/>
                    <a:pt x="0" y="2"/>
                    <a:pt x="0" y="2"/>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8" name="Freeform 24"/>
            <p:cNvSpPr>
              <a:spLocks/>
            </p:cNvSpPr>
            <p:nvPr/>
          </p:nvSpPr>
          <p:spPr bwMode="auto">
            <a:xfrm>
              <a:off x="557213" y="2103438"/>
              <a:ext cx="85725" cy="104775"/>
            </a:xfrm>
            <a:custGeom>
              <a:avLst/>
              <a:gdLst>
                <a:gd name="T0" fmla="*/ 0 w 53"/>
                <a:gd name="T1" fmla="*/ 64 h 64"/>
                <a:gd name="T2" fmla="*/ 11 w 53"/>
                <a:gd name="T3" fmla="*/ 47 h 64"/>
                <a:gd name="T4" fmla="*/ 45 w 53"/>
                <a:gd name="T5" fmla="*/ 8 h 64"/>
                <a:gd name="T6" fmla="*/ 45 w 53"/>
                <a:gd name="T7" fmla="*/ 0 h 64"/>
                <a:gd name="T8" fmla="*/ 8 w 53"/>
                <a:gd name="T9" fmla="*/ 41 h 64"/>
                <a:gd name="T10" fmla="*/ 0 w 53"/>
                <a:gd name="T11" fmla="*/ 64 h 64"/>
              </a:gdLst>
              <a:ahLst/>
              <a:cxnLst>
                <a:cxn ang="0">
                  <a:pos x="T0" y="T1"/>
                </a:cxn>
                <a:cxn ang="0">
                  <a:pos x="T2" y="T3"/>
                </a:cxn>
                <a:cxn ang="0">
                  <a:pos x="T4" y="T5"/>
                </a:cxn>
                <a:cxn ang="0">
                  <a:pos x="T6" y="T7"/>
                </a:cxn>
                <a:cxn ang="0">
                  <a:pos x="T8" y="T9"/>
                </a:cxn>
                <a:cxn ang="0">
                  <a:pos x="T10" y="T11"/>
                </a:cxn>
              </a:cxnLst>
              <a:rect l="0" t="0" r="r" b="b"/>
              <a:pathLst>
                <a:path w="53" h="64">
                  <a:moveTo>
                    <a:pt x="0" y="64"/>
                  </a:moveTo>
                  <a:cubicBezTo>
                    <a:pt x="11" y="63"/>
                    <a:pt x="10" y="56"/>
                    <a:pt x="11" y="47"/>
                  </a:cubicBezTo>
                  <a:cubicBezTo>
                    <a:pt x="13" y="39"/>
                    <a:pt x="38" y="13"/>
                    <a:pt x="45" y="8"/>
                  </a:cubicBezTo>
                  <a:cubicBezTo>
                    <a:pt x="53" y="3"/>
                    <a:pt x="45" y="0"/>
                    <a:pt x="45" y="0"/>
                  </a:cubicBezTo>
                  <a:cubicBezTo>
                    <a:pt x="45" y="0"/>
                    <a:pt x="9" y="36"/>
                    <a:pt x="8" y="41"/>
                  </a:cubicBezTo>
                  <a:cubicBezTo>
                    <a:pt x="6" y="47"/>
                    <a:pt x="0" y="64"/>
                    <a:pt x="0" y="64"/>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9" name="Freeform 25"/>
            <p:cNvSpPr>
              <a:spLocks noEditPoints="1"/>
            </p:cNvSpPr>
            <p:nvPr/>
          </p:nvSpPr>
          <p:spPr bwMode="auto">
            <a:xfrm>
              <a:off x="315913" y="2024063"/>
              <a:ext cx="311150" cy="85725"/>
            </a:xfrm>
            <a:custGeom>
              <a:avLst/>
              <a:gdLst>
                <a:gd name="T0" fmla="*/ 14 w 190"/>
                <a:gd name="T1" fmla="*/ 40 h 52"/>
                <a:gd name="T2" fmla="*/ 1 w 190"/>
                <a:gd name="T3" fmla="*/ 17 h 52"/>
                <a:gd name="T4" fmla="*/ 3 w 190"/>
                <a:gd name="T5" fmla="*/ 8 h 52"/>
                <a:gd name="T6" fmla="*/ 101 w 190"/>
                <a:gd name="T7" fmla="*/ 8 h 52"/>
                <a:gd name="T8" fmla="*/ 122 w 190"/>
                <a:gd name="T9" fmla="*/ 12 h 52"/>
                <a:gd name="T10" fmla="*/ 190 w 190"/>
                <a:gd name="T11" fmla="*/ 39 h 52"/>
                <a:gd name="T12" fmla="*/ 189 w 190"/>
                <a:gd name="T13" fmla="*/ 44 h 52"/>
                <a:gd name="T14" fmla="*/ 121 w 190"/>
                <a:gd name="T15" fmla="*/ 49 h 52"/>
                <a:gd name="T16" fmla="*/ 85 w 190"/>
                <a:gd name="T17" fmla="*/ 50 h 52"/>
                <a:gd name="T18" fmla="*/ 68 w 190"/>
                <a:gd name="T19" fmla="*/ 51 h 52"/>
                <a:gd name="T20" fmla="*/ 14 w 190"/>
                <a:gd name="T21" fmla="*/ 40 h 52"/>
                <a:gd name="T22" fmla="*/ 126 w 190"/>
                <a:gd name="T23" fmla="*/ 48 h 52"/>
                <a:gd name="T24" fmla="*/ 182 w 190"/>
                <a:gd name="T25" fmla="*/ 39 h 52"/>
                <a:gd name="T26" fmla="*/ 120 w 190"/>
                <a:gd name="T27" fmla="*/ 19 h 52"/>
                <a:gd name="T28" fmla="*/ 80 w 190"/>
                <a:gd name="T29" fmla="*/ 8 h 52"/>
                <a:gd name="T30" fmla="*/ 20 w 190"/>
                <a:gd name="T31" fmla="*/ 12 h 52"/>
                <a:gd name="T32" fmla="*/ 6 w 190"/>
                <a:gd name="T33" fmla="*/ 9 h 52"/>
                <a:gd name="T34" fmla="*/ 16 w 190"/>
                <a:gd name="T35" fmla="*/ 38 h 52"/>
                <a:gd name="T36" fmla="*/ 82 w 190"/>
                <a:gd name="T37" fmla="*/ 48 h 52"/>
                <a:gd name="T38" fmla="*/ 102 w 190"/>
                <a:gd name="T39" fmla="*/ 46 h 52"/>
                <a:gd name="T40" fmla="*/ 126 w 190"/>
                <a:gd name="T41" fmla="*/ 48 h 52"/>
                <a:gd name="T42" fmla="*/ 183 w 190"/>
                <a:gd name="T43" fmla="*/ 40 h 52"/>
                <a:gd name="T44" fmla="*/ 183 w 190"/>
                <a:gd name="T4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2">
                  <a:moveTo>
                    <a:pt x="14" y="40"/>
                  </a:moveTo>
                  <a:cubicBezTo>
                    <a:pt x="6" y="33"/>
                    <a:pt x="1" y="24"/>
                    <a:pt x="1" y="17"/>
                  </a:cubicBezTo>
                  <a:cubicBezTo>
                    <a:pt x="0" y="13"/>
                    <a:pt x="1" y="10"/>
                    <a:pt x="3" y="8"/>
                  </a:cubicBezTo>
                  <a:cubicBezTo>
                    <a:pt x="11" y="0"/>
                    <a:pt x="78" y="3"/>
                    <a:pt x="101" y="8"/>
                  </a:cubicBezTo>
                  <a:cubicBezTo>
                    <a:pt x="107" y="10"/>
                    <a:pt x="114" y="11"/>
                    <a:pt x="122" y="12"/>
                  </a:cubicBezTo>
                  <a:cubicBezTo>
                    <a:pt x="152" y="17"/>
                    <a:pt x="187" y="23"/>
                    <a:pt x="190" y="39"/>
                  </a:cubicBezTo>
                  <a:cubicBezTo>
                    <a:pt x="190" y="41"/>
                    <a:pt x="190" y="42"/>
                    <a:pt x="189" y="44"/>
                  </a:cubicBezTo>
                  <a:cubicBezTo>
                    <a:pt x="184" y="50"/>
                    <a:pt x="165" y="50"/>
                    <a:pt x="121" y="49"/>
                  </a:cubicBezTo>
                  <a:cubicBezTo>
                    <a:pt x="106" y="49"/>
                    <a:pt x="89" y="49"/>
                    <a:pt x="85" y="50"/>
                  </a:cubicBezTo>
                  <a:cubicBezTo>
                    <a:pt x="81" y="51"/>
                    <a:pt x="75" y="51"/>
                    <a:pt x="68" y="51"/>
                  </a:cubicBezTo>
                  <a:cubicBezTo>
                    <a:pt x="49" y="51"/>
                    <a:pt x="22" y="48"/>
                    <a:pt x="14" y="40"/>
                  </a:cubicBezTo>
                  <a:close/>
                  <a:moveTo>
                    <a:pt x="126" y="48"/>
                  </a:moveTo>
                  <a:cubicBezTo>
                    <a:pt x="145" y="48"/>
                    <a:pt x="176" y="43"/>
                    <a:pt x="182" y="39"/>
                  </a:cubicBezTo>
                  <a:cubicBezTo>
                    <a:pt x="178" y="29"/>
                    <a:pt x="142" y="23"/>
                    <a:pt x="120" y="19"/>
                  </a:cubicBezTo>
                  <a:cubicBezTo>
                    <a:pt x="113" y="18"/>
                    <a:pt x="86" y="9"/>
                    <a:pt x="80" y="8"/>
                  </a:cubicBezTo>
                  <a:cubicBezTo>
                    <a:pt x="51" y="1"/>
                    <a:pt x="25" y="8"/>
                    <a:pt x="20" y="12"/>
                  </a:cubicBezTo>
                  <a:cubicBezTo>
                    <a:pt x="19" y="12"/>
                    <a:pt x="6" y="7"/>
                    <a:pt x="6" y="9"/>
                  </a:cubicBezTo>
                  <a:cubicBezTo>
                    <a:pt x="4" y="27"/>
                    <a:pt x="10" y="33"/>
                    <a:pt x="16" y="38"/>
                  </a:cubicBezTo>
                  <a:cubicBezTo>
                    <a:pt x="25" y="46"/>
                    <a:pt x="69" y="52"/>
                    <a:pt x="82" y="48"/>
                  </a:cubicBezTo>
                  <a:cubicBezTo>
                    <a:pt x="85" y="48"/>
                    <a:pt x="94" y="46"/>
                    <a:pt x="102" y="46"/>
                  </a:cubicBezTo>
                  <a:cubicBezTo>
                    <a:pt x="108" y="46"/>
                    <a:pt x="118" y="47"/>
                    <a:pt x="126" y="48"/>
                  </a:cubicBezTo>
                  <a:close/>
                  <a:moveTo>
                    <a:pt x="183" y="40"/>
                  </a:moveTo>
                  <a:cubicBezTo>
                    <a:pt x="183" y="40"/>
                    <a:pt x="183" y="40"/>
                    <a:pt x="183" y="4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0" name="Freeform 26"/>
            <p:cNvSpPr>
              <a:spLocks noEditPoints="1"/>
            </p:cNvSpPr>
            <p:nvPr/>
          </p:nvSpPr>
          <p:spPr bwMode="auto">
            <a:xfrm>
              <a:off x="320676" y="2089150"/>
              <a:ext cx="307975" cy="141288"/>
            </a:xfrm>
            <a:custGeom>
              <a:avLst/>
              <a:gdLst>
                <a:gd name="T0" fmla="*/ 23 w 188"/>
                <a:gd name="T1" fmla="*/ 80 h 86"/>
                <a:gd name="T2" fmla="*/ 2 w 188"/>
                <a:gd name="T3" fmla="*/ 63 h 86"/>
                <a:gd name="T4" fmla="*/ 1 w 188"/>
                <a:gd name="T5" fmla="*/ 54 h 86"/>
                <a:gd name="T6" fmla="*/ 79 w 188"/>
                <a:gd name="T7" fmla="*/ 23 h 86"/>
                <a:gd name="T8" fmla="*/ 112 w 188"/>
                <a:gd name="T9" fmla="*/ 28 h 86"/>
                <a:gd name="T10" fmla="*/ 186 w 188"/>
                <a:gd name="T11" fmla="*/ 14 h 86"/>
                <a:gd name="T12" fmla="*/ 187 w 188"/>
                <a:gd name="T13" fmla="*/ 19 h 86"/>
                <a:gd name="T14" fmla="*/ 171 w 188"/>
                <a:gd name="T15" fmla="*/ 51 h 86"/>
                <a:gd name="T16" fmla="*/ 94 w 188"/>
                <a:gd name="T17" fmla="*/ 76 h 86"/>
                <a:gd name="T18" fmla="*/ 72 w 188"/>
                <a:gd name="T19" fmla="*/ 79 h 86"/>
                <a:gd name="T20" fmla="*/ 23 w 188"/>
                <a:gd name="T21" fmla="*/ 80 h 86"/>
                <a:gd name="T22" fmla="*/ 168 w 188"/>
                <a:gd name="T23" fmla="*/ 53 h 86"/>
                <a:gd name="T24" fmla="*/ 179 w 188"/>
                <a:gd name="T25" fmla="*/ 17 h 86"/>
                <a:gd name="T26" fmla="*/ 114 w 188"/>
                <a:gd name="T27" fmla="*/ 31 h 86"/>
                <a:gd name="T28" fmla="*/ 72 w 188"/>
                <a:gd name="T29" fmla="*/ 26 h 86"/>
                <a:gd name="T30" fmla="*/ 18 w 188"/>
                <a:gd name="T31" fmla="*/ 52 h 86"/>
                <a:gd name="T32" fmla="*/ 4 w 188"/>
                <a:gd name="T33" fmla="*/ 54 h 86"/>
                <a:gd name="T34" fmla="*/ 25 w 188"/>
                <a:gd name="T35" fmla="*/ 78 h 86"/>
                <a:gd name="T36" fmla="*/ 70 w 188"/>
                <a:gd name="T37" fmla="*/ 75 h 86"/>
                <a:gd name="T38" fmla="*/ 93 w 188"/>
                <a:gd name="T39" fmla="*/ 72 h 86"/>
                <a:gd name="T40" fmla="*/ 168 w 188"/>
                <a:gd name="T41" fmla="*/ 53 h 86"/>
                <a:gd name="T42" fmla="*/ 180 w 188"/>
                <a:gd name="T43" fmla="*/ 18 h 86"/>
                <a:gd name="T44" fmla="*/ 180 w 188"/>
                <a:gd name="T45"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86">
                  <a:moveTo>
                    <a:pt x="23" y="80"/>
                  </a:moveTo>
                  <a:cubicBezTo>
                    <a:pt x="13" y="77"/>
                    <a:pt x="5" y="70"/>
                    <a:pt x="2" y="63"/>
                  </a:cubicBezTo>
                  <a:cubicBezTo>
                    <a:pt x="0" y="60"/>
                    <a:pt x="0" y="57"/>
                    <a:pt x="1" y="54"/>
                  </a:cubicBezTo>
                  <a:cubicBezTo>
                    <a:pt x="5" y="44"/>
                    <a:pt x="55" y="27"/>
                    <a:pt x="79" y="23"/>
                  </a:cubicBezTo>
                  <a:cubicBezTo>
                    <a:pt x="84" y="23"/>
                    <a:pt x="104" y="30"/>
                    <a:pt x="112" y="28"/>
                  </a:cubicBezTo>
                  <a:cubicBezTo>
                    <a:pt x="142" y="21"/>
                    <a:pt x="177" y="0"/>
                    <a:pt x="186" y="14"/>
                  </a:cubicBezTo>
                  <a:cubicBezTo>
                    <a:pt x="187" y="15"/>
                    <a:pt x="188" y="17"/>
                    <a:pt x="187" y="19"/>
                  </a:cubicBezTo>
                  <a:cubicBezTo>
                    <a:pt x="183" y="24"/>
                    <a:pt x="171" y="26"/>
                    <a:pt x="171" y="51"/>
                  </a:cubicBezTo>
                  <a:cubicBezTo>
                    <a:pt x="172" y="68"/>
                    <a:pt x="96" y="74"/>
                    <a:pt x="94" y="76"/>
                  </a:cubicBezTo>
                  <a:cubicBezTo>
                    <a:pt x="91" y="79"/>
                    <a:pt x="80" y="78"/>
                    <a:pt x="72" y="79"/>
                  </a:cubicBezTo>
                  <a:cubicBezTo>
                    <a:pt x="55" y="86"/>
                    <a:pt x="34" y="84"/>
                    <a:pt x="23" y="80"/>
                  </a:cubicBezTo>
                  <a:close/>
                  <a:moveTo>
                    <a:pt x="168" y="53"/>
                  </a:moveTo>
                  <a:cubicBezTo>
                    <a:pt x="164" y="23"/>
                    <a:pt x="174" y="23"/>
                    <a:pt x="179" y="17"/>
                  </a:cubicBezTo>
                  <a:cubicBezTo>
                    <a:pt x="172" y="9"/>
                    <a:pt x="135" y="26"/>
                    <a:pt x="114" y="31"/>
                  </a:cubicBezTo>
                  <a:cubicBezTo>
                    <a:pt x="106" y="33"/>
                    <a:pt x="78" y="25"/>
                    <a:pt x="72" y="26"/>
                  </a:cubicBezTo>
                  <a:cubicBezTo>
                    <a:pt x="43" y="30"/>
                    <a:pt x="21" y="46"/>
                    <a:pt x="18" y="52"/>
                  </a:cubicBezTo>
                  <a:cubicBezTo>
                    <a:pt x="17" y="53"/>
                    <a:pt x="4" y="53"/>
                    <a:pt x="4" y="54"/>
                  </a:cubicBezTo>
                  <a:cubicBezTo>
                    <a:pt x="9" y="72"/>
                    <a:pt x="17" y="75"/>
                    <a:pt x="25" y="78"/>
                  </a:cubicBezTo>
                  <a:cubicBezTo>
                    <a:pt x="36" y="82"/>
                    <a:pt x="59" y="83"/>
                    <a:pt x="70" y="75"/>
                  </a:cubicBezTo>
                  <a:cubicBezTo>
                    <a:pt x="72" y="73"/>
                    <a:pt x="85" y="75"/>
                    <a:pt x="93" y="72"/>
                  </a:cubicBezTo>
                  <a:cubicBezTo>
                    <a:pt x="98" y="70"/>
                    <a:pt x="169" y="66"/>
                    <a:pt x="168" y="53"/>
                  </a:cubicBezTo>
                  <a:close/>
                  <a:moveTo>
                    <a:pt x="180" y="18"/>
                  </a:moveTo>
                  <a:cubicBezTo>
                    <a:pt x="180" y="18"/>
                    <a:pt x="180" y="18"/>
                    <a:pt x="180" y="18"/>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grpSp>
        <p:nvGrpSpPr>
          <p:cNvPr id="111" name="Groupe 110"/>
          <p:cNvGrpSpPr/>
          <p:nvPr/>
        </p:nvGrpSpPr>
        <p:grpSpPr>
          <a:xfrm rot="17825006">
            <a:off x="4221989" y="5162390"/>
            <a:ext cx="1074112" cy="853367"/>
            <a:chOff x="315913" y="1987550"/>
            <a:chExt cx="633413" cy="503238"/>
          </a:xfrm>
        </p:grpSpPr>
        <p:sp>
          <p:nvSpPr>
            <p:cNvPr id="112" name="Oval 13"/>
            <p:cNvSpPr>
              <a:spLocks noChangeArrowheads="1"/>
            </p:cNvSpPr>
            <p:nvPr/>
          </p:nvSpPr>
          <p:spPr bwMode="auto">
            <a:xfrm>
              <a:off x="609601" y="2036763"/>
              <a:ext cx="49213" cy="131763"/>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3" name="Freeform 14"/>
            <p:cNvSpPr>
              <a:spLocks/>
            </p:cNvSpPr>
            <p:nvPr/>
          </p:nvSpPr>
          <p:spPr bwMode="auto">
            <a:xfrm>
              <a:off x="617538" y="2138363"/>
              <a:ext cx="34925" cy="352425"/>
            </a:xfrm>
            <a:custGeom>
              <a:avLst/>
              <a:gdLst>
                <a:gd name="T0" fmla="*/ 18 w 22"/>
                <a:gd name="T1" fmla="*/ 107 h 215"/>
                <a:gd name="T2" fmla="*/ 16 w 22"/>
                <a:gd name="T3" fmla="*/ 107 h 215"/>
                <a:gd name="T4" fmla="*/ 18 w 22"/>
                <a:gd name="T5" fmla="*/ 182 h 215"/>
                <a:gd name="T6" fmla="*/ 16 w 22"/>
                <a:gd name="T7" fmla="*/ 204 h 215"/>
                <a:gd name="T8" fmla="*/ 13 w 22"/>
                <a:gd name="T9" fmla="*/ 209 h 215"/>
                <a:gd name="T10" fmla="*/ 10 w 22"/>
                <a:gd name="T11" fmla="*/ 211 h 215"/>
                <a:gd name="T12" fmla="*/ 9 w 22"/>
                <a:gd name="T13" fmla="*/ 210 h 215"/>
                <a:gd name="T14" fmla="*/ 7 w 22"/>
                <a:gd name="T15" fmla="*/ 207 h 215"/>
                <a:gd name="T16" fmla="*/ 4 w 22"/>
                <a:gd name="T17" fmla="*/ 194 h 215"/>
                <a:gd name="T18" fmla="*/ 4 w 22"/>
                <a:gd name="T19" fmla="*/ 175 h 215"/>
                <a:gd name="T20" fmla="*/ 5 w 22"/>
                <a:gd name="T21" fmla="*/ 107 h 215"/>
                <a:gd name="T22" fmla="*/ 5 w 22"/>
                <a:gd name="T23" fmla="*/ 82 h 215"/>
                <a:gd name="T24" fmla="*/ 6 w 22"/>
                <a:gd name="T25" fmla="*/ 25 h 215"/>
                <a:gd name="T26" fmla="*/ 8 w 22"/>
                <a:gd name="T27" fmla="*/ 8 h 215"/>
                <a:gd name="T28" fmla="*/ 10 w 22"/>
                <a:gd name="T29" fmla="*/ 4 h 215"/>
                <a:gd name="T30" fmla="*/ 10 w 22"/>
                <a:gd name="T31" fmla="*/ 4 h 215"/>
                <a:gd name="T32" fmla="*/ 10 w 22"/>
                <a:gd name="T33" fmla="*/ 4 h 215"/>
                <a:gd name="T34" fmla="*/ 10 w 22"/>
                <a:gd name="T35" fmla="*/ 4 h 215"/>
                <a:gd name="T36" fmla="*/ 12 w 22"/>
                <a:gd name="T37" fmla="*/ 6 h 215"/>
                <a:gd name="T38" fmla="*/ 14 w 22"/>
                <a:gd name="T39" fmla="*/ 16 h 215"/>
                <a:gd name="T40" fmla="*/ 16 w 22"/>
                <a:gd name="T41" fmla="*/ 82 h 215"/>
                <a:gd name="T42" fmla="*/ 16 w 22"/>
                <a:gd name="T43" fmla="*/ 107 h 215"/>
                <a:gd name="T44" fmla="*/ 18 w 22"/>
                <a:gd name="T45" fmla="*/ 107 h 215"/>
                <a:gd name="T46" fmla="*/ 20 w 22"/>
                <a:gd name="T47" fmla="*/ 107 h 215"/>
                <a:gd name="T48" fmla="*/ 20 w 22"/>
                <a:gd name="T49" fmla="*/ 82 h 215"/>
                <a:gd name="T50" fmla="*/ 19 w 22"/>
                <a:gd name="T51" fmla="*/ 25 h 215"/>
                <a:gd name="T52" fmla="*/ 16 w 22"/>
                <a:gd name="T53" fmla="*/ 7 h 215"/>
                <a:gd name="T54" fmla="*/ 14 w 22"/>
                <a:gd name="T55" fmla="*/ 2 h 215"/>
                <a:gd name="T56" fmla="*/ 13 w 22"/>
                <a:gd name="T57" fmla="*/ 0 h 215"/>
                <a:gd name="T58" fmla="*/ 10 w 22"/>
                <a:gd name="T59" fmla="*/ 0 h 215"/>
                <a:gd name="T60" fmla="*/ 8 w 22"/>
                <a:gd name="T61" fmla="*/ 0 h 215"/>
                <a:gd name="T62" fmla="*/ 5 w 22"/>
                <a:gd name="T63" fmla="*/ 4 h 215"/>
                <a:gd name="T64" fmla="*/ 3 w 22"/>
                <a:gd name="T65" fmla="*/ 15 h 215"/>
                <a:gd name="T66" fmla="*/ 1 w 22"/>
                <a:gd name="T67" fmla="*/ 82 h 215"/>
                <a:gd name="T68" fmla="*/ 1 w 22"/>
                <a:gd name="T69" fmla="*/ 107 h 215"/>
                <a:gd name="T70" fmla="*/ 0 w 22"/>
                <a:gd name="T71" fmla="*/ 175 h 215"/>
                <a:gd name="T72" fmla="*/ 1 w 22"/>
                <a:gd name="T73" fmla="*/ 203 h 215"/>
                <a:gd name="T74" fmla="*/ 4 w 22"/>
                <a:gd name="T75" fmla="*/ 211 h 215"/>
                <a:gd name="T76" fmla="*/ 7 w 22"/>
                <a:gd name="T77" fmla="*/ 214 h 215"/>
                <a:gd name="T78" fmla="*/ 10 w 22"/>
                <a:gd name="T79" fmla="*/ 215 h 215"/>
                <a:gd name="T80" fmla="*/ 16 w 22"/>
                <a:gd name="T81" fmla="*/ 212 h 215"/>
                <a:gd name="T82" fmla="*/ 21 w 22"/>
                <a:gd name="T83" fmla="*/ 200 h 215"/>
                <a:gd name="T84" fmla="*/ 22 w 22"/>
                <a:gd name="T85" fmla="*/ 182 h 215"/>
                <a:gd name="T86" fmla="*/ 20 w 22"/>
                <a:gd name="T87" fmla="*/ 107 h 215"/>
                <a:gd name="T88" fmla="*/ 18 w 22"/>
                <a:gd name="T89" fmla="*/ 1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15">
                  <a:moveTo>
                    <a:pt x="18" y="107"/>
                  </a:moveTo>
                  <a:cubicBezTo>
                    <a:pt x="16" y="107"/>
                    <a:pt x="16" y="107"/>
                    <a:pt x="16" y="107"/>
                  </a:cubicBezTo>
                  <a:cubicBezTo>
                    <a:pt x="16" y="136"/>
                    <a:pt x="18" y="163"/>
                    <a:pt x="18" y="182"/>
                  </a:cubicBezTo>
                  <a:cubicBezTo>
                    <a:pt x="18" y="191"/>
                    <a:pt x="17" y="199"/>
                    <a:pt x="16" y="204"/>
                  </a:cubicBezTo>
                  <a:cubicBezTo>
                    <a:pt x="15" y="206"/>
                    <a:pt x="14" y="208"/>
                    <a:pt x="13" y="209"/>
                  </a:cubicBezTo>
                  <a:cubicBezTo>
                    <a:pt x="13" y="210"/>
                    <a:pt x="12" y="211"/>
                    <a:pt x="10" y="211"/>
                  </a:cubicBezTo>
                  <a:cubicBezTo>
                    <a:pt x="10" y="211"/>
                    <a:pt x="9" y="211"/>
                    <a:pt x="9" y="210"/>
                  </a:cubicBezTo>
                  <a:cubicBezTo>
                    <a:pt x="8" y="210"/>
                    <a:pt x="7" y="209"/>
                    <a:pt x="7" y="207"/>
                  </a:cubicBezTo>
                  <a:cubicBezTo>
                    <a:pt x="6" y="204"/>
                    <a:pt x="5" y="200"/>
                    <a:pt x="4" y="194"/>
                  </a:cubicBezTo>
                  <a:cubicBezTo>
                    <a:pt x="4" y="189"/>
                    <a:pt x="4" y="182"/>
                    <a:pt x="4" y="175"/>
                  </a:cubicBezTo>
                  <a:cubicBezTo>
                    <a:pt x="4" y="156"/>
                    <a:pt x="5" y="133"/>
                    <a:pt x="5" y="107"/>
                  </a:cubicBezTo>
                  <a:cubicBezTo>
                    <a:pt x="5" y="99"/>
                    <a:pt x="5" y="90"/>
                    <a:pt x="5" y="82"/>
                  </a:cubicBezTo>
                  <a:cubicBezTo>
                    <a:pt x="5" y="59"/>
                    <a:pt x="5" y="39"/>
                    <a:pt x="6" y="25"/>
                  </a:cubicBezTo>
                  <a:cubicBezTo>
                    <a:pt x="6" y="18"/>
                    <a:pt x="7" y="12"/>
                    <a:pt x="8" y="8"/>
                  </a:cubicBezTo>
                  <a:cubicBezTo>
                    <a:pt x="8" y="7"/>
                    <a:pt x="9" y="5"/>
                    <a:pt x="10" y="4"/>
                  </a:cubicBezTo>
                  <a:cubicBezTo>
                    <a:pt x="10" y="4"/>
                    <a:pt x="10" y="4"/>
                    <a:pt x="10" y="4"/>
                  </a:cubicBezTo>
                  <a:cubicBezTo>
                    <a:pt x="10" y="4"/>
                    <a:pt x="10" y="4"/>
                    <a:pt x="10" y="4"/>
                  </a:cubicBezTo>
                  <a:cubicBezTo>
                    <a:pt x="10" y="4"/>
                    <a:pt x="10" y="4"/>
                    <a:pt x="10" y="4"/>
                  </a:cubicBezTo>
                  <a:cubicBezTo>
                    <a:pt x="11" y="4"/>
                    <a:pt x="11" y="5"/>
                    <a:pt x="12" y="6"/>
                  </a:cubicBezTo>
                  <a:cubicBezTo>
                    <a:pt x="13" y="8"/>
                    <a:pt x="13" y="11"/>
                    <a:pt x="14" y="16"/>
                  </a:cubicBezTo>
                  <a:cubicBezTo>
                    <a:pt x="16" y="30"/>
                    <a:pt x="16" y="54"/>
                    <a:pt x="16" y="82"/>
                  </a:cubicBezTo>
                  <a:cubicBezTo>
                    <a:pt x="16" y="90"/>
                    <a:pt x="16" y="99"/>
                    <a:pt x="16" y="107"/>
                  </a:cubicBezTo>
                  <a:cubicBezTo>
                    <a:pt x="18" y="107"/>
                    <a:pt x="18" y="107"/>
                    <a:pt x="18" y="107"/>
                  </a:cubicBezTo>
                  <a:cubicBezTo>
                    <a:pt x="20" y="107"/>
                    <a:pt x="20" y="107"/>
                    <a:pt x="20" y="107"/>
                  </a:cubicBezTo>
                  <a:cubicBezTo>
                    <a:pt x="20" y="99"/>
                    <a:pt x="20" y="90"/>
                    <a:pt x="20" y="82"/>
                  </a:cubicBezTo>
                  <a:cubicBezTo>
                    <a:pt x="20" y="59"/>
                    <a:pt x="20" y="39"/>
                    <a:pt x="19" y="25"/>
                  </a:cubicBezTo>
                  <a:cubicBezTo>
                    <a:pt x="18" y="17"/>
                    <a:pt x="18" y="12"/>
                    <a:pt x="16" y="7"/>
                  </a:cubicBezTo>
                  <a:cubicBezTo>
                    <a:pt x="16" y="5"/>
                    <a:pt x="15" y="4"/>
                    <a:pt x="14" y="2"/>
                  </a:cubicBezTo>
                  <a:cubicBezTo>
                    <a:pt x="14" y="2"/>
                    <a:pt x="13" y="1"/>
                    <a:pt x="13" y="0"/>
                  </a:cubicBezTo>
                  <a:cubicBezTo>
                    <a:pt x="12" y="0"/>
                    <a:pt x="11" y="0"/>
                    <a:pt x="10" y="0"/>
                  </a:cubicBezTo>
                  <a:cubicBezTo>
                    <a:pt x="9" y="0"/>
                    <a:pt x="9" y="0"/>
                    <a:pt x="8" y="0"/>
                  </a:cubicBezTo>
                  <a:cubicBezTo>
                    <a:pt x="7" y="1"/>
                    <a:pt x="6" y="3"/>
                    <a:pt x="5" y="4"/>
                  </a:cubicBezTo>
                  <a:cubicBezTo>
                    <a:pt x="4" y="7"/>
                    <a:pt x="3" y="11"/>
                    <a:pt x="3" y="15"/>
                  </a:cubicBezTo>
                  <a:cubicBezTo>
                    <a:pt x="1" y="30"/>
                    <a:pt x="1" y="54"/>
                    <a:pt x="1" y="82"/>
                  </a:cubicBezTo>
                  <a:cubicBezTo>
                    <a:pt x="1" y="90"/>
                    <a:pt x="1" y="99"/>
                    <a:pt x="1" y="107"/>
                  </a:cubicBezTo>
                  <a:cubicBezTo>
                    <a:pt x="1" y="133"/>
                    <a:pt x="0" y="156"/>
                    <a:pt x="0" y="175"/>
                  </a:cubicBezTo>
                  <a:cubicBezTo>
                    <a:pt x="0" y="186"/>
                    <a:pt x="0" y="196"/>
                    <a:pt x="1" y="203"/>
                  </a:cubicBezTo>
                  <a:cubicBezTo>
                    <a:pt x="2" y="206"/>
                    <a:pt x="3" y="209"/>
                    <a:pt x="4" y="211"/>
                  </a:cubicBezTo>
                  <a:cubicBezTo>
                    <a:pt x="5" y="212"/>
                    <a:pt x="6" y="213"/>
                    <a:pt x="7" y="214"/>
                  </a:cubicBezTo>
                  <a:cubicBezTo>
                    <a:pt x="8" y="214"/>
                    <a:pt x="9" y="215"/>
                    <a:pt x="10" y="215"/>
                  </a:cubicBezTo>
                  <a:cubicBezTo>
                    <a:pt x="13" y="215"/>
                    <a:pt x="15" y="214"/>
                    <a:pt x="16" y="212"/>
                  </a:cubicBezTo>
                  <a:cubicBezTo>
                    <a:pt x="19" y="209"/>
                    <a:pt x="20" y="205"/>
                    <a:pt x="21" y="200"/>
                  </a:cubicBezTo>
                  <a:cubicBezTo>
                    <a:pt x="22" y="195"/>
                    <a:pt x="22" y="189"/>
                    <a:pt x="22" y="182"/>
                  </a:cubicBezTo>
                  <a:cubicBezTo>
                    <a:pt x="22" y="162"/>
                    <a:pt x="20" y="136"/>
                    <a:pt x="20" y="107"/>
                  </a:cubicBezTo>
                  <a:lnTo>
                    <a:pt x="18" y="107"/>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4" name="Oval 15"/>
            <p:cNvSpPr>
              <a:spLocks noChangeArrowheads="1"/>
            </p:cNvSpPr>
            <p:nvPr/>
          </p:nvSpPr>
          <p:spPr bwMode="auto">
            <a:xfrm>
              <a:off x="604838" y="2020888"/>
              <a:ext cx="28575" cy="31750"/>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5" name="Oval 16"/>
            <p:cNvSpPr>
              <a:spLocks noChangeArrowheads="1"/>
            </p:cNvSpPr>
            <p:nvPr/>
          </p:nvSpPr>
          <p:spPr bwMode="auto">
            <a:xfrm>
              <a:off x="630238" y="2020888"/>
              <a:ext cx="30163" cy="31750"/>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6" name="Freeform 17"/>
            <p:cNvSpPr>
              <a:spLocks/>
            </p:cNvSpPr>
            <p:nvPr/>
          </p:nvSpPr>
          <p:spPr bwMode="auto">
            <a:xfrm>
              <a:off x="642938" y="1987550"/>
              <a:ext cx="68263" cy="77788"/>
            </a:xfrm>
            <a:custGeom>
              <a:avLst/>
              <a:gdLst>
                <a:gd name="T0" fmla="*/ 41 w 41"/>
                <a:gd name="T1" fmla="*/ 0 h 47"/>
                <a:gd name="T2" fmla="*/ 32 w 41"/>
                <a:gd name="T3" fmla="*/ 12 h 47"/>
                <a:gd name="T4" fmla="*/ 6 w 41"/>
                <a:gd name="T5" fmla="*/ 41 h 47"/>
                <a:gd name="T6" fmla="*/ 6 w 41"/>
                <a:gd name="T7" fmla="*/ 47 h 47"/>
                <a:gd name="T8" fmla="*/ 35 w 41"/>
                <a:gd name="T9" fmla="*/ 17 h 47"/>
                <a:gd name="T10" fmla="*/ 41 w 41"/>
                <a:gd name="T11" fmla="*/ 0 h 47"/>
              </a:gdLst>
              <a:ahLst/>
              <a:cxnLst>
                <a:cxn ang="0">
                  <a:pos x="T0" y="T1"/>
                </a:cxn>
                <a:cxn ang="0">
                  <a:pos x="T2" y="T3"/>
                </a:cxn>
                <a:cxn ang="0">
                  <a:pos x="T4" y="T5"/>
                </a:cxn>
                <a:cxn ang="0">
                  <a:pos x="T6" y="T7"/>
                </a:cxn>
                <a:cxn ang="0">
                  <a:pos x="T8" y="T9"/>
                </a:cxn>
                <a:cxn ang="0">
                  <a:pos x="T10" y="T11"/>
                </a:cxn>
              </a:cxnLst>
              <a:rect l="0" t="0" r="r" b="b"/>
              <a:pathLst>
                <a:path w="41" h="47">
                  <a:moveTo>
                    <a:pt x="41" y="0"/>
                  </a:moveTo>
                  <a:cubicBezTo>
                    <a:pt x="33" y="0"/>
                    <a:pt x="34" y="6"/>
                    <a:pt x="32" y="12"/>
                  </a:cubicBezTo>
                  <a:cubicBezTo>
                    <a:pt x="31" y="19"/>
                    <a:pt x="11" y="38"/>
                    <a:pt x="6" y="41"/>
                  </a:cubicBezTo>
                  <a:cubicBezTo>
                    <a:pt x="0" y="45"/>
                    <a:pt x="6" y="47"/>
                    <a:pt x="6" y="47"/>
                  </a:cubicBezTo>
                  <a:cubicBezTo>
                    <a:pt x="6" y="47"/>
                    <a:pt x="34" y="21"/>
                    <a:pt x="35" y="17"/>
                  </a:cubicBezTo>
                  <a:cubicBezTo>
                    <a:pt x="36" y="12"/>
                    <a:pt x="41" y="0"/>
                    <a:pt x="41"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7" name="Freeform 18"/>
            <p:cNvSpPr>
              <a:spLocks/>
            </p:cNvSpPr>
            <p:nvPr/>
          </p:nvSpPr>
          <p:spPr bwMode="auto">
            <a:xfrm>
              <a:off x="647701" y="2076450"/>
              <a:ext cx="71438" cy="23813"/>
            </a:xfrm>
            <a:custGeom>
              <a:avLst/>
              <a:gdLst>
                <a:gd name="T0" fmla="*/ 43 w 43"/>
                <a:gd name="T1" fmla="*/ 2 h 14"/>
                <a:gd name="T2" fmla="*/ 32 w 43"/>
                <a:gd name="T3" fmla="*/ 3 h 14"/>
                <a:gd name="T4" fmla="*/ 4 w 43"/>
                <a:gd name="T5" fmla="*/ 12 h 14"/>
                <a:gd name="T6" fmla="*/ 0 w 43"/>
                <a:gd name="T7" fmla="*/ 10 h 14"/>
                <a:gd name="T8" fmla="*/ 30 w 43"/>
                <a:gd name="T9" fmla="*/ 0 h 14"/>
                <a:gd name="T10" fmla="*/ 43 w 43"/>
                <a:gd name="T11" fmla="*/ 2 h 14"/>
              </a:gdLst>
              <a:ahLst/>
              <a:cxnLst>
                <a:cxn ang="0">
                  <a:pos x="T0" y="T1"/>
                </a:cxn>
                <a:cxn ang="0">
                  <a:pos x="T2" y="T3"/>
                </a:cxn>
                <a:cxn ang="0">
                  <a:pos x="T4" y="T5"/>
                </a:cxn>
                <a:cxn ang="0">
                  <a:pos x="T6" y="T7"/>
                </a:cxn>
                <a:cxn ang="0">
                  <a:pos x="T8" y="T9"/>
                </a:cxn>
                <a:cxn ang="0">
                  <a:pos x="T10" y="T11"/>
                </a:cxn>
              </a:cxnLst>
              <a:rect l="0" t="0" r="r" b="b"/>
              <a:pathLst>
                <a:path w="43" h="14">
                  <a:moveTo>
                    <a:pt x="43" y="2"/>
                  </a:moveTo>
                  <a:cubicBezTo>
                    <a:pt x="40" y="7"/>
                    <a:pt x="37" y="5"/>
                    <a:pt x="32" y="3"/>
                  </a:cubicBezTo>
                  <a:cubicBezTo>
                    <a:pt x="27" y="2"/>
                    <a:pt x="8" y="9"/>
                    <a:pt x="4" y="12"/>
                  </a:cubicBezTo>
                  <a:cubicBezTo>
                    <a:pt x="0" y="14"/>
                    <a:pt x="0" y="10"/>
                    <a:pt x="0" y="10"/>
                  </a:cubicBezTo>
                  <a:cubicBezTo>
                    <a:pt x="0" y="10"/>
                    <a:pt x="27" y="0"/>
                    <a:pt x="30" y="0"/>
                  </a:cubicBezTo>
                  <a:cubicBezTo>
                    <a:pt x="33" y="1"/>
                    <a:pt x="43" y="2"/>
                    <a:pt x="43" y="2"/>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8" name="Freeform 19"/>
            <p:cNvSpPr>
              <a:spLocks/>
            </p:cNvSpPr>
            <p:nvPr/>
          </p:nvSpPr>
          <p:spPr bwMode="auto">
            <a:xfrm>
              <a:off x="623888" y="2103438"/>
              <a:ext cx="85725" cy="104775"/>
            </a:xfrm>
            <a:custGeom>
              <a:avLst/>
              <a:gdLst>
                <a:gd name="T0" fmla="*/ 52 w 52"/>
                <a:gd name="T1" fmla="*/ 64 h 64"/>
                <a:gd name="T2" fmla="*/ 41 w 52"/>
                <a:gd name="T3" fmla="*/ 47 h 64"/>
                <a:gd name="T4" fmla="*/ 7 w 52"/>
                <a:gd name="T5" fmla="*/ 8 h 64"/>
                <a:gd name="T6" fmla="*/ 7 w 52"/>
                <a:gd name="T7" fmla="*/ 0 h 64"/>
                <a:gd name="T8" fmla="*/ 45 w 52"/>
                <a:gd name="T9" fmla="*/ 41 h 64"/>
                <a:gd name="T10" fmla="*/ 52 w 52"/>
                <a:gd name="T11" fmla="*/ 64 h 64"/>
              </a:gdLst>
              <a:ahLst/>
              <a:cxnLst>
                <a:cxn ang="0">
                  <a:pos x="T0" y="T1"/>
                </a:cxn>
                <a:cxn ang="0">
                  <a:pos x="T2" y="T3"/>
                </a:cxn>
                <a:cxn ang="0">
                  <a:pos x="T4" y="T5"/>
                </a:cxn>
                <a:cxn ang="0">
                  <a:pos x="T6" y="T7"/>
                </a:cxn>
                <a:cxn ang="0">
                  <a:pos x="T8" y="T9"/>
                </a:cxn>
                <a:cxn ang="0">
                  <a:pos x="T10" y="T11"/>
                </a:cxn>
              </a:cxnLst>
              <a:rect l="0" t="0" r="r" b="b"/>
              <a:pathLst>
                <a:path w="52" h="64">
                  <a:moveTo>
                    <a:pt x="52" y="64"/>
                  </a:moveTo>
                  <a:cubicBezTo>
                    <a:pt x="42" y="63"/>
                    <a:pt x="43" y="56"/>
                    <a:pt x="41" y="47"/>
                  </a:cubicBezTo>
                  <a:cubicBezTo>
                    <a:pt x="40" y="39"/>
                    <a:pt x="15" y="13"/>
                    <a:pt x="7" y="8"/>
                  </a:cubicBezTo>
                  <a:cubicBezTo>
                    <a:pt x="0" y="3"/>
                    <a:pt x="7" y="0"/>
                    <a:pt x="7" y="0"/>
                  </a:cubicBezTo>
                  <a:cubicBezTo>
                    <a:pt x="7" y="0"/>
                    <a:pt x="43" y="36"/>
                    <a:pt x="45" y="41"/>
                  </a:cubicBezTo>
                  <a:cubicBezTo>
                    <a:pt x="46" y="47"/>
                    <a:pt x="52" y="64"/>
                    <a:pt x="52" y="64"/>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9" name="Freeform 20"/>
            <p:cNvSpPr>
              <a:spLocks noEditPoints="1"/>
            </p:cNvSpPr>
            <p:nvPr/>
          </p:nvSpPr>
          <p:spPr bwMode="auto">
            <a:xfrm>
              <a:off x="638176" y="2024063"/>
              <a:ext cx="311150" cy="85725"/>
            </a:xfrm>
            <a:custGeom>
              <a:avLst/>
              <a:gdLst>
                <a:gd name="T0" fmla="*/ 122 w 190"/>
                <a:gd name="T1" fmla="*/ 51 h 52"/>
                <a:gd name="T2" fmla="*/ 106 w 190"/>
                <a:gd name="T3" fmla="*/ 50 h 52"/>
                <a:gd name="T4" fmla="*/ 69 w 190"/>
                <a:gd name="T5" fmla="*/ 49 h 52"/>
                <a:gd name="T6" fmla="*/ 2 w 190"/>
                <a:gd name="T7" fmla="*/ 44 h 52"/>
                <a:gd name="T8" fmla="*/ 1 w 190"/>
                <a:gd name="T9" fmla="*/ 39 h 52"/>
                <a:gd name="T10" fmla="*/ 69 w 190"/>
                <a:gd name="T11" fmla="*/ 12 h 52"/>
                <a:gd name="T12" fmla="*/ 90 w 190"/>
                <a:gd name="T13" fmla="*/ 8 h 52"/>
                <a:gd name="T14" fmla="*/ 187 w 190"/>
                <a:gd name="T15" fmla="*/ 8 h 52"/>
                <a:gd name="T16" fmla="*/ 190 w 190"/>
                <a:gd name="T17" fmla="*/ 17 h 52"/>
                <a:gd name="T18" fmla="*/ 177 w 190"/>
                <a:gd name="T19" fmla="*/ 40 h 52"/>
                <a:gd name="T20" fmla="*/ 122 w 190"/>
                <a:gd name="T21" fmla="*/ 51 h 52"/>
                <a:gd name="T22" fmla="*/ 89 w 190"/>
                <a:gd name="T23" fmla="*/ 46 h 52"/>
                <a:gd name="T24" fmla="*/ 108 w 190"/>
                <a:gd name="T25" fmla="*/ 48 h 52"/>
                <a:gd name="T26" fmla="*/ 174 w 190"/>
                <a:gd name="T27" fmla="*/ 38 h 52"/>
                <a:gd name="T28" fmla="*/ 185 w 190"/>
                <a:gd name="T29" fmla="*/ 9 h 52"/>
                <a:gd name="T30" fmla="*/ 171 w 190"/>
                <a:gd name="T31" fmla="*/ 12 h 52"/>
                <a:gd name="T32" fmla="*/ 111 w 190"/>
                <a:gd name="T33" fmla="*/ 8 h 52"/>
                <a:gd name="T34" fmla="*/ 70 w 190"/>
                <a:gd name="T35" fmla="*/ 19 h 52"/>
                <a:gd name="T36" fmla="*/ 8 w 190"/>
                <a:gd name="T37" fmla="*/ 39 h 52"/>
                <a:gd name="T38" fmla="*/ 65 w 190"/>
                <a:gd name="T39" fmla="*/ 48 h 52"/>
                <a:gd name="T40" fmla="*/ 89 w 190"/>
                <a:gd name="T41" fmla="*/ 46 h 52"/>
                <a:gd name="T42" fmla="*/ 8 w 190"/>
                <a:gd name="T43" fmla="*/ 40 h 52"/>
                <a:gd name="T44" fmla="*/ 8 w 190"/>
                <a:gd name="T4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2">
                  <a:moveTo>
                    <a:pt x="122" y="51"/>
                  </a:moveTo>
                  <a:cubicBezTo>
                    <a:pt x="115" y="51"/>
                    <a:pt x="109" y="51"/>
                    <a:pt x="106" y="50"/>
                  </a:cubicBezTo>
                  <a:cubicBezTo>
                    <a:pt x="101" y="49"/>
                    <a:pt x="85" y="49"/>
                    <a:pt x="69" y="49"/>
                  </a:cubicBezTo>
                  <a:cubicBezTo>
                    <a:pt x="26" y="50"/>
                    <a:pt x="7" y="50"/>
                    <a:pt x="2" y="44"/>
                  </a:cubicBezTo>
                  <a:cubicBezTo>
                    <a:pt x="1" y="42"/>
                    <a:pt x="0" y="41"/>
                    <a:pt x="1" y="39"/>
                  </a:cubicBezTo>
                  <a:cubicBezTo>
                    <a:pt x="4" y="23"/>
                    <a:pt x="38" y="17"/>
                    <a:pt x="69" y="12"/>
                  </a:cubicBezTo>
                  <a:cubicBezTo>
                    <a:pt x="77" y="11"/>
                    <a:pt x="84" y="10"/>
                    <a:pt x="90" y="8"/>
                  </a:cubicBezTo>
                  <a:cubicBezTo>
                    <a:pt x="113" y="3"/>
                    <a:pt x="180" y="0"/>
                    <a:pt x="187" y="8"/>
                  </a:cubicBezTo>
                  <a:cubicBezTo>
                    <a:pt x="189" y="10"/>
                    <a:pt x="190" y="13"/>
                    <a:pt x="190" y="17"/>
                  </a:cubicBezTo>
                  <a:cubicBezTo>
                    <a:pt x="190" y="24"/>
                    <a:pt x="185" y="33"/>
                    <a:pt x="177" y="40"/>
                  </a:cubicBezTo>
                  <a:cubicBezTo>
                    <a:pt x="168" y="48"/>
                    <a:pt x="141" y="51"/>
                    <a:pt x="122" y="51"/>
                  </a:cubicBezTo>
                  <a:close/>
                  <a:moveTo>
                    <a:pt x="89" y="46"/>
                  </a:moveTo>
                  <a:cubicBezTo>
                    <a:pt x="97" y="46"/>
                    <a:pt x="105" y="48"/>
                    <a:pt x="108" y="48"/>
                  </a:cubicBezTo>
                  <a:cubicBezTo>
                    <a:pt x="121" y="52"/>
                    <a:pt x="165" y="46"/>
                    <a:pt x="174" y="38"/>
                  </a:cubicBezTo>
                  <a:cubicBezTo>
                    <a:pt x="180" y="33"/>
                    <a:pt x="187" y="27"/>
                    <a:pt x="185" y="9"/>
                  </a:cubicBezTo>
                  <a:cubicBezTo>
                    <a:pt x="184" y="7"/>
                    <a:pt x="172" y="12"/>
                    <a:pt x="171" y="12"/>
                  </a:cubicBezTo>
                  <a:cubicBezTo>
                    <a:pt x="165" y="8"/>
                    <a:pt x="139" y="1"/>
                    <a:pt x="111" y="8"/>
                  </a:cubicBezTo>
                  <a:cubicBezTo>
                    <a:pt x="105" y="9"/>
                    <a:pt x="78" y="18"/>
                    <a:pt x="70" y="19"/>
                  </a:cubicBezTo>
                  <a:cubicBezTo>
                    <a:pt x="48" y="23"/>
                    <a:pt x="12" y="29"/>
                    <a:pt x="8" y="39"/>
                  </a:cubicBezTo>
                  <a:cubicBezTo>
                    <a:pt x="15" y="43"/>
                    <a:pt x="45" y="48"/>
                    <a:pt x="65" y="48"/>
                  </a:cubicBezTo>
                  <a:cubicBezTo>
                    <a:pt x="73" y="47"/>
                    <a:pt x="83" y="46"/>
                    <a:pt x="89" y="46"/>
                  </a:cubicBezTo>
                  <a:close/>
                  <a:moveTo>
                    <a:pt x="8" y="40"/>
                  </a:moveTo>
                  <a:cubicBezTo>
                    <a:pt x="8" y="40"/>
                    <a:pt x="8" y="40"/>
                    <a:pt x="8" y="4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0" name="Freeform 21"/>
            <p:cNvSpPr>
              <a:spLocks noEditPoints="1"/>
            </p:cNvSpPr>
            <p:nvPr/>
          </p:nvSpPr>
          <p:spPr bwMode="auto">
            <a:xfrm>
              <a:off x="641351" y="2092325"/>
              <a:ext cx="301625" cy="153988"/>
            </a:xfrm>
            <a:custGeom>
              <a:avLst/>
              <a:gdLst>
                <a:gd name="T0" fmla="*/ 111 w 184"/>
                <a:gd name="T1" fmla="*/ 86 h 94"/>
                <a:gd name="T2" fmla="*/ 89 w 184"/>
                <a:gd name="T3" fmla="*/ 81 h 94"/>
                <a:gd name="T4" fmla="*/ 14 w 184"/>
                <a:gd name="T5" fmla="*/ 51 h 94"/>
                <a:gd name="T6" fmla="*/ 0 w 184"/>
                <a:gd name="T7" fmla="*/ 18 h 94"/>
                <a:gd name="T8" fmla="*/ 1 w 184"/>
                <a:gd name="T9" fmla="*/ 13 h 94"/>
                <a:gd name="T10" fmla="*/ 75 w 184"/>
                <a:gd name="T11" fmla="*/ 32 h 94"/>
                <a:gd name="T12" fmla="*/ 108 w 184"/>
                <a:gd name="T13" fmla="*/ 30 h 94"/>
                <a:gd name="T14" fmla="*/ 183 w 184"/>
                <a:gd name="T15" fmla="*/ 65 h 94"/>
                <a:gd name="T16" fmla="*/ 182 w 184"/>
                <a:gd name="T17" fmla="*/ 75 h 94"/>
                <a:gd name="T18" fmla="*/ 160 w 184"/>
                <a:gd name="T19" fmla="*/ 90 h 94"/>
                <a:gd name="T20" fmla="*/ 111 w 184"/>
                <a:gd name="T21" fmla="*/ 86 h 94"/>
                <a:gd name="T22" fmla="*/ 90 w 184"/>
                <a:gd name="T23" fmla="*/ 77 h 94"/>
                <a:gd name="T24" fmla="*/ 113 w 184"/>
                <a:gd name="T25" fmla="*/ 82 h 94"/>
                <a:gd name="T26" fmla="*/ 158 w 184"/>
                <a:gd name="T27" fmla="*/ 88 h 94"/>
                <a:gd name="T28" fmla="*/ 180 w 184"/>
                <a:gd name="T29" fmla="*/ 66 h 94"/>
                <a:gd name="T30" fmla="*/ 167 w 184"/>
                <a:gd name="T31" fmla="*/ 62 h 94"/>
                <a:gd name="T32" fmla="*/ 114 w 184"/>
                <a:gd name="T33" fmla="*/ 32 h 94"/>
                <a:gd name="T34" fmla="*/ 73 w 184"/>
                <a:gd name="T35" fmla="*/ 35 h 94"/>
                <a:gd name="T36" fmla="*/ 8 w 184"/>
                <a:gd name="T37" fmla="*/ 17 h 94"/>
                <a:gd name="T38" fmla="*/ 17 w 184"/>
                <a:gd name="T39" fmla="*/ 53 h 94"/>
                <a:gd name="T40" fmla="*/ 90 w 184"/>
                <a:gd name="T41" fmla="*/ 77 h 94"/>
                <a:gd name="T42" fmla="*/ 7 w 184"/>
                <a:gd name="T43" fmla="*/ 17 h 94"/>
                <a:gd name="T44" fmla="*/ 7 w 184"/>
                <a:gd name="T4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94">
                  <a:moveTo>
                    <a:pt x="111" y="86"/>
                  </a:moveTo>
                  <a:cubicBezTo>
                    <a:pt x="103" y="84"/>
                    <a:pt x="92" y="84"/>
                    <a:pt x="89" y="81"/>
                  </a:cubicBezTo>
                  <a:cubicBezTo>
                    <a:pt x="87" y="79"/>
                    <a:pt x="12" y="68"/>
                    <a:pt x="14" y="51"/>
                  </a:cubicBezTo>
                  <a:cubicBezTo>
                    <a:pt x="16" y="26"/>
                    <a:pt x="4" y="23"/>
                    <a:pt x="0" y="18"/>
                  </a:cubicBezTo>
                  <a:cubicBezTo>
                    <a:pt x="0" y="16"/>
                    <a:pt x="0" y="14"/>
                    <a:pt x="1" y="13"/>
                  </a:cubicBezTo>
                  <a:cubicBezTo>
                    <a:pt x="11" y="0"/>
                    <a:pt x="45" y="24"/>
                    <a:pt x="75" y="32"/>
                  </a:cubicBezTo>
                  <a:cubicBezTo>
                    <a:pt x="82" y="34"/>
                    <a:pt x="102" y="29"/>
                    <a:pt x="108" y="30"/>
                  </a:cubicBezTo>
                  <a:cubicBezTo>
                    <a:pt x="131" y="35"/>
                    <a:pt x="180" y="55"/>
                    <a:pt x="183" y="65"/>
                  </a:cubicBezTo>
                  <a:cubicBezTo>
                    <a:pt x="184" y="68"/>
                    <a:pt x="184" y="72"/>
                    <a:pt x="182" y="75"/>
                  </a:cubicBezTo>
                  <a:cubicBezTo>
                    <a:pt x="178" y="81"/>
                    <a:pt x="170" y="87"/>
                    <a:pt x="160" y="90"/>
                  </a:cubicBezTo>
                  <a:cubicBezTo>
                    <a:pt x="149" y="93"/>
                    <a:pt x="128" y="94"/>
                    <a:pt x="111" y="86"/>
                  </a:cubicBezTo>
                  <a:close/>
                  <a:moveTo>
                    <a:pt x="90" y="77"/>
                  </a:moveTo>
                  <a:cubicBezTo>
                    <a:pt x="98" y="81"/>
                    <a:pt x="111" y="80"/>
                    <a:pt x="113" y="82"/>
                  </a:cubicBezTo>
                  <a:cubicBezTo>
                    <a:pt x="124" y="90"/>
                    <a:pt x="147" y="91"/>
                    <a:pt x="158" y="88"/>
                  </a:cubicBezTo>
                  <a:cubicBezTo>
                    <a:pt x="166" y="85"/>
                    <a:pt x="175" y="83"/>
                    <a:pt x="180" y="66"/>
                  </a:cubicBezTo>
                  <a:cubicBezTo>
                    <a:pt x="181" y="64"/>
                    <a:pt x="167" y="63"/>
                    <a:pt x="167" y="62"/>
                  </a:cubicBezTo>
                  <a:cubicBezTo>
                    <a:pt x="163" y="57"/>
                    <a:pt x="143" y="39"/>
                    <a:pt x="114" y="32"/>
                  </a:cubicBezTo>
                  <a:cubicBezTo>
                    <a:pt x="109" y="31"/>
                    <a:pt x="80" y="37"/>
                    <a:pt x="73" y="35"/>
                  </a:cubicBezTo>
                  <a:cubicBezTo>
                    <a:pt x="51" y="29"/>
                    <a:pt x="16" y="9"/>
                    <a:pt x="8" y="17"/>
                  </a:cubicBezTo>
                  <a:cubicBezTo>
                    <a:pt x="12" y="23"/>
                    <a:pt x="23" y="24"/>
                    <a:pt x="17" y="53"/>
                  </a:cubicBezTo>
                  <a:cubicBezTo>
                    <a:pt x="15" y="66"/>
                    <a:pt x="85" y="75"/>
                    <a:pt x="90" y="77"/>
                  </a:cubicBezTo>
                  <a:close/>
                  <a:moveTo>
                    <a:pt x="7" y="17"/>
                  </a:moveTo>
                  <a:cubicBezTo>
                    <a:pt x="7" y="17"/>
                    <a:pt x="7" y="17"/>
                    <a:pt x="7" y="17"/>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1" name="Freeform 22"/>
            <p:cNvSpPr>
              <a:spLocks/>
            </p:cNvSpPr>
            <p:nvPr/>
          </p:nvSpPr>
          <p:spPr bwMode="auto">
            <a:xfrm>
              <a:off x="555626" y="1987550"/>
              <a:ext cx="68263" cy="77788"/>
            </a:xfrm>
            <a:custGeom>
              <a:avLst/>
              <a:gdLst>
                <a:gd name="T0" fmla="*/ 0 w 42"/>
                <a:gd name="T1" fmla="*/ 0 h 47"/>
                <a:gd name="T2" fmla="*/ 9 w 42"/>
                <a:gd name="T3" fmla="*/ 12 h 47"/>
                <a:gd name="T4" fmla="*/ 36 w 42"/>
                <a:gd name="T5" fmla="*/ 41 h 47"/>
                <a:gd name="T6" fmla="*/ 36 w 42"/>
                <a:gd name="T7" fmla="*/ 47 h 47"/>
                <a:gd name="T8" fmla="*/ 7 w 42"/>
                <a:gd name="T9" fmla="*/ 17 h 47"/>
                <a:gd name="T10" fmla="*/ 0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0" y="0"/>
                  </a:moveTo>
                  <a:cubicBezTo>
                    <a:pt x="8" y="0"/>
                    <a:pt x="8" y="6"/>
                    <a:pt x="9" y="12"/>
                  </a:cubicBezTo>
                  <a:cubicBezTo>
                    <a:pt x="10" y="19"/>
                    <a:pt x="30" y="38"/>
                    <a:pt x="36" y="41"/>
                  </a:cubicBezTo>
                  <a:cubicBezTo>
                    <a:pt x="42" y="45"/>
                    <a:pt x="36" y="47"/>
                    <a:pt x="36" y="47"/>
                  </a:cubicBezTo>
                  <a:cubicBezTo>
                    <a:pt x="36" y="47"/>
                    <a:pt x="8" y="21"/>
                    <a:pt x="7" y="17"/>
                  </a:cubicBezTo>
                  <a:cubicBezTo>
                    <a:pt x="5" y="12"/>
                    <a:pt x="0" y="0"/>
                    <a:pt x="0"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2" name="Freeform 23"/>
            <p:cNvSpPr>
              <a:spLocks/>
            </p:cNvSpPr>
            <p:nvPr/>
          </p:nvSpPr>
          <p:spPr bwMode="auto">
            <a:xfrm>
              <a:off x="546101" y="2076450"/>
              <a:ext cx="73025" cy="23813"/>
            </a:xfrm>
            <a:custGeom>
              <a:avLst/>
              <a:gdLst>
                <a:gd name="T0" fmla="*/ 0 w 44"/>
                <a:gd name="T1" fmla="*/ 2 h 14"/>
                <a:gd name="T2" fmla="*/ 11 w 44"/>
                <a:gd name="T3" fmla="*/ 3 h 14"/>
                <a:gd name="T4" fmla="*/ 40 w 44"/>
                <a:gd name="T5" fmla="*/ 12 h 14"/>
                <a:gd name="T6" fmla="*/ 43 w 44"/>
                <a:gd name="T7" fmla="*/ 10 h 14"/>
                <a:gd name="T8" fmla="*/ 14 w 44"/>
                <a:gd name="T9" fmla="*/ 0 h 14"/>
                <a:gd name="T10" fmla="*/ 0 w 44"/>
                <a:gd name="T11" fmla="*/ 2 h 14"/>
              </a:gdLst>
              <a:ahLst/>
              <a:cxnLst>
                <a:cxn ang="0">
                  <a:pos x="T0" y="T1"/>
                </a:cxn>
                <a:cxn ang="0">
                  <a:pos x="T2" y="T3"/>
                </a:cxn>
                <a:cxn ang="0">
                  <a:pos x="T4" y="T5"/>
                </a:cxn>
                <a:cxn ang="0">
                  <a:pos x="T6" y="T7"/>
                </a:cxn>
                <a:cxn ang="0">
                  <a:pos x="T8" y="T9"/>
                </a:cxn>
                <a:cxn ang="0">
                  <a:pos x="T10" y="T11"/>
                </a:cxn>
              </a:cxnLst>
              <a:rect l="0" t="0" r="r" b="b"/>
              <a:pathLst>
                <a:path w="44" h="14">
                  <a:moveTo>
                    <a:pt x="0" y="2"/>
                  </a:moveTo>
                  <a:cubicBezTo>
                    <a:pt x="3" y="7"/>
                    <a:pt x="7" y="5"/>
                    <a:pt x="11" y="3"/>
                  </a:cubicBezTo>
                  <a:cubicBezTo>
                    <a:pt x="16" y="2"/>
                    <a:pt x="35" y="9"/>
                    <a:pt x="40" y="12"/>
                  </a:cubicBezTo>
                  <a:cubicBezTo>
                    <a:pt x="44" y="14"/>
                    <a:pt x="43" y="10"/>
                    <a:pt x="43" y="10"/>
                  </a:cubicBezTo>
                  <a:cubicBezTo>
                    <a:pt x="43" y="10"/>
                    <a:pt x="17" y="0"/>
                    <a:pt x="14" y="0"/>
                  </a:cubicBezTo>
                  <a:cubicBezTo>
                    <a:pt x="10" y="1"/>
                    <a:pt x="0" y="2"/>
                    <a:pt x="0" y="2"/>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3" name="Freeform 24"/>
            <p:cNvSpPr>
              <a:spLocks/>
            </p:cNvSpPr>
            <p:nvPr/>
          </p:nvSpPr>
          <p:spPr bwMode="auto">
            <a:xfrm>
              <a:off x="557213" y="2103438"/>
              <a:ext cx="85725" cy="104775"/>
            </a:xfrm>
            <a:custGeom>
              <a:avLst/>
              <a:gdLst>
                <a:gd name="T0" fmla="*/ 0 w 53"/>
                <a:gd name="T1" fmla="*/ 64 h 64"/>
                <a:gd name="T2" fmla="*/ 11 w 53"/>
                <a:gd name="T3" fmla="*/ 47 h 64"/>
                <a:gd name="T4" fmla="*/ 45 w 53"/>
                <a:gd name="T5" fmla="*/ 8 h 64"/>
                <a:gd name="T6" fmla="*/ 45 w 53"/>
                <a:gd name="T7" fmla="*/ 0 h 64"/>
                <a:gd name="T8" fmla="*/ 8 w 53"/>
                <a:gd name="T9" fmla="*/ 41 h 64"/>
                <a:gd name="T10" fmla="*/ 0 w 53"/>
                <a:gd name="T11" fmla="*/ 64 h 64"/>
              </a:gdLst>
              <a:ahLst/>
              <a:cxnLst>
                <a:cxn ang="0">
                  <a:pos x="T0" y="T1"/>
                </a:cxn>
                <a:cxn ang="0">
                  <a:pos x="T2" y="T3"/>
                </a:cxn>
                <a:cxn ang="0">
                  <a:pos x="T4" y="T5"/>
                </a:cxn>
                <a:cxn ang="0">
                  <a:pos x="T6" y="T7"/>
                </a:cxn>
                <a:cxn ang="0">
                  <a:pos x="T8" y="T9"/>
                </a:cxn>
                <a:cxn ang="0">
                  <a:pos x="T10" y="T11"/>
                </a:cxn>
              </a:cxnLst>
              <a:rect l="0" t="0" r="r" b="b"/>
              <a:pathLst>
                <a:path w="53" h="64">
                  <a:moveTo>
                    <a:pt x="0" y="64"/>
                  </a:moveTo>
                  <a:cubicBezTo>
                    <a:pt x="11" y="63"/>
                    <a:pt x="10" y="56"/>
                    <a:pt x="11" y="47"/>
                  </a:cubicBezTo>
                  <a:cubicBezTo>
                    <a:pt x="13" y="39"/>
                    <a:pt x="38" y="13"/>
                    <a:pt x="45" y="8"/>
                  </a:cubicBezTo>
                  <a:cubicBezTo>
                    <a:pt x="53" y="3"/>
                    <a:pt x="45" y="0"/>
                    <a:pt x="45" y="0"/>
                  </a:cubicBezTo>
                  <a:cubicBezTo>
                    <a:pt x="45" y="0"/>
                    <a:pt x="9" y="36"/>
                    <a:pt x="8" y="41"/>
                  </a:cubicBezTo>
                  <a:cubicBezTo>
                    <a:pt x="6" y="47"/>
                    <a:pt x="0" y="64"/>
                    <a:pt x="0" y="64"/>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4" name="Freeform 25"/>
            <p:cNvSpPr>
              <a:spLocks noEditPoints="1"/>
            </p:cNvSpPr>
            <p:nvPr/>
          </p:nvSpPr>
          <p:spPr bwMode="auto">
            <a:xfrm>
              <a:off x="315913" y="2024063"/>
              <a:ext cx="311150" cy="85725"/>
            </a:xfrm>
            <a:custGeom>
              <a:avLst/>
              <a:gdLst>
                <a:gd name="T0" fmla="*/ 14 w 190"/>
                <a:gd name="T1" fmla="*/ 40 h 52"/>
                <a:gd name="T2" fmla="*/ 1 w 190"/>
                <a:gd name="T3" fmla="*/ 17 h 52"/>
                <a:gd name="T4" fmla="*/ 3 w 190"/>
                <a:gd name="T5" fmla="*/ 8 h 52"/>
                <a:gd name="T6" fmla="*/ 101 w 190"/>
                <a:gd name="T7" fmla="*/ 8 h 52"/>
                <a:gd name="T8" fmla="*/ 122 w 190"/>
                <a:gd name="T9" fmla="*/ 12 h 52"/>
                <a:gd name="T10" fmla="*/ 190 w 190"/>
                <a:gd name="T11" fmla="*/ 39 h 52"/>
                <a:gd name="T12" fmla="*/ 189 w 190"/>
                <a:gd name="T13" fmla="*/ 44 h 52"/>
                <a:gd name="T14" fmla="*/ 121 w 190"/>
                <a:gd name="T15" fmla="*/ 49 h 52"/>
                <a:gd name="T16" fmla="*/ 85 w 190"/>
                <a:gd name="T17" fmla="*/ 50 h 52"/>
                <a:gd name="T18" fmla="*/ 68 w 190"/>
                <a:gd name="T19" fmla="*/ 51 h 52"/>
                <a:gd name="T20" fmla="*/ 14 w 190"/>
                <a:gd name="T21" fmla="*/ 40 h 52"/>
                <a:gd name="T22" fmla="*/ 126 w 190"/>
                <a:gd name="T23" fmla="*/ 48 h 52"/>
                <a:gd name="T24" fmla="*/ 182 w 190"/>
                <a:gd name="T25" fmla="*/ 39 h 52"/>
                <a:gd name="T26" fmla="*/ 120 w 190"/>
                <a:gd name="T27" fmla="*/ 19 h 52"/>
                <a:gd name="T28" fmla="*/ 80 w 190"/>
                <a:gd name="T29" fmla="*/ 8 h 52"/>
                <a:gd name="T30" fmla="*/ 20 w 190"/>
                <a:gd name="T31" fmla="*/ 12 h 52"/>
                <a:gd name="T32" fmla="*/ 6 w 190"/>
                <a:gd name="T33" fmla="*/ 9 h 52"/>
                <a:gd name="T34" fmla="*/ 16 w 190"/>
                <a:gd name="T35" fmla="*/ 38 h 52"/>
                <a:gd name="T36" fmla="*/ 82 w 190"/>
                <a:gd name="T37" fmla="*/ 48 h 52"/>
                <a:gd name="T38" fmla="*/ 102 w 190"/>
                <a:gd name="T39" fmla="*/ 46 h 52"/>
                <a:gd name="T40" fmla="*/ 126 w 190"/>
                <a:gd name="T41" fmla="*/ 48 h 52"/>
                <a:gd name="T42" fmla="*/ 183 w 190"/>
                <a:gd name="T43" fmla="*/ 40 h 52"/>
                <a:gd name="T44" fmla="*/ 183 w 190"/>
                <a:gd name="T4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2">
                  <a:moveTo>
                    <a:pt x="14" y="40"/>
                  </a:moveTo>
                  <a:cubicBezTo>
                    <a:pt x="6" y="33"/>
                    <a:pt x="1" y="24"/>
                    <a:pt x="1" y="17"/>
                  </a:cubicBezTo>
                  <a:cubicBezTo>
                    <a:pt x="0" y="13"/>
                    <a:pt x="1" y="10"/>
                    <a:pt x="3" y="8"/>
                  </a:cubicBezTo>
                  <a:cubicBezTo>
                    <a:pt x="11" y="0"/>
                    <a:pt x="78" y="3"/>
                    <a:pt x="101" y="8"/>
                  </a:cubicBezTo>
                  <a:cubicBezTo>
                    <a:pt x="107" y="10"/>
                    <a:pt x="114" y="11"/>
                    <a:pt x="122" y="12"/>
                  </a:cubicBezTo>
                  <a:cubicBezTo>
                    <a:pt x="152" y="17"/>
                    <a:pt x="187" y="23"/>
                    <a:pt x="190" y="39"/>
                  </a:cubicBezTo>
                  <a:cubicBezTo>
                    <a:pt x="190" y="41"/>
                    <a:pt x="190" y="42"/>
                    <a:pt x="189" y="44"/>
                  </a:cubicBezTo>
                  <a:cubicBezTo>
                    <a:pt x="184" y="50"/>
                    <a:pt x="165" y="50"/>
                    <a:pt x="121" y="49"/>
                  </a:cubicBezTo>
                  <a:cubicBezTo>
                    <a:pt x="106" y="49"/>
                    <a:pt x="89" y="49"/>
                    <a:pt x="85" y="50"/>
                  </a:cubicBezTo>
                  <a:cubicBezTo>
                    <a:pt x="81" y="51"/>
                    <a:pt x="75" y="51"/>
                    <a:pt x="68" y="51"/>
                  </a:cubicBezTo>
                  <a:cubicBezTo>
                    <a:pt x="49" y="51"/>
                    <a:pt x="22" y="48"/>
                    <a:pt x="14" y="40"/>
                  </a:cubicBezTo>
                  <a:close/>
                  <a:moveTo>
                    <a:pt x="126" y="48"/>
                  </a:moveTo>
                  <a:cubicBezTo>
                    <a:pt x="145" y="48"/>
                    <a:pt x="176" y="43"/>
                    <a:pt x="182" y="39"/>
                  </a:cubicBezTo>
                  <a:cubicBezTo>
                    <a:pt x="178" y="29"/>
                    <a:pt x="142" y="23"/>
                    <a:pt x="120" y="19"/>
                  </a:cubicBezTo>
                  <a:cubicBezTo>
                    <a:pt x="113" y="18"/>
                    <a:pt x="86" y="9"/>
                    <a:pt x="80" y="8"/>
                  </a:cubicBezTo>
                  <a:cubicBezTo>
                    <a:pt x="51" y="1"/>
                    <a:pt x="25" y="8"/>
                    <a:pt x="20" y="12"/>
                  </a:cubicBezTo>
                  <a:cubicBezTo>
                    <a:pt x="19" y="12"/>
                    <a:pt x="6" y="7"/>
                    <a:pt x="6" y="9"/>
                  </a:cubicBezTo>
                  <a:cubicBezTo>
                    <a:pt x="4" y="27"/>
                    <a:pt x="10" y="33"/>
                    <a:pt x="16" y="38"/>
                  </a:cubicBezTo>
                  <a:cubicBezTo>
                    <a:pt x="25" y="46"/>
                    <a:pt x="69" y="52"/>
                    <a:pt x="82" y="48"/>
                  </a:cubicBezTo>
                  <a:cubicBezTo>
                    <a:pt x="85" y="48"/>
                    <a:pt x="94" y="46"/>
                    <a:pt x="102" y="46"/>
                  </a:cubicBezTo>
                  <a:cubicBezTo>
                    <a:pt x="108" y="46"/>
                    <a:pt x="118" y="47"/>
                    <a:pt x="126" y="48"/>
                  </a:cubicBezTo>
                  <a:close/>
                  <a:moveTo>
                    <a:pt x="183" y="40"/>
                  </a:moveTo>
                  <a:cubicBezTo>
                    <a:pt x="183" y="40"/>
                    <a:pt x="183" y="40"/>
                    <a:pt x="183" y="4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5" name="Freeform 26"/>
            <p:cNvSpPr>
              <a:spLocks noEditPoints="1"/>
            </p:cNvSpPr>
            <p:nvPr/>
          </p:nvSpPr>
          <p:spPr bwMode="auto">
            <a:xfrm>
              <a:off x="320676" y="2089150"/>
              <a:ext cx="307975" cy="141288"/>
            </a:xfrm>
            <a:custGeom>
              <a:avLst/>
              <a:gdLst>
                <a:gd name="T0" fmla="*/ 23 w 188"/>
                <a:gd name="T1" fmla="*/ 80 h 86"/>
                <a:gd name="T2" fmla="*/ 2 w 188"/>
                <a:gd name="T3" fmla="*/ 63 h 86"/>
                <a:gd name="T4" fmla="*/ 1 w 188"/>
                <a:gd name="T5" fmla="*/ 54 h 86"/>
                <a:gd name="T6" fmla="*/ 79 w 188"/>
                <a:gd name="T7" fmla="*/ 23 h 86"/>
                <a:gd name="T8" fmla="*/ 112 w 188"/>
                <a:gd name="T9" fmla="*/ 28 h 86"/>
                <a:gd name="T10" fmla="*/ 186 w 188"/>
                <a:gd name="T11" fmla="*/ 14 h 86"/>
                <a:gd name="T12" fmla="*/ 187 w 188"/>
                <a:gd name="T13" fmla="*/ 19 h 86"/>
                <a:gd name="T14" fmla="*/ 171 w 188"/>
                <a:gd name="T15" fmla="*/ 51 h 86"/>
                <a:gd name="T16" fmla="*/ 94 w 188"/>
                <a:gd name="T17" fmla="*/ 76 h 86"/>
                <a:gd name="T18" fmla="*/ 72 w 188"/>
                <a:gd name="T19" fmla="*/ 79 h 86"/>
                <a:gd name="T20" fmla="*/ 23 w 188"/>
                <a:gd name="T21" fmla="*/ 80 h 86"/>
                <a:gd name="T22" fmla="*/ 168 w 188"/>
                <a:gd name="T23" fmla="*/ 53 h 86"/>
                <a:gd name="T24" fmla="*/ 179 w 188"/>
                <a:gd name="T25" fmla="*/ 17 h 86"/>
                <a:gd name="T26" fmla="*/ 114 w 188"/>
                <a:gd name="T27" fmla="*/ 31 h 86"/>
                <a:gd name="T28" fmla="*/ 72 w 188"/>
                <a:gd name="T29" fmla="*/ 26 h 86"/>
                <a:gd name="T30" fmla="*/ 18 w 188"/>
                <a:gd name="T31" fmla="*/ 52 h 86"/>
                <a:gd name="T32" fmla="*/ 4 w 188"/>
                <a:gd name="T33" fmla="*/ 54 h 86"/>
                <a:gd name="T34" fmla="*/ 25 w 188"/>
                <a:gd name="T35" fmla="*/ 78 h 86"/>
                <a:gd name="T36" fmla="*/ 70 w 188"/>
                <a:gd name="T37" fmla="*/ 75 h 86"/>
                <a:gd name="T38" fmla="*/ 93 w 188"/>
                <a:gd name="T39" fmla="*/ 72 h 86"/>
                <a:gd name="T40" fmla="*/ 168 w 188"/>
                <a:gd name="T41" fmla="*/ 53 h 86"/>
                <a:gd name="T42" fmla="*/ 180 w 188"/>
                <a:gd name="T43" fmla="*/ 18 h 86"/>
                <a:gd name="T44" fmla="*/ 180 w 188"/>
                <a:gd name="T45"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86">
                  <a:moveTo>
                    <a:pt x="23" y="80"/>
                  </a:moveTo>
                  <a:cubicBezTo>
                    <a:pt x="13" y="77"/>
                    <a:pt x="5" y="70"/>
                    <a:pt x="2" y="63"/>
                  </a:cubicBezTo>
                  <a:cubicBezTo>
                    <a:pt x="0" y="60"/>
                    <a:pt x="0" y="57"/>
                    <a:pt x="1" y="54"/>
                  </a:cubicBezTo>
                  <a:cubicBezTo>
                    <a:pt x="5" y="44"/>
                    <a:pt x="55" y="27"/>
                    <a:pt x="79" y="23"/>
                  </a:cubicBezTo>
                  <a:cubicBezTo>
                    <a:pt x="84" y="23"/>
                    <a:pt x="104" y="30"/>
                    <a:pt x="112" y="28"/>
                  </a:cubicBezTo>
                  <a:cubicBezTo>
                    <a:pt x="142" y="21"/>
                    <a:pt x="177" y="0"/>
                    <a:pt x="186" y="14"/>
                  </a:cubicBezTo>
                  <a:cubicBezTo>
                    <a:pt x="187" y="15"/>
                    <a:pt x="188" y="17"/>
                    <a:pt x="187" y="19"/>
                  </a:cubicBezTo>
                  <a:cubicBezTo>
                    <a:pt x="183" y="24"/>
                    <a:pt x="171" y="26"/>
                    <a:pt x="171" y="51"/>
                  </a:cubicBezTo>
                  <a:cubicBezTo>
                    <a:pt x="172" y="68"/>
                    <a:pt x="96" y="74"/>
                    <a:pt x="94" y="76"/>
                  </a:cubicBezTo>
                  <a:cubicBezTo>
                    <a:pt x="91" y="79"/>
                    <a:pt x="80" y="78"/>
                    <a:pt x="72" y="79"/>
                  </a:cubicBezTo>
                  <a:cubicBezTo>
                    <a:pt x="55" y="86"/>
                    <a:pt x="34" y="84"/>
                    <a:pt x="23" y="80"/>
                  </a:cubicBezTo>
                  <a:close/>
                  <a:moveTo>
                    <a:pt x="168" y="53"/>
                  </a:moveTo>
                  <a:cubicBezTo>
                    <a:pt x="164" y="23"/>
                    <a:pt x="174" y="23"/>
                    <a:pt x="179" y="17"/>
                  </a:cubicBezTo>
                  <a:cubicBezTo>
                    <a:pt x="172" y="9"/>
                    <a:pt x="135" y="26"/>
                    <a:pt x="114" y="31"/>
                  </a:cubicBezTo>
                  <a:cubicBezTo>
                    <a:pt x="106" y="33"/>
                    <a:pt x="78" y="25"/>
                    <a:pt x="72" y="26"/>
                  </a:cubicBezTo>
                  <a:cubicBezTo>
                    <a:pt x="43" y="30"/>
                    <a:pt x="21" y="46"/>
                    <a:pt x="18" y="52"/>
                  </a:cubicBezTo>
                  <a:cubicBezTo>
                    <a:pt x="17" y="53"/>
                    <a:pt x="4" y="53"/>
                    <a:pt x="4" y="54"/>
                  </a:cubicBezTo>
                  <a:cubicBezTo>
                    <a:pt x="9" y="72"/>
                    <a:pt x="17" y="75"/>
                    <a:pt x="25" y="78"/>
                  </a:cubicBezTo>
                  <a:cubicBezTo>
                    <a:pt x="36" y="82"/>
                    <a:pt x="59" y="83"/>
                    <a:pt x="70" y="75"/>
                  </a:cubicBezTo>
                  <a:cubicBezTo>
                    <a:pt x="72" y="73"/>
                    <a:pt x="85" y="75"/>
                    <a:pt x="93" y="72"/>
                  </a:cubicBezTo>
                  <a:cubicBezTo>
                    <a:pt x="98" y="70"/>
                    <a:pt x="169" y="66"/>
                    <a:pt x="168" y="53"/>
                  </a:cubicBezTo>
                  <a:close/>
                  <a:moveTo>
                    <a:pt x="180" y="18"/>
                  </a:moveTo>
                  <a:cubicBezTo>
                    <a:pt x="180" y="18"/>
                    <a:pt x="180" y="18"/>
                    <a:pt x="180" y="18"/>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
        <p:nvSpPr>
          <p:cNvPr id="16" name="Rectangle 15">
            <a:extLst>
              <a:ext uri="{FF2B5EF4-FFF2-40B4-BE49-F238E27FC236}">
                <a16:creationId xmlns:a16="http://schemas.microsoft.com/office/drawing/2014/main" id="{66ECF4D6-DA92-9856-4166-FDE6373EE797}"/>
              </a:ext>
            </a:extLst>
          </p:cNvPr>
          <p:cNvSpPr/>
          <p:nvPr/>
        </p:nvSpPr>
        <p:spPr>
          <a:xfrm>
            <a:off x="-2" y="-25052"/>
            <a:ext cx="6858002" cy="115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F90A36E1-270B-ABF3-A136-8A12AE450B64}"/>
              </a:ext>
            </a:extLst>
          </p:cNvPr>
          <p:cNvCxnSpPr>
            <a:cxnSpLocks/>
          </p:cNvCxnSpPr>
          <p:nvPr/>
        </p:nvCxnSpPr>
        <p:spPr>
          <a:xfrm>
            <a:off x="1606550" y="8417230"/>
            <a:ext cx="3685609"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pic>
        <p:nvPicPr>
          <p:cNvPr id="3" name="Image 2" descr="Une image contenant texte, Police, capture d’écran, Graphique&#10;&#10;Description générée automatiquement">
            <a:extLst>
              <a:ext uri="{FF2B5EF4-FFF2-40B4-BE49-F238E27FC236}">
                <a16:creationId xmlns:a16="http://schemas.microsoft.com/office/drawing/2014/main" id="{21CDE6E7-B9FF-A4C8-2CB1-7D8FE8595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98" y="37004"/>
            <a:ext cx="1206617" cy="1039814"/>
          </a:xfrm>
          <a:prstGeom prst="rect">
            <a:avLst/>
          </a:prstGeom>
        </p:spPr>
      </p:pic>
      <p:pic>
        <p:nvPicPr>
          <p:cNvPr id="6" name="Image 5" descr="Une image contenant texte, Police, capture d’écran, Graphique&#10;&#10;Description générée automatiquement">
            <a:extLst>
              <a:ext uri="{FF2B5EF4-FFF2-40B4-BE49-F238E27FC236}">
                <a16:creationId xmlns:a16="http://schemas.microsoft.com/office/drawing/2014/main" id="{96BD335F-3B29-BC8C-8F61-B725E335D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725" y="154017"/>
            <a:ext cx="2194591" cy="808338"/>
          </a:xfrm>
          <a:prstGeom prst="rect">
            <a:avLst/>
          </a:prstGeom>
        </p:spPr>
      </p:pic>
    </p:spTree>
    <p:extLst>
      <p:ext uri="{BB962C8B-B14F-4D97-AF65-F5344CB8AC3E}">
        <p14:creationId xmlns:p14="http://schemas.microsoft.com/office/powerpoint/2010/main" val="17122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rganigramme : Document 784">
            <a:extLst>
              <a:ext uri="{FF2B5EF4-FFF2-40B4-BE49-F238E27FC236}">
                <a16:creationId xmlns:a16="http://schemas.microsoft.com/office/drawing/2014/main" id="{E564B66A-FE6A-19C9-1E03-A511F3A096DA}"/>
              </a:ext>
            </a:extLst>
          </p:cNvPr>
          <p:cNvSpPr/>
          <p:nvPr/>
        </p:nvSpPr>
        <p:spPr>
          <a:xfrm>
            <a:off x="0" y="2758586"/>
            <a:ext cx="6858001" cy="292099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583"/>
              <a:gd name="connsiteX1" fmla="*/ 21600 w 21600"/>
              <a:gd name="connsiteY1" fmla="*/ 0 h 21583"/>
              <a:gd name="connsiteX2" fmla="*/ 21600 w 21600"/>
              <a:gd name="connsiteY2" fmla="*/ 19011 h 21583"/>
              <a:gd name="connsiteX3" fmla="*/ 0 w 21600"/>
              <a:gd name="connsiteY3" fmla="*/ 20172 h 21583"/>
              <a:gd name="connsiteX4" fmla="*/ 0 w 21600"/>
              <a:gd name="connsiteY4" fmla="*/ 0 h 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83">
                <a:moveTo>
                  <a:pt x="0" y="0"/>
                </a:moveTo>
                <a:lnTo>
                  <a:pt x="21600" y="0"/>
                </a:lnTo>
                <a:lnTo>
                  <a:pt x="21600" y="19011"/>
                </a:lnTo>
                <a:cubicBezTo>
                  <a:pt x="10800" y="19011"/>
                  <a:pt x="10800" y="23922"/>
                  <a:pt x="0" y="20172"/>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a:p>
            <a:pPr algn="ctr"/>
            <a:endParaRPr lang="fr-FR" dirty="0">
              <a:latin typeface="Century Gothic" panose="020B0502020202020204" pitchFamily="34" charset="0"/>
            </a:endParaRPr>
          </a:p>
        </p:txBody>
      </p:sp>
      <p:sp>
        <p:nvSpPr>
          <p:cNvPr id="41" name="Organigramme : Document 784">
            <a:extLst>
              <a:ext uri="{FF2B5EF4-FFF2-40B4-BE49-F238E27FC236}">
                <a16:creationId xmlns:a16="http://schemas.microsoft.com/office/drawing/2014/main" id="{92A24F6F-92EF-2E07-7B22-330B680CAB9E}"/>
              </a:ext>
            </a:extLst>
          </p:cNvPr>
          <p:cNvSpPr/>
          <p:nvPr/>
        </p:nvSpPr>
        <p:spPr>
          <a:xfrm>
            <a:off x="0" y="8214280"/>
            <a:ext cx="6858001" cy="12417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583"/>
              <a:gd name="connsiteX1" fmla="*/ 21600 w 21600"/>
              <a:gd name="connsiteY1" fmla="*/ 0 h 21583"/>
              <a:gd name="connsiteX2" fmla="*/ 21600 w 21600"/>
              <a:gd name="connsiteY2" fmla="*/ 19011 h 21583"/>
              <a:gd name="connsiteX3" fmla="*/ 0 w 21600"/>
              <a:gd name="connsiteY3" fmla="*/ 20172 h 21583"/>
              <a:gd name="connsiteX4" fmla="*/ 0 w 21600"/>
              <a:gd name="connsiteY4" fmla="*/ 0 h 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83">
                <a:moveTo>
                  <a:pt x="0" y="0"/>
                </a:moveTo>
                <a:lnTo>
                  <a:pt x="21600" y="0"/>
                </a:lnTo>
                <a:lnTo>
                  <a:pt x="21600" y="19011"/>
                </a:lnTo>
                <a:cubicBezTo>
                  <a:pt x="10800" y="19011"/>
                  <a:pt x="10800" y="23922"/>
                  <a:pt x="0" y="20172"/>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a:p>
            <a:pPr algn="ctr"/>
            <a:endParaRPr lang="fr-FR" dirty="0">
              <a:latin typeface="Century Gothic" panose="020B0502020202020204" pitchFamily="34" charset="0"/>
            </a:endParaRPr>
          </a:p>
        </p:txBody>
      </p:sp>
      <p:sp>
        <p:nvSpPr>
          <p:cNvPr id="20" name="Organigramme : Document 784">
            <a:extLst>
              <a:ext uri="{FF2B5EF4-FFF2-40B4-BE49-F238E27FC236}">
                <a16:creationId xmlns:a16="http://schemas.microsoft.com/office/drawing/2014/main" id="{BEB16887-14A6-E161-C087-341F997C1C61}"/>
              </a:ext>
            </a:extLst>
          </p:cNvPr>
          <p:cNvSpPr/>
          <p:nvPr/>
        </p:nvSpPr>
        <p:spPr>
          <a:xfrm flipH="1">
            <a:off x="0" y="0"/>
            <a:ext cx="6858000" cy="14107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583"/>
              <a:gd name="connsiteX1" fmla="*/ 21600 w 21600"/>
              <a:gd name="connsiteY1" fmla="*/ 0 h 21583"/>
              <a:gd name="connsiteX2" fmla="*/ 21600 w 21600"/>
              <a:gd name="connsiteY2" fmla="*/ 19011 h 21583"/>
              <a:gd name="connsiteX3" fmla="*/ 0 w 21600"/>
              <a:gd name="connsiteY3" fmla="*/ 20172 h 21583"/>
              <a:gd name="connsiteX4" fmla="*/ 0 w 21600"/>
              <a:gd name="connsiteY4" fmla="*/ 0 h 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83">
                <a:moveTo>
                  <a:pt x="0" y="0"/>
                </a:moveTo>
                <a:lnTo>
                  <a:pt x="21600" y="0"/>
                </a:lnTo>
                <a:lnTo>
                  <a:pt x="21600" y="19011"/>
                </a:lnTo>
                <a:cubicBezTo>
                  <a:pt x="10800" y="19011"/>
                  <a:pt x="10800" y="23922"/>
                  <a:pt x="0" y="20172"/>
                </a:cubicBezTo>
                <a:lnTo>
                  <a:pt x="0" y="0"/>
                </a:lnTo>
                <a:close/>
              </a:path>
            </a:pathLst>
          </a:cu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a:p>
            <a:pPr algn="ctr"/>
            <a:endParaRPr lang="fr-FR" dirty="0">
              <a:latin typeface="Century Gothic" panose="020B0502020202020204" pitchFamily="34" charset="0"/>
            </a:endParaRPr>
          </a:p>
        </p:txBody>
      </p:sp>
      <p:grpSp>
        <p:nvGrpSpPr>
          <p:cNvPr id="30" name="Groupe 29"/>
          <p:cNvGrpSpPr/>
          <p:nvPr/>
        </p:nvGrpSpPr>
        <p:grpSpPr>
          <a:xfrm>
            <a:off x="163631" y="125139"/>
            <a:ext cx="3759624" cy="578203"/>
            <a:chOff x="-2121187" y="671034"/>
            <a:chExt cx="2135103" cy="358346"/>
          </a:xfrm>
        </p:grpSpPr>
        <p:sp>
          <p:nvSpPr>
            <p:cNvPr id="31" name="Ellipse 30"/>
            <p:cNvSpPr/>
            <p:nvPr/>
          </p:nvSpPr>
          <p:spPr>
            <a:xfrm>
              <a:off x="-2121187" y="671034"/>
              <a:ext cx="358346" cy="358346"/>
            </a:xfrm>
            <a:prstGeom prst="ellipse">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32" name="Groupe 31"/>
            <p:cNvGrpSpPr/>
            <p:nvPr/>
          </p:nvGrpSpPr>
          <p:grpSpPr>
            <a:xfrm>
              <a:off x="-1948192" y="671034"/>
              <a:ext cx="1962108" cy="358346"/>
              <a:chOff x="-1948192" y="671034"/>
              <a:chExt cx="1962108" cy="358346"/>
            </a:xfrm>
          </p:grpSpPr>
          <p:sp>
            <p:nvSpPr>
              <p:cNvPr id="34" name="Ellipse 33"/>
              <p:cNvSpPr/>
              <p:nvPr/>
            </p:nvSpPr>
            <p:spPr>
              <a:xfrm>
                <a:off x="-344430" y="671034"/>
                <a:ext cx="358346" cy="358346"/>
              </a:xfrm>
              <a:prstGeom prst="ellipse">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33" name="Rectangle 32"/>
              <p:cNvSpPr/>
              <p:nvPr/>
            </p:nvSpPr>
            <p:spPr>
              <a:xfrm>
                <a:off x="-1948192" y="671034"/>
                <a:ext cx="1807020" cy="358346"/>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small" dirty="0">
                    <a:solidFill>
                      <a:schemeClr val="bg1"/>
                    </a:solidFill>
                    <a:latin typeface="Century Gothic" panose="020B0502020202020204" pitchFamily="34" charset="0"/>
                  </a:rPr>
                  <a:t>Les principaux enseignements</a:t>
                </a:r>
              </a:p>
            </p:txBody>
          </p:sp>
        </p:grpSp>
      </p:grpSp>
      <p:pic>
        <p:nvPicPr>
          <p:cNvPr id="21" name="Image 20">
            <a:extLst>
              <a:ext uri="{FF2B5EF4-FFF2-40B4-BE49-F238E27FC236}">
                <a16:creationId xmlns:a16="http://schemas.microsoft.com/office/drawing/2014/main" id="{F3E3E667-5AF0-5F53-22EE-7FE65BC55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761561">
            <a:off x="5317781" y="-434870"/>
            <a:ext cx="1801713" cy="1830573"/>
          </a:xfrm>
          <a:prstGeom prst="rect">
            <a:avLst/>
          </a:prstGeom>
        </p:spPr>
      </p:pic>
      <p:sp>
        <p:nvSpPr>
          <p:cNvPr id="37" name="ZoneTexte 36">
            <a:extLst>
              <a:ext uri="{FF2B5EF4-FFF2-40B4-BE49-F238E27FC236}">
                <a16:creationId xmlns:a16="http://schemas.microsoft.com/office/drawing/2014/main" id="{DF19DE04-F779-F48F-0472-78D49FA84E33}"/>
              </a:ext>
            </a:extLst>
          </p:cNvPr>
          <p:cNvSpPr txBox="1"/>
          <p:nvPr/>
        </p:nvSpPr>
        <p:spPr>
          <a:xfrm>
            <a:off x="163631" y="2846883"/>
            <a:ext cx="6460311" cy="2631490"/>
          </a:xfrm>
          <a:prstGeom prst="rect">
            <a:avLst/>
          </a:prstGeom>
          <a:noFill/>
        </p:spPr>
        <p:txBody>
          <a:bodyPr wrap="square" rIns="72000">
            <a:spAutoFit/>
          </a:bodyPr>
          <a:lstStyle/>
          <a:p>
            <a:pPr lvl="0">
              <a:tabLst>
                <a:tab pos="457200" algn="l"/>
              </a:tabLst>
            </a:pPr>
            <a:r>
              <a:rPr lang="fr-FR" sz="10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L’eau : une prise de conscience de sa préciosité mais une inquiétude à différentes échéances</a:t>
            </a:r>
            <a:endParaRPr lang="fr-FR" sz="1000"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endParaRPr>
          </a:p>
          <a:p>
            <a:pPr marL="180975" lvl="1" indent="-180975">
              <a:spcBef>
                <a:spcPts val="600"/>
              </a:spcBef>
              <a:buFont typeface="Symbol" panose="05050102010706020507" pitchFamily="18" charset="2"/>
              <a:buChar char=""/>
            </a:pP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Au présent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c’est surtout </a:t>
            </a: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la préservation de la qualité de l’eau, avant qu’elle n’arrive dans les foyers,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qui cristallise les appréhensions actuelles. Les Français se montrent prioritairement soucieux de la réduction des pollutions des rivières et des eaux souterraines (42%, 1</a:t>
            </a:r>
            <a:r>
              <a:rPr lang="fr-FR" sz="900" kern="100" baseline="30000" dirty="0">
                <a:effectLst/>
                <a:latin typeface="Century Gothic" panose="020B0502020202020204" pitchFamily="34" charset="0"/>
                <a:ea typeface="Calibri" panose="020F0502020204030204" pitchFamily="34" charset="0"/>
                <a:cs typeface="Times New Roman" panose="02020603050405020304" pitchFamily="18" charset="0"/>
              </a:rPr>
              <a:t>er</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enjeu perçu au sujet de l’eau en général) ; seule une minorité d’entre eux estime que la situation en matière de lutte contre la pollution de l’eau est actuellement satisfaisante (43%, -11 pts en 5 ans) et la satisfaction quant à la qualité de l’eau des rivières et des lacs diminue également (52%, -6 pts).</a:t>
            </a:r>
          </a:p>
          <a:p>
            <a:pPr marL="180975" lvl="1" indent="-180975">
              <a:spcBef>
                <a:spcPts val="600"/>
              </a:spcBef>
              <a:buFont typeface="Symbol" panose="05050102010706020507" pitchFamily="18" charset="2"/>
              <a:buChar char=""/>
            </a:pP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A plus long terme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deux aspects du quotidien qui ne semblent pas aujourd’hui fragilisés mais qu’il s’agit de veiller à sauvegarder :</a:t>
            </a:r>
          </a:p>
          <a:p>
            <a:pPr marL="541338" lvl="2" indent="-228600">
              <a:spcBef>
                <a:spcPts val="600"/>
              </a:spcBef>
              <a:buFont typeface="Wingdings 3" panose="05040102010807070707" pitchFamily="18" charset="2"/>
              <a:buChar char="Ê"/>
            </a:pP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La qualité de l’eau du robinet</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jugée satisfaisante par 74% des répondants, constitue toutefois la 2</a:t>
            </a:r>
            <a:r>
              <a:rPr lang="fr-FR" sz="900" kern="100" baseline="30000" dirty="0">
                <a:effectLst/>
                <a:latin typeface="Century Gothic" panose="020B0502020202020204" pitchFamily="34" charset="0"/>
                <a:ea typeface="Calibri" panose="020F0502020204030204" pitchFamily="34" charset="0"/>
                <a:cs typeface="Times New Roman" panose="02020603050405020304" pitchFamily="18" charset="0"/>
              </a:rPr>
              <a:t>e</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préoccupation environnementale</a:t>
            </a:r>
          </a:p>
          <a:p>
            <a:pPr marL="541338" lvl="2" indent="-228600">
              <a:spcBef>
                <a:spcPts val="600"/>
              </a:spcBef>
              <a:buFont typeface="Wingdings 3" panose="05040102010807070707" pitchFamily="18" charset="2"/>
              <a:buChar char="Ê"/>
            </a:pP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La disponibilité de l’eau pour tous les usages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apparaît comme un enjeu non pas de second plan mais de second temps. En effet, si cet accès à l’eau satisfait aujourd’hui une large majorité de la population (72%), il n’en demeure pas moins que les Français le placent au 2</a:t>
            </a:r>
            <a:r>
              <a:rPr lang="fr-FR" sz="900" kern="100" baseline="30000" dirty="0">
                <a:effectLst/>
                <a:latin typeface="Century Gothic" panose="020B0502020202020204" pitchFamily="34" charset="0"/>
                <a:ea typeface="Calibri" panose="020F0502020204030204" pitchFamily="34" charset="0"/>
                <a:cs typeface="Times New Roman" panose="02020603050405020304" pitchFamily="18" charset="0"/>
              </a:rPr>
              <a:t>e</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rang des enjeux spécifiquement liés à l’eau (à hauteur de 31%) et 7 sur 10 se disent plus inquiets qu’auparavant concernant la disponibilité de cette ressource (68%).</a:t>
            </a:r>
          </a:p>
        </p:txBody>
      </p:sp>
      <p:sp>
        <p:nvSpPr>
          <p:cNvPr id="40" name="ZoneTexte 39">
            <a:extLst>
              <a:ext uri="{FF2B5EF4-FFF2-40B4-BE49-F238E27FC236}">
                <a16:creationId xmlns:a16="http://schemas.microsoft.com/office/drawing/2014/main" id="{858ECC10-3315-55AE-CCE2-1369EA2BECE7}"/>
              </a:ext>
            </a:extLst>
          </p:cNvPr>
          <p:cNvSpPr txBox="1"/>
          <p:nvPr/>
        </p:nvSpPr>
        <p:spPr>
          <a:xfrm>
            <a:off x="188912" y="5914790"/>
            <a:ext cx="6435030" cy="2154436"/>
          </a:xfrm>
          <a:prstGeom prst="rect">
            <a:avLst/>
          </a:prstGeom>
          <a:noFill/>
        </p:spPr>
        <p:txBody>
          <a:bodyPr wrap="square">
            <a:spAutoFit/>
          </a:bodyPr>
          <a:lstStyle/>
          <a:p>
            <a:pPr lvl="0">
              <a:tabLst>
                <a:tab pos="457200" algn="l"/>
              </a:tabLst>
            </a:pPr>
            <a:r>
              <a:rPr lang="fr-FR" sz="10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Comme pour conjurer un certain sentiment d’impuissance, les Français se concentrent sur des actions sur lesquelles ils peuvent avoir prise</a:t>
            </a:r>
            <a:endParaRPr lang="fr-FR" sz="1000"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endParaRPr>
          </a:p>
          <a:p>
            <a:pPr marL="180975" lvl="1" indent="-174625">
              <a:spcBef>
                <a:spcPts val="600"/>
              </a:spcBef>
              <a:buFont typeface="Symbol" panose="05050102010706020507" pitchFamily="18" charset="2"/>
              <a:buChar char=""/>
            </a:pP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La priorité la plus fédératrice pour préserver l’état des rivières, fleuves, lacs et nappes aux yeux du grand public réside dans </a:t>
            </a: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la sensibilisation, l’éducation et la formation</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(36%, loin devant les autres possibilités), signe d’un certain désemparement – possiblement lié à un manque de connaissance approfondie des enjeux.</a:t>
            </a:r>
          </a:p>
          <a:p>
            <a:pPr marL="180975" lvl="1" indent="-174625">
              <a:spcBef>
                <a:spcPts val="600"/>
              </a:spcBef>
              <a:buFont typeface="Symbol" panose="05050102010706020507" pitchFamily="18" charset="2"/>
              <a:buChar char=""/>
            </a:pP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Parallèlement, </a:t>
            </a: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9 Français sur 10 considèrent faire attention à la quantité d’eau qu’ils consomment</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L’éventail des actions qu’ils déclarent mettre en œuvre pour cela témoigne des fruits de la communication déployée au fil du temps en matière d’écogestes (des douches plutôt que des bains, réutilisation de l’eau pour d’autres usages, ne pas faire couler l’eau pendant le brossage des dents…).</a:t>
            </a:r>
          </a:p>
          <a:p>
            <a:pPr marL="180975" lvl="1" indent="-174625">
              <a:spcBef>
                <a:spcPts val="600"/>
              </a:spcBef>
              <a:buFont typeface="Symbol" panose="05050102010706020507" pitchFamily="18" charset="2"/>
              <a:buChar char=""/>
            </a:pP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Par ailleurs, invités à imaginer les moyens de faire face à la sécheresse, les répondants mentionnent, là aussi, </a:t>
            </a: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des actions dont ils peuvent à la fois se représenter l’efficacité directe</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et les mettre en pratique à leur échelle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favoriser la récupération des eaux de pluie (36%) et recycler les eaux usées (32%) arrivent en tête, devant des considérations plus techniques ou plus complexes à interpréter.</a:t>
            </a:r>
          </a:p>
        </p:txBody>
      </p:sp>
      <p:sp>
        <p:nvSpPr>
          <p:cNvPr id="13" name="ZoneTexte 12">
            <a:extLst>
              <a:ext uri="{FF2B5EF4-FFF2-40B4-BE49-F238E27FC236}">
                <a16:creationId xmlns:a16="http://schemas.microsoft.com/office/drawing/2014/main" id="{D84E04FC-BAE6-767C-E25F-71C744E6415C}"/>
              </a:ext>
            </a:extLst>
          </p:cNvPr>
          <p:cNvSpPr txBox="1"/>
          <p:nvPr/>
        </p:nvSpPr>
        <p:spPr>
          <a:xfrm>
            <a:off x="188913" y="1471135"/>
            <a:ext cx="6335708" cy="1107996"/>
          </a:xfrm>
          <a:prstGeom prst="rect">
            <a:avLst/>
          </a:prstGeom>
          <a:noFill/>
        </p:spPr>
        <p:txBody>
          <a:bodyPr wrap="square">
            <a:spAutoFit/>
          </a:bodyPr>
          <a:lstStyle/>
          <a:p>
            <a:pPr lvl="0">
              <a:tabLst>
                <a:tab pos="457200" algn="l"/>
              </a:tabLst>
            </a:pPr>
            <a:r>
              <a:rPr lang="fr-FR" sz="10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Des résultats qui reflètent la montée en puissance de la préoccupation environnementale de la part du grand public</a:t>
            </a:r>
            <a:r>
              <a:rPr lang="fr-FR" sz="1000" kern="100" dirty="0">
                <a:effectLst/>
                <a:latin typeface="Century Gothic" panose="020B0502020202020204" pitchFamily="34" charset="0"/>
                <a:ea typeface="Calibri" panose="020F0502020204030204" pitchFamily="34" charset="0"/>
                <a:cs typeface="Times New Roman" panose="02020603050405020304" pitchFamily="18" charset="0"/>
              </a:rPr>
              <a:t> autour de deux grandes problématiques :</a:t>
            </a:r>
          </a:p>
          <a:p>
            <a:pPr marL="176213" lvl="1" indent="-176213">
              <a:spcBef>
                <a:spcPts val="600"/>
              </a:spcBef>
              <a:buFont typeface="Symbol" panose="05050102010706020507" pitchFamily="18" charset="2"/>
              <a:buChar char=""/>
            </a:pP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le changement climatique</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qui progresse de 14 points depuis 2011 (52%, en tête parmi la liste proposée) et dont l’importance générale est aujourd’hui partagée de façon homogène par l’ensemble des profils de Français (quel que soit leur âge, notamment).</a:t>
            </a:r>
          </a:p>
          <a:p>
            <a:pPr marL="176213" lvl="1" indent="-176213">
              <a:spcBef>
                <a:spcPts val="600"/>
              </a:spcBef>
              <a:buFont typeface="Symbol" panose="05050102010706020507" pitchFamily="18" charset="2"/>
              <a:buChar char=""/>
            </a:pP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l’enjeu de l’eau</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 qui se décline en thématiques et en temporalité (cf. ci-après).</a:t>
            </a:r>
          </a:p>
        </p:txBody>
      </p:sp>
      <p:pic>
        <p:nvPicPr>
          <p:cNvPr id="24" name="Graphique 23">
            <a:extLst>
              <a:ext uri="{FF2B5EF4-FFF2-40B4-BE49-F238E27FC236}">
                <a16:creationId xmlns:a16="http://schemas.microsoft.com/office/drawing/2014/main" id="{A78413EF-18BF-8E16-0800-536E8FF1C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9881" y="-50644"/>
            <a:ext cx="1184857" cy="1410763"/>
          </a:xfrm>
          <a:prstGeom prst="rect">
            <a:avLst/>
          </a:prstGeom>
        </p:spPr>
      </p:pic>
      <p:sp>
        <p:nvSpPr>
          <p:cNvPr id="45" name="ZoneTexte 44">
            <a:extLst>
              <a:ext uri="{FF2B5EF4-FFF2-40B4-BE49-F238E27FC236}">
                <a16:creationId xmlns:a16="http://schemas.microsoft.com/office/drawing/2014/main" id="{09A4AE32-6A7F-E9BD-9829-74412298EA3C}"/>
              </a:ext>
            </a:extLst>
          </p:cNvPr>
          <p:cNvSpPr txBox="1"/>
          <p:nvPr/>
        </p:nvSpPr>
        <p:spPr>
          <a:xfrm>
            <a:off x="163631" y="8304433"/>
            <a:ext cx="6360990" cy="1015663"/>
          </a:xfrm>
          <a:prstGeom prst="rect">
            <a:avLst/>
          </a:prstGeom>
          <a:noFill/>
        </p:spPr>
        <p:txBody>
          <a:bodyPr wrap="square">
            <a:spAutoFit/>
          </a:bodyPr>
          <a:lstStyle/>
          <a:p>
            <a:r>
              <a:rPr lang="fr-FR" sz="10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Si l’information est certes disponible, il reste à favoriser son acheminement</a:t>
            </a:r>
          </a:p>
          <a:p>
            <a:r>
              <a:rPr lang="fr-FR" sz="1000" kern="100" dirty="0">
                <a:effectLst/>
                <a:latin typeface="Century Gothic" panose="020B0502020202020204" pitchFamily="34" charset="0"/>
                <a:ea typeface="Calibri" panose="020F0502020204030204" pitchFamily="34" charset="0"/>
                <a:cs typeface="Times New Roman" panose="02020603050405020304" pitchFamily="18" charset="0"/>
              </a:rPr>
              <a:t>S’agissant de leurs souhaits d’information, les Français jugeraient principalement utile de pouvoir disposer de renseignements liés aux </a:t>
            </a:r>
            <a:r>
              <a:rPr lang="fr-FR" sz="1000" b="1" kern="100" dirty="0">
                <a:effectLst/>
                <a:latin typeface="Century Gothic" panose="020B0502020202020204" pitchFamily="34" charset="0"/>
                <a:ea typeface="Calibri" panose="020F0502020204030204" pitchFamily="34" charset="0"/>
                <a:cs typeface="Times New Roman" panose="02020603050405020304" pitchFamily="18" charset="0"/>
              </a:rPr>
              <a:t>quantités de polluants dans les rivières </a:t>
            </a:r>
            <a:r>
              <a:rPr lang="fr-FR" sz="1000" kern="100" dirty="0">
                <a:effectLst/>
                <a:latin typeface="Century Gothic" panose="020B0502020202020204" pitchFamily="34" charset="0"/>
                <a:ea typeface="Calibri" panose="020F0502020204030204" pitchFamily="34" charset="0"/>
                <a:cs typeface="Times New Roman" panose="02020603050405020304" pitchFamily="18" charset="0"/>
              </a:rPr>
              <a:t>(35%) – ce qui fait lien avec leurs préoccupations – ou bien à la </a:t>
            </a:r>
            <a:r>
              <a:rPr lang="fr-FR" sz="1000" b="1" kern="100" dirty="0">
                <a:effectLst/>
                <a:latin typeface="Century Gothic" panose="020B0502020202020204" pitchFamily="34" charset="0"/>
                <a:ea typeface="Calibri" panose="020F0502020204030204" pitchFamily="34" charset="0"/>
                <a:cs typeface="Times New Roman" panose="02020603050405020304" pitchFamily="18" charset="0"/>
              </a:rPr>
              <a:t>provenance de l’eau </a:t>
            </a:r>
            <a:r>
              <a:rPr lang="fr-FR" sz="1000" kern="100" dirty="0">
                <a:effectLst/>
                <a:latin typeface="Century Gothic" panose="020B0502020202020204" pitchFamily="34" charset="0"/>
                <a:ea typeface="Calibri" panose="020F0502020204030204" pitchFamily="34" charset="0"/>
                <a:cs typeface="Times New Roman" panose="02020603050405020304" pitchFamily="18" charset="0"/>
              </a:rPr>
              <a:t>(32%). Ces informations existent aujourd’hui et sont disponibles pour qui les recherche. Il s’agirait donc désormais d’en accompagner la diffusion et l’intégration.</a:t>
            </a:r>
          </a:p>
        </p:txBody>
      </p:sp>
    </p:spTree>
    <p:extLst>
      <p:ext uri="{BB962C8B-B14F-4D97-AF65-F5344CB8AC3E}">
        <p14:creationId xmlns:p14="http://schemas.microsoft.com/office/powerpoint/2010/main" val="128844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rganigramme : Document 784">
            <a:extLst>
              <a:ext uri="{FF2B5EF4-FFF2-40B4-BE49-F238E27FC236}">
                <a16:creationId xmlns:a16="http://schemas.microsoft.com/office/drawing/2014/main" id="{96304853-F78D-2070-1C94-47B0B2916962}"/>
              </a:ext>
            </a:extLst>
          </p:cNvPr>
          <p:cNvSpPr/>
          <p:nvPr/>
        </p:nvSpPr>
        <p:spPr>
          <a:xfrm flipH="1">
            <a:off x="-2" y="0"/>
            <a:ext cx="6879391" cy="59566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583"/>
              <a:gd name="connsiteX1" fmla="*/ 21600 w 21600"/>
              <a:gd name="connsiteY1" fmla="*/ 0 h 21583"/>
              <a:gd name="connsiteX2" fmla="*/ 21600 w 21600"/>
              <a:gd name="connsiteY2" fmla="*/ 19011 h 21583"/>
              <a:gd name="connsiteX3" fmla="*/ 0 w 21600"/>
              <a:gd name="connsiteY3" fmla="*/ 20172 h 21583"/>
              <a:gd name="connsiteX4" fmla="*/ 0 w 21600"/>
              <a:gd name="connsiteY4" fmla="*/ 0 h 2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83">
                <a:moveTo>
                  <a:pt x="0" y="0"/>
                </a:moveTo>
                <a:lnTo>
                  <a:pt x="21600" y="0"/>
                </a:lnTo>
                <a:lnTo>
                  <a:pt x="21600" y="19011"/>
                </a:lnTo>
                <a:cubicBezTo>
                  <a:pt x="10800" y="19011"/>
                  <a:pt x="10800" y="23922"/>
                  <a:pt x="0" y="20172"/>
                </a:cubicBezTo>
                <a:lnTo>
                  <a:pt x="0" y="0"/>
                </a:lnTo>
                <a:close/>
              </a:path>
            </a:pathLst>
          </a:cu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a:p>
            <a:pPr algn="ctr"/>
            <a:endParaRPr lang="fr-FR" dirty="0">
              <a:latin typeface="Century Gothic" panose="020B0502020202020204" pitchFamily="34" charset="0"/>
            </a:endParaRPr>
          </a:p>
        </p:txBody>
      </p:sp>
      <p:sp>
        <p:nvSpPr>
          <p:cNvPr id="20" name="ZoneTexte 19">
            <a:extLst>
              <a:ext uri="{FF2B5EF4-FFF2-40B4-BE49-F238E27FC236}">
                <a16:creationId xmlns:a16="http://schemas.microsoft.com/office/drawing/2014/main" id="{60F24A5E-90DB-54B3-0A5B-02E62BE156B6}"/>
              </a:ext>
            </a:extLst>
          </p:cNvPr>
          <p:cNvSpPr txBox="1"/>
          <p:nvPr/>
        </p:nvSpPr>
        <p:spPr>
          <a:xfrm>
            <a:off x="1307945" y="316556"/>
            <a:ext cx="428897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solidFill>
                    <a:srgbClr val="3795B5">
                      <a:alpha val="56000"/>
                    </a:srgbClr>
                  </a:solidFill>
                </a:ln>
                <a:solidFill>
                  <a:schemeClr val="bg1"/>
                </a:solidFill>
                <a:effectLst/>
                <a:uLnTx/>
                <a:uFillTx/>
                <a:latin typeface="Century Gothic" pitchFamily="34" charset="0"/>
                <a:ea typeface="+mn-ea"/>
                <a:cs typeface="Arial" charset="0"/>
              </a:rPr>
              <a:t>MÉTHODOLOGIE</a:t>
            </a:r>
          </a:p>
        </p:txBody>
      </p:sp>
      <p:grpSp>
        <p:nvGrpSpPr>
          <p:cNvPr id="42" name="Groupe 41">
            <a:extLst>
              <a:ext uri="{FF2B5EF4-FFF2-40B4-BE49-F238E27FC236}">
                <a16:creationId xmlns:a16="http://schemas.microsoft.com/office/drawing/2014/main" id="{C9ABBD54-D378-2DF2-3E07-D772E6F027F2}"/>
              </a:ext>
            </a:extLst>
          </p:cNvPr>
          <p:cNvGrpSpPr/>
          <p:nvPr/>
        </p:nvGrpSpPr>
        <p:grpSpPr>
          <a:xfrm>
            <a:off x="482958" y="1074694"/>
            <a:ext cx="5892084" cy="3878306"/>
            <a:chOff x="482958" y="1409547"/>
            <a:chExt cx="5892084" cy="3878306"/>
          </a:xfrm>
        </p:grpSpPr>
        <p:sp>
          <p:nvSpPr>
            <p:cNvPr id="41" name="Rectangle : coins arrondis 40">
              <a:extLst>
                <a:ext uri="{FF2B5EF4-FFF2-40B4-BE49-F238E27FC236}">
                  <a16:creationId xmlns:a16="http://schemas.microsoft.com/office/drawing/2014/main" id="{78C28B35-02F3-CE8E-B1F0-536FA1B2F603}"/>
                </a:ext>
              </a:extLst>
            </p:cNvPr>
            <p:cNvSpPr/>
            <p:nvPr/>
          </p:nvSpPr>
          <p:spPr>
            <a:xfrm>
              <a:off x="482958" y="1409547"/>
              <a:ext cx="5892084" cy="3878306"/>
            </a:xfrm>
            <a:prstGeom prst="roundRect">
              <a:avLst>
                <a:gd name="adj" fmla="val 87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10365009-7AA5-4445-A473-989B29E1AC88}"/>
                </a:ext>
              </a:extLst>
            </p:cNvPr>
            <p:cNvSpPr txBox="1"/>
            <p:nvPr/>
          </p:nvSpPr>
          <p:spPr>
            <a:xfrm>
              <a:off x="1668470" y="1409547"/>
              <a:ext cx="352106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fr-FR" sz="1400" dirty="0">
                  <a:solidFill>
                    <a:srgbClr val="3795B5"/>
                  </a:solidFill>
                  <a:effectLst/>
                  <a:latin typeface="Century Gothic" panose="020B0502020202020204" pitchFamily="34" charset="0"/>
                </a:rPr>
                <a:t>Etude réalisée par </a:t>
              </a:r>
              <a:r>
                <a:rPr lang="fr-FR" sz="1400" dirty="0" err="1">
                  <a:solidFill>
                    <a:srgbClr val="3795B5"/>
                  </a:solidFill>
                  <a:effectLst/>
                  <a:latin typeface="Century Gothic" panose="020B0502020202020204" pitchFamily="34" charset="0"/>
                </a:rPr>
                <a:t>l'Ifop</a:t>
              </a:r>
              <a:r>
                <a:rPr lang="fr-FR" sz="1400" dirty="0">
                  <a:solidFill>
                    <a:srgbClr val="3795B5"/>
                  </a:solidFill>
                  <a:effectLst/>
                  <a:latin typeface="Century Gothic" panose="020B0502020202020204" pitchFamily="34" charset="0"/>
                </a:rPr>
                <a:t> pour :</a:t>
              </a:r>
              <a:endParaRPr lang="fr-FR" sz="1050" dirty="0">
                <a:solidFill>
                  <a:srgbClr val="3795B5"/>
                </a:solidFill>
                <a:effectLst/>
                <a:latin typeface="Century Gothic" panose="020B0502020202020204" pitchFamily="34" charset="0"/>
                <a:ea typeface="Calibri" panose="020F0502020204030204" pitchFamily="34" charset="0"/>
              </a:endParaRPr>
            </a:p>
          </p:txBody>
        </p:sp>
        <p:pic>
          <p:nvPicPr>
            <p:cNvPr id="39" name="Image 38" descr="Une image contenant texte, Police, capture d’écran, Graphique&#10;&#10;Description générée automatiquement">
              <a:extLst>
                <a:ext uri="{FF2B5EF4-FFF2-40B4-BE49-F238E27FC236}">
                  <a16:creationId xmlns:a16="http://schemas.microsoft.com/office/drawing/2014/main" id="{1E1DF202-210C-DEBB-DE3B-EA9AE1A2F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512" y="1952426"/>
              <a:ext cx="1989755" cy="732890"/>
            </a:xfrm>
            <a:prstGeom prst="rect">
              <a:avLst/>
            </a:prstGeom>
          </p:spPr>
        </p:pic>
      </p:grpSp>
      <p:grpSp>
        <p:nvGrpSpPr>
          <p:cNvPr id="57" name="Groupe 56">
            <a:extLst>
              <a:ext uri="{FF2B5EF4-FFF2-40B4-BE49-F238E27FC236}">
                <a16:creationId xmlns:a16="http://schemas.microsoft.com/office/drawing/2014/main" id="{7C6EF766-A606-5EBB-0882-ACF3A5BF3FBE}"/>
              </a:ext>
            </a:extLst>
          </p:cNvPr>
          <p:cNvGrpSpPr/>
          <p:nvPr/>
        </p:nvGrpSpPr>
        <p:grpSpPr>
          <a:xfrm>
            <a:off x="670960" y="2457165"/>
            <a:ext cx="5507370" cy="620840"/>
            <a:chOff x="670960" y="2457165"/>
            <a:chExt cx="5507370" cy="620840"/>
          </a:xfrm>
        </p:grpSpPr>
        <p:pic>
          <p:nvPicPr>
            <p:cNvPr id="47" name="Image 46" descr="Une image contenant logo, Police, Bleu électrique, Graphique&#10;&#10;Description générée automatiquement">
              <a:extLst>
                <a:ext uri="{FF2B5EF4-FFF2-40B4-BE49-F238E27FC236}">
                  <a16:creationId xmlns:a16="http://schemas.microsoft.com/office/drawing/2014/main" id="{12604E9A-C0A2-5AF3-42BE-2B493C4FB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60" y="2551083"/>
              <a:ext cx="586431" cy="433004"/>
            </a:xfrm>
            <a:prstGeom prst="rect">
              <a:avLst/>
            </a:prstGeom>
          </p:spPr>
        </p:pic>
        <p:grpSp>
          <p:nvGrpSpPr>
            <p:cNvPr id="56" name="Groupe 55">
              <a:extLst>
                <a:ext uri="{FF2B5EF4-FFF2-40B4-BE49-F238E27FC236}">
                  <a16:creationId xmlns:a16="http://schemas.microsoft.com/office/drawing/2014/main" id="{507CC92B-0CA8-106F-D0EF-28C3DB86E5CF}"/>
                </a:ext>
              </a:extLst>
            </p:cNvPr>
            <p:cNvGrpSpPr/>
            <p:nvPr/>
          </p:nvGrpSpPr>
          <p:grpSpPr>
            <a:xfrm>
              <a:off x="1320121" y="2457165"/>
              <a:ext cx="4858209" cy="620840"/>
              <a:chOff x="1320121" y="2457165"/>
              <a:chExt cx="4858209" cy="620840"/>
            </a:xfrm>
          </p:grpSpPr>
          <p:sp>
            <p:nvSpPr>
              <p:cNvPr id="44" name="ZoneTexte 43">
                <a:extLst>
                  <a:ext uri="{FF2B5EF4-FFF2-40B4-BE49-F238E27FC236}">
                    <a16:creationId xmlns:a16="http://schemas.microsoft.com/office/drawing/2014/main" id="{CDA7FB31-5449-5A8C-59D3-94BFCFF8AD01}"/>
                  </a:ext>
                </a:extLst>
              </p:cNvPr>
              <p:cNvSpPr txBox="1"/>
              <p:nvPr/>
            </p:nvSpPr>
            <p:spPr>
              <a:xfrm>
                <a:off x="1320121" y="2645001"/>
                <a:ext cx="4858209" cy="433004"/>
              </a:xfrm>
              <a:prstGeom prst="rect">
                <a:avLst/>
              </a:prstGeom>
              <a:noFill/>
            </p:spPr>
            <p:txBody>
              <a:bodyPr wrap="square">
                <a:spAutoFit/>
              </a:bodyPr>
              <a:lstStyle/>
              <a:p>
                <a:pPr algn="l">
                  <a:lnSpc>
                    <a:spcPct val="130000"/>
                  </a:lnSpc>
                  <a:spcBef>
                    <a:spcPts val="0"/>
                  </a:spcBef>
                  <a:spcAft>
                    <a:spcPts val="0"/>
                  </a:spcAft>
                </a:pPr>
                <a:r>
                  <a:rPr lang="fr-FR" sz="900" b="0" kern="1200" dirty="0">
                    <a:solidFill>
                      <a:schemeClr val="tx1"/>
                    </a:solidFill>
                    <a:effectLst/>
                    <a:latin typeface="Century Gothic" panose="020B0502020202020204" pitchFamily="34" charset="0"/>
                  </a:rPr>
                  <a:t>L’enquête a été menée auprès d’un échantillon de </a:t>
                </a:r>
                <a:r>
                  <a:rPr lang="fr-FR" sz="900" b="1" kern="1200" dirty="0">
                    <a:solidFill>
                      <a:srgbClr val="3795B5"/>
                    </a:solidFill>
                    <a:effectLst/>
                    <a:latin typeface="Century Gothic" panose="020B0502020202020204" pitchFamily="34" charset="0"/>
                  </a:rPr>
                  <a:t>1 000 </a:t>
                </a:r>
                <a:r>
                  <a:rPr lang="fr-FR" sz="900" b="0" kern="1200" dirty="0">
                    <a:solidFill>
                      <a:schemeClr val="tx1"/>
                    </a:solidFill>
                    <a:effectLst/>
                    <a:latin typeface="Century Gothic" panose="020B0502020202020204" pitchFamily="34" charset="0"/>
                  </a:rPr>
                  <a:t>personnes, représentatif de la population française âgée de 18 ans et plus</a:t>
                </a:r>
              </a:p>
            </p:txBody>
          </p:sp>
          <p:sp>
            <p:nvSpPr>
              <p:cNvPr id="48" name="ZoneTexte 47">
                <a:extLst>
                  <a:ext uri="{FF2B5EF4-FFF2-40B4-BE49-F238E27FC236}">
                    <a16:creationId xmlns:a16="http://schemas.microsoft.com/office/drawing/2014/main" id="{7219BC4E-6AB7-F914-5157-5239D3D97877}"/>
                  </a:ext>
                </a:extLst>
              </p:cNvPr>
              <p:cNvSpPr txBox="1"/>
              <p:nvPr/>
            </p:nvSpPr>
            <p:spPr>
              <a:xfrm>
                <a:off x="1320121" y="2457165"/>
                <a:ext cx="1021437" cy="276999"/>
              </a:xfrm>
              <a:prstGeom prst="rect">
                <a:avLst/>
              </a:prstGeom>
              <a:noFill/>
            </p:spPr>
            <p:txBody>
              <a:bodyPr wrap="square" rtlCol="0">
                <a:spAutoFit/>
              </a:bodyPr>
              <a:lstStyle/>
              <a:p>
                <a:r>
                  <a:rPr lang="fr-FR" sz="1200" dirty="0">
                    <a:latin typeface="D-DIN Condensed" panose="020B0506030202030204" pitchFamily="34" charset="0"/>
                  </a:rPr>
                  <a:t>Échantillon</a:t>
                </a:r>
              </a:p>
            </p:txBody>
          </p:sp>
        </p:grpSp>
      </p:grpSp>
      <p:grpSp>
        <p:nvGrpSpPr>
          <p:cNvPr id="59" name="Groupe 58">
            <a:extLst>
              <a:ext uri="{FF2B5EF4-FFF2-40B4-BE49-F238E27FC236}">
                <a16:creationId xmlns:a16="http://schemas.microsoft.com/office/drawing/2014/main" id="{E1750CC4-D5E8-720B-B383-C797AF06F045}"/>
              </a:ext>
            </a:extLst>
          </p:cNvPr>
          <p:cNvGrpSpPr/>
          <p:nvPr/>
        </p:nvGrpSpPr>
        <p:grpSpPr>
          <a:xfrm>
            <a:off x="799017" y="3267068"/>
            <a:ext cx="5462445" cy="817604"/>
            <a:chOff x="799017" y="3119017"/>
            <a:chExt cx="5462445" cy="817604"/>
          </a:xfrm>
        </p:grpSpPr>
        <p:grpSp>
          <p:nvGrpSpPr>
            <p:cNvPr id="58" name="Groupe 57">
              <a:extLst>
                <a:ext uri="{FF2B5EF4-FFF2-40B4-BE49-F238E27FC236}">
                  <a16:creationId xmlns:a16="http://schemas.microsoft.com/office/drawing/2014/main" id="{A38B28B8-55FA-6A5A-3594-5A598DF7B650}"/>
                </a:ext>
              </a:extLst>
            </p:cNvPr>
            <p:cNvGrpSpPr/>
            <p:nvPr/>
          </p:nvGrpSpPr>
          <p:grpSpPr>
            <a:xfrm>
              <a:off x="1320121" y="3119017"/>
              <a:ext cx="4941341" cy="817604"/>
              <a:chOff x="1320121" y="3119017"/>
              <a:chExt cx="4941341" cy="817604"/>
            </a:xfrm>
          </p:grpSpPr>
          <p:sp>
            <p:nvSpPr>
              <p:cNvPr id="50" name="ZoneTexte 49">
                <a:extLst>
                  <a:ext uri="{FF2B5EF4-FFF2-40B4-BE49-F238E27FC236}">
                    <a16:creationId xmlns:a16="http://schemas.microsoft.com/office/drawing/2014/main" id="{7167BEF5-8F5B-9C68-C369-A77223629047}"/>
                  </a:ext>
                </a:extLst>
              </p:cNvPr>
              <p:cNvSpPr txBox="1"/>
              <p:nvPr/>
            </p:nvSpPr>
            <p:spPr>
              <a:xfrm>
                <a:off x="1320121" y="3323568"/>
                <a:ext cx="4941341" cy="613053"/>
              </a:xfrm>
              <a:prstGeom prst="rect">
                <a:avLst/>
              </a:prstGeom>
              <a:noFill/>
            </p:spPr>
            <p:txBody>
              <a:bodyPr wrap="square">
                <a:spAutoFit/>
              </a:bodyPr>
              <a:lstStyle>
                <a:defPPr>
                  <a:defRPr lang="fr-FR"/>
                </a:defPPr>
                <a:lvl1pPr>
                  <a:lnSpc>
                    <a:spcPct val="130000"/>
                  </a:lnSpc>
                  <a:spcBef>
                    <a:spcPts val="0"/>
                  </a:spcBef>
                  <a:spcAft>
                    <a:spcPts val="0"/>
                  </a:spcAft>
                  <a:defRPr sz="900" b="0">
                    <a:effectLst/>
                    <a:latin typeface="Century Gothic" panose="020B0502020202020204" pitchFamily="34" charset="0"/>
                  </a:defRPr>
                </a:lvl1pPr>
              </a:lstStyle>
              <a:p>
                <a:r>
                  <a:rPr lang="fr-FR" dirty="0"/>
                  <a:t>La représentativité de l’échantillon a été assurée par la méthode des quotas (sexe, âge, profession de la personne interrogée) après stratification par région et catégorie d’agglomération.</a:t>
                </a:r>
              </a:p>
            </p:txBody>
          </p:sp>
          <p:sp>
            <p:nvSpPr>
              <p:cNvPr id="51" name="ZoneTexte 50">
                <a:extLst>
                  <a:ext uri="{FF2B5EF4-FFF2-40B4-BE49-F238E27FC236}">
                    <a16:creationId xmlns:a16="http://schemas.microsoft.com/office/drawing/2014/main" id="{DB4CA4E5-9272-3556-54D1-F5EEAA5E7E81}"/>
                  </a:ext>
                </a:extLst>
              </p:cNvPr>
              <p:cNvSpPr txBox="1"/>
              <p:nvPr/>
            </p:nvSpPr>
            <p:spPr>
              <a:xfrm>
                <a:off x="1320121" y="3119017"/>
                <a:ext cx="2188796" cy="276999"/>
              </a:xfrm>
              <a:prstGeom prst="rect">
                <a:avLst/>
              </a:prstGeom>
              <a:noFill/>
            </p:spPr>
            <p:txBody>
              <a:bodyPr wrap="square" rtlCol="0">
                <a:spAutoFit/>
              </a:bodyPr>
              <a:lstStyle/>
              <a:p>
                <a:r>
                  <a:rPr lang="fr-FR" sz="1200" dirty="0">
                    <a:latin typeface="D-DIN Condensed" panose="020B0506030202030204" pitchFamily="34" charset="0"/>
                  </a:rPr>
                  <a:t>Méthodologie</a:t>
                </a:r>
              </a:p>
            </p:txBody>
          </p:sp>
        </p:grpSp>
        <p:pic>
          <p:nvPicPr>
            <p:cNvPr id="53" name="Graphique 52">
              <a:extLst>
                <a:ext uri="{FF2B5EF4-FFF2-40B4-BE49-F238E27FC236}">
                  <a16:creationId xmlns:a16="http://schemas.microsoft.com/office/drawing/2014/main" id="{E39B4FD2-41D5-863A-F350-ADE980117F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017" y="3296884"/>
              <a:ext cx="458374" cy="458374"/>
            </a:xfrm>
            <a:prstGeom prst="rect">
              <a:avLst/>
            </a:prstGeom>
          </p:spPr>
        </p:pic>
      </p:grpSp>
      <p:grpSp>
        <p:nvGrpSpPr>
          <p:cNvPr id="61" name="Groupe 60">
            <a:extLst>
              <a:ext uri="{FF2B5EF4-FFF2-40B4-BE49-F238E27FC236}">
                <a16:creationId xmlns:a16="http://schemas.microsoft.com/office/drawing/2014/main" id="{093A225F-C51F-3957-A734-B1521C045867}"/>
              </a:ext>
            </a:extLst>
          </p:cNvPr>
          <p:cNvGrpSpPr/>
          <p:nvPr/>
        </p:nvGrpSpPr>
        <p:grpSpPr>
          <a:xfrm>
            <a:off x="734685" y="4241564"/>
            <a:ext cx="5526777" cy="458374"/>
            <a:chOff x="734685" y="4041257"/>
            <a:chExt cx="5526777" cy="458374"/>
          </a:xfrm>
        </p:grpSpPr>
        <p:sp>
          <p:nvSpPr>
            <p:cNvPr id="54" name="ZoneTexte 53">
              <a:extLst>
                <a:ext uri="{FF2B5EF4-FFF2-40B4-BE49-F238E27FC236}">
                  <a16:creationId xmlns:a16="http://schemas.microsoft.com/office/drawing/2014/main" id="{B417876D-6084-DFED-39D7-D7916F70620C}"/>
                </a:ext>
              </a:extLst>
            </p:cNvPr>
            <p:cNvSpPr txBox="1"/>
            <p:nvPr/>
          </p:nvSpPr>
          <p:spPr>
            <a:xfrm>
              <a:off x="1320121" y="4246677"/>
              <a:ext cx="4941341" cy="252954"/>
            </a:xfrm>
            <a:prstGeom prst="rect">
              <a:avLst/>
            </a:prstGeom>
            <a:noFill/>
          </p:spPr>
          <p:txBody>
            <a:bodyPr wrap="square">
              <a:spAutoFit/>
            </a:bodyPr>
            <a:lstStyle>
              <a:defPPr>
                <a:defRPr lang="fr-FR"/>
              </a:defPPr>
              <a:lvl1pPr>
                <a:lnSpc>
                  <a:spcPct val="130000"/>
                </a:lnSpc>
                <a:spcBef>
                  <a:spcPts val="0"/>
                </a:spcBef>
                <a:spcAft>
                  <a:spcPts val="0"/>
                </a:spcAft>
                <a:defRPr sz="900" b="0">
                  <a:effectLst/>
                  <a:latin typeface="Century Gothic" panose="020B0502020202020204" pitchFamily="34" charset="0"/>
                </a:defRPr>
              </a:lvl1pPr>
            </a:lstStyle>
            <a:p>
              <a:r>
                <a:rPr lang="fr-FR" dirty="0"/>
                <a:t>Les interviews ont eu lieu par téléphone du </a:t>
              </a:r>
              <a:r>
                <a:rPr lang="fr-FR" b="1" dirty="0"/>
                <a:t>20 septembre au 12 octobre 2023</a:t>
              </a:r>
              <a:r>
                <a:rPr lang="fr-FR" dirty="0"/>
                <a:t>.</a:t>
              </a:r>
            </a:p>
          </p:txBody>
        </p:sp>
        <p:sp>
          <p:nvSpPr>
            <p:cNvPr id="55" name="ZoneTexte 54">
              <a:extLst>
                <a:ext uri="{FF2B5EF4-FFF2-40B4-BE49-F238E27FC236}">
                  <a16:creationId xmlns:a16="http://schemas.microsoft.com/office/drawing/2014/main" id="{4C87ECD5-0A8E-B09F-CB80-568499F4F8BB}"/>
                </a:ext>
              </a:extLst>
            </p:cNvPr>
            <p:cNvSpPr txBox="1"/>
            <p:nvPr/>
          </p:nvSpPr>
          <p:spPr>
            <a:xfrm>
              <a:off x="1320121" y="4042126"/>
              <a:ext cx="2263138" cy="276999"/>
            </a:xfrm>
            <a:prstGeom prst="rect">
              <a:avLst/>
            </a:prstGeom>
            <a:noFill/>
          </p:spPr>
          <p:txBody>
            <a:bodyPr wrap="square" rtlCol="0">
              <a:spAutoFit/>
            </a:bodyPr>
            <a:lstStyle/>
            <a:p>
              <a:r>
                <a:rPr lang="fr-FR" sz="1200" dirty="0">
                  <a:latin typeface="D-DIN Condensed" panose="020B0506030202030204" pitchFamily="34" charset="0"/>
                </a:rPr>
                <a:t>Le mode de recueil</a:t>
              </a:r>
            </a:p>
          </p:txBody>
        </p:sp>
        <p:pic>
          <p:nvPicPr>
            <p:cNvPr id="60" name="Graphique 59">
              <a:extLst>
                <a:ext uri="{FF2B5EF4-FFF2-40B4-BE49-F238E27FC236}">
                  <a16:creationId xmlns:a16="http://schemas.microsoft.com/office/drawing/2014/main" id="{5B39941B-6013-DCEF-26FB-3AB09110E4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685" y="4041257"/>
              <a:ext cx="458979" cy="458374"/>
            </a:xfrm>
            <a:prstGeom prst="rect">
              <a:avLst/>
            </a:prstGeom>
          </p:spPr>
        </p:pic>
      </p:grpSp>
      <p:sp>
        <p:nvSpPr>
          <p:cNvPr id="62" name="ZoneTexte 61">
            <a:extLst>
              <a:ext uri="{FF2B5EF4-FFF2-40B4-BE49-F238E27FC236}">
                <a16:creationId xmlns:a16="http://schemas.microsoft.com/office/drawing/2014/main" id="{9F687410-ECE4-D786-3F93-164BD3126A8F}"/>
              </a:ext>
            </a:extLst>
          </p:cNvPr>
          <p:cNvSpPr txBox="1"/>
          <p:nvPr/>
        </p:nvSpPr>
        <p:spPr>
          <a:xfrm>
            <a:off x="330926" y="6081630"/>
            <a:ext cx="4029373" cy="52322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2800" i="0" u="none" strike="noStrike" kern="1200" cap="none" spc="0" normalizeH="0" baseline="0" noProof="0" dirty="0">
                <a:solidFill>
                  <a:srgbClr val="3795B5"/>
                </a:solidFill>
                <a:effectLst/>
                <a:uLnTx/>
                <a:uFillTx/>
                <a:latin typeface="Century Gothic" pitchFamily="34" charset="0"/>
                <a:ea typeface="+mn-ea"/>
                <a:cs typeface="Arial" charset="0"/>
              </a:rPr>
              <a:t>CONTACTS</a:t>
            </a:r>
          </a:p>
        </p:txBody>
      </p:sp>
      <p:sp>
        <p:nvSpPr>
          <p:cNvPr id="5" name="ZoneTexte 4">
            <a:extLst>
              <a:ext uri="{FF2B5EF4-FFF2-40B4-BE49-F238E27FC236}">
                <a16:creationId xmlns:a16="http://schemas.microsoft.com/office/drawing/2014/main" id="{6B6CE7B5-D7F3-F202-DBA7-FF09D5E6B87A}"/>
              </a:ext>
            </a:extLst>
          </p:cNvPr>
          <p:cNvSpPr txBox="1"/>
          <p:nvPr/>
        </p:nvSpPr>
        <p:spPr>
          <a:xfrm>
            <a:off x="799017" y="7098372"/>
            <a:ext cx="5576025" cy="1303755"/>
          </a:xfrm>
          <a:prstGeom prst="rect">
            <a:avLst/>
          </a:prstGeom>
          <a:noFill/>
        </p:spPr>
        <p:txBody>
          <a:bodyPr wrap="square" rtlCol="0">
            <a:spAutoFit/>
          </a:bodyPr>
          <a:lstStyle/>
          <a:p>
            <a:r>
              <a:rPr lang="fr-FR" sz="1100" dirty="0">
                <a:effectLst/>
                <a:latin typeface="Calibri" panose="020F0502020204030204" pitchFamily="34" charset="0"/>
                <a:ea typeface="Calibri" panose="020F0502020204030204" pitchFamily="34" charset="0"/>
                <a:cs typeface="Times New Roman" panose="02020603050405020304" pitchFamily="18" charset="0"/>
              </a:rPr>
              <a:t>Contacts presse : </a:t>
            </a:r>
          </a:p>
          <a:p>
            <a:pPr>
              <a:lnSpc>
                <a:spcPct val="107000"/>
              </a:lnSpc>
              <a:spcAft>
                <a:spcPts val="800"/>
              </a:spcAft>
            </a:pPr>
            <a:r>
              <a:rPr lang="fr-FR" sz="900" b="1" dirty="0">
                <a:effectLst/>
                <a:latin typeface="Calibri" panose="020F0502020204030204" pitchFamily="34" charset="0"/>
                <a:ea typeface="Calibri" panose="020F0502020204030204" pitchFamily="34" charset="0"/>
                <a:cs typeface="Calibri" panose="020F0502020204030204" pitchFamily="34" charset="0"/>
              </a:rPr>
              <a:t>Agence de l’eau Rhône Méditerranée Corse</a:t>
            </a:r>
            <a:r>
              <a:rPr lang="fr-FR" sz="900" dirty="0">
                <a:effectLst/>
                <a:latin typeface="Calibri" panose="020F0502020204030204" pitchFamily="34" charset="0"/>
                <a:ea typeface="Calibri" panose="020F0502020204030204" pitchFamily="34" charset="0"/>
                <a:cs typeface="Calibri" panose="020F0502020204030204" pitchFamily="34" charset="0"/>
              </a:rPr>
              <a:t> : Nancy </a:t>
            </a:r>
            <a:r>
              <a:rPr lang="fr-FR" sz="900" dirty="0" err="1">
                <a:effectLst/>
                <a:latin typeface="Calibri" panose="020F0502020204030204" pitchFamily="34" charset="0"/>
                <a:ea typeface="Calibri" panose="020F0502020204030204" pitchFamily="34" charset="0"/>
                <a:cs typeface="Calibri" panose="020F0502020204030204" pitchFamily="34" charset="0"/>
              </a:rPr>
              <a:t>Yana</a:t>
            </a:r>
            <a:r>
              <a:rPr lang="fr-FR" sz="900" dirty="0">
                <a:effectLst/>
                <a:latin typeface="Calibri" panose="020F0502020204030204" pitchFamily="34" charset="0"/>
                <a:ea typeface="Calibri" panose="020F0502020204030204" pitchFamily="34" charset="0"/>
                <a:cs typeface="Calibri" panose="020F0502020204030204" pitchFamily="34" charset="0"/>
              </a:rPr>
              <a:t>, responsable de la communication 06 77 03 46 60 </a:t>
            </a:r>
            <a:r>
              <a:rPr lang="fr-FR"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nancy.yana@eaurmc.fr</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b="1" dirty="0">
                <a:effectLst/>
                <a:latin typeface="Calibri" panose="020F0502020204030204" pitchFamily="34" charset="0"/>
                <a:ea typeface="Calibri" panose="020F0502020204030204" pitchFamily="34" charset="0"/>
                <a:cs typeface="Arial" panose="020B0604020202020204" pitchFamily="34" charset="0"/>
              </a:rPr>
              <a:t>Agence Plus2sens </a:t>
            </a:r>
            <a:r>
              <a:rPr lang="fr-FR" sz="900" dirty="0">
                <a:effectLst/>
                <a:latin typeface="Calibri" panose="020F0502020204030204" pitchFamily="34" charset="0"/>
                <a:ea typeface="Calibri" panose="020F0502020204030204" pitchFamily="34" charset="0"/>
                <a:cs typeface="Calibri" panose="020F0502020204030204" pitchFamily="34" charset="0"/>
              </a:rPr>
              <a:t>:</a:t>
            </a:r>
            <a:r>
              <a:rPr lang="fr-FR" sz="900" dirty="0">
                <a:effectLst/>
                <a:latin typeface="Calibri" panose="020F0502020204030204" pitchFamily="34" charset="0"/>
                <a:ea typeface="Calibri" panose="020F0502020204030204" pitchFamily="34" charset="0"/>
                <a:cs typeface="Arial" panose="020B0604020202020204" pitchFamily="34" charset="0"/>
              </a:rPr>
              <a:t> Laurence Nicolas 06 64 50 59 50 / </a:t>
            </a:r>
            <a:r>
              <a:rPr lang="fr-FR" sz="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laurence@plus2sens.com</a:t>
            </a:r>
            <a:r>
              <a:rPr lang="fr-FR" sz="900" dirty="0">
                <a:effectLst/>
                <a:latin typeface="Calibri" panose="020F0502020204030204" pitchFamily="34" charset="0"/>
                <a:ea typeface="Calibri" panose="020F0502020204030204" pitchFamily="34" charset="0"/>
                <a:cs typeface="Arial" panose="020B060402020202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effectLst/>
                <a:latin typeface="Calibri" panose="020F0502020204030204" pitchFamily="34" charset="0"/>
                <a:ea typeface="Calibri" panose="020F0502020204030204" pitchFamily="34" charset="0"/>
                <a:cs typeface="Arial" panose="020B0604020202020204" pitchFamily="34" charset="0"/>
              </a:rPr>
              <a:t>Quentin </a:t>
            </a:r>
            <a:r>
              <a:rPr lang="fr-FR" sz="900" dirty="0" err="1">
                <a:effectLst/>
                <a:latin typeface="Calibri" panose="020F0502020204030204" pitchFamily="34" charset="0"/>
                <a:ea typeface="Calibri" panose="020F0502020204030204" pitchFamily="34" charset="0"/>
                <a:cs typeface="Arial" panose="020B0604020202020204" pitchFamily="34" charset="0"/>
              </a:rPr>
              <a:t>Pechoux</a:t>
            </a:r>
            <a:r>
              <a:rPr lang="fr-FR" sz="900" dirty="0">
                <a:effectLst/>
                <a:latin typeface="Calibri" panose="020F0502020204030204" pitchFamily="34" charset="0"/>
                <a:ea typeface="Calibri" panose="020F0502020204030204" pitchFamily="34" charset="0"/>
                <a:cs typeface="Arial" panose="020B0604020202020204" pitchFamily="34" charset="0"/>
              </a:rPr>
              <a:t> 06 65 48 67 77 / </a:t>
            </a:r>
            <a:r>
              <a:rPr lang="fr-FR" sz="900" u="none" strike="noStrike"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quentin@plus2sens.com</a:t>
            </a:r>
            <a:r>
              <a:rPr lang="fr-FR" sz="900" dirty="0">
                <a:effectLst/>
                <a:latin typeface="Calibri" panose="020F0502020204030204" pitchFamily="34" charset="0"/>
                <a:ea typeface="Calibri" panose="020F0502020204030204" pitchFamily="34" charset="0"/>
                <a:cs typeface="Arial" panose="020B060402020202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effectLst/>
                <a:latin typeface="Calibri" panose="020F0502020204030204" pitchFamily="34" charset="0"/>
                <a:ea typeface="Calibri" panose="020F0502020204030204" pitchFamily="34" charset="0"/>
                <a:cs typeface="Arial" panose="020B0604020202020204" pitchFamily="34" charset="0"/>
              </a:rPr>
              <a:t>Marine Chevalier 04 37 24 02 58 / </a:t>
            </a:r>
            <a:r>
              <a:rPr lang="fr-FR" sz="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marine@plus2sens.com</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capture d’écran, Graphique&#10;&#10;Description générée automatiquement">
            <a:extLst>
              <a:ext uri="{FF2B5EF4-FFF2-40B4-BE49-F238E27FC236}">
                <a16:creationId xmlns:a16="http://schemas.microsoft.com/office/drawing/2014/main" id="{5FF94353-701B-7600-8734-96F718AF2F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21992" y="1585083"/>
            <a:ext cx="936289" cy="806856"/>
          </a:xfrm>
          <a:prstGeom prst="rect">
            <a:avLst/>
          </a:prstGeom>
        </p:spPr>
      </p:pic>
    </p:spTree>
    <p:extLst>
      <p:ext uri="{BB962C8B-B14F-4D97-AF65-F5344CB8AC3E}">
        <p14:creationId xmlns:p14="http://schemas.microsoft.com/office/powerpoint/2010/main" val="219312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F7442363-B1EE-04B5-B9A5-2BCFD5EFD294}"/>
              </a:ext>
            </a:extLst>
          </p:cNvPr>
          <p:cNvGrpSpPr/>
          <p:nvPr/>
        </p:nvGrpSpPr>
        <p:grpSpPr>
          <a:xfrm rot="20357416">
            <a:off x="5327897" y="8981593"/>
            <a:ext cx="624107" cy="1395536"/>
            <a:chOff x="7725173" y="2270932"/>
            <a:chExt cx="1179002" cy="2636309"/>
          </a:xfrm>
        </p:grpSpPr>
        <p:grpSp>
          <p:nvGrpSpPr>
            <p:cNvPr id="22" name="Groupe 21">
              <a:extLst>
                <a:ext uri="{FF2B5EF4-FFF2-40B4-BE49-F238E27FC236}">
                  <a16:creationId xmlns:a16="http://schemas.microsoft.com/office/drawing/2014/main" id="{57E18077-2F8A-E06A-855E-52F52A423711}"/>
                </a:ext>
              </a:extLst>
            </p:cNvPr>
            <p:cNvGrpSpPr/>
            <p:nvPr/>
          </p:nvGrpSpPr>
          <p:grpSpPr>
            <a:xfrm>
              <a:off x="7725173" y="2626518"/>
              <a:ext cx="1037827" cy="1206705"/>
              <a:chOff x="6137275" y="2308225"/>
              <a:chExt cx="536575" cy="623888"/>
            </a:xfrm>
          </p:grpSpPr>
          <p:sp>
            <p:nvSpPr>
              <p:cNvPr id="24" name="Freeform 238">
                <a:extLst>
                  <a:ext uri="{FF2B5EF4-FFF2-40B4-BE49-F238E27FC236}">
                    <a16:creationId xmlns:a16="http://schemas.microsoft.com/office/drawing/2014/main" id="{1547536D-2876-01A4-A652-BB46BDBE516F}"/>
                  </a:ext>
                </a:extLst>
              </p:cNvPr>
              <p:cNvSpPr>
                <a:spLocks/>
              </p:cNvSpPr>
              <p:nvPr/>
            </p:nvSpPr>
            <p:spPr bwMode="auto">
              <a:xfrm>
                <a:off x="6137275" y="2501900"/>
                <a:ext cx="128588" cy="215900"/>
              </a:xfrm>
              <a:custGeom>
                <a:avLst/>
                <a:gdLst>
                  <a:gd name="T0" fmla="*/ 67 w 78"/>
                  <a:gd name="T1" fmla="*/ 0 h 132"/>
                  <a:gd name="T2" fmla="*/ 32 w 78"/>
                  <a:gd name="T3" fmla="*/ 70 h 132"/>
                  <a:gd name="T4" fmla="*/ 78 w 78"/>
                  <a:gd name="T5" fmla="*/ 132 h 132"/>
                  <a:gd name="T6" fmla="*/ 67 w 78"/>
                  <a:gd name="T7" fmla="*/ 0 h 132"/>
                </a:gdLst>
                <a:ahLst/>
                <a:cxnLst>
                  <a:cxn ang="0">
                    <a:pos x="T0" y="T1"/>
                  </a:cxn>
                  <a:cxn ang="0">
                    <a:pos x="T2" y="T3"/>
                  </a:cxn>
                  <a:cxn ang="0">
                    <a:pos x="T4" y="T5"/>
                  </a:cxn>
                  <a:cxn ang="0">
                    <a:pos x="T6" y="T7"/>
                  </a:cxn>
                </a:cxnLst>
                <a:rect l="0" t="0" r="r" b="b"/>
                <a:pathLst>
                  <a:path w="78" h="132">
                    <a:moveTo>
                      <a:pt x="67" y="0"/>
                    </a:moveTo>
                    <a:cubicBezTo>
                      <a:pt x="50" y="28"/>
                      <a:pt x="64" y="38"/>
                      <a:pt x="32" y="70"/>
                    </a:cubicBezTo>
                    <a:cubicBezTo>
                      <a:pt x="0" y="103"/>
                      <a:pt x="78" y="132"/>
                      <a:pt x="78" y="132"/>
                    </a:cubicBezTo>
                    <a:lnTo>
                      <a:pt x="67" y="0"/>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5" name="Freeform 239">
                <a:extLst>
                  <a:ext uri="{FF2B5EF4-FFF2-40B4-BE49-F238E27FC236}">
                    <a16:creationId xmlns:a16="http://schemas.microsoft.com/office/drawing/2014/main" id="{19A9C6FB-F4BA-FFAF-43A0-B15EFEB9554D}"/>
                  </a:ext>
                </a:extLst>
              </p:cNvPr>
              <p:cNvSpPr>
                <a:spLocks/>
              </p:cNvSpPr>
              <p:nvPr/>
            </p:nvSpPr>
            <p:spPr bwMode="auto">
              <a:xfrm>
                <a:off x="6351588" y="2487613"/>
                <a:ext cx="217488" cy="125413"/>
              </a:xfrm>
              <a:custGeom>
                <a:avLst/>
                <a:gdLst>
                  <a:gd name="T0" fmla="*/ 0 w 133"/>
                  <a:gd name="T1" fmla="*/ 0 h 77"/>
                  <a:gd name="T2" fmla="*/ 67 w 133"/>
                  <a:gd name="T3" fmla="*/ 42 h 77"/>
                  <a:gd name="T4" fmla="*/ 133 w 133"/>
                  <a:gd name="T5" fmla="*/ 2 h 77"/>
                  <a:gd name="T6" fmla="*/ 0 w 133"/>
                  <a:gd name="T7" fmla="*/ 0 h 77"/>
                </a:gdLst>
                <a:ahLst/>
                <a:cxnLst>
                  <a:cxn ang="0">
                    <a:pos x="T0" y="T1"/>
                  </a:cxn>
                  <a:cxn ang="0">
                    <a:pos x="T2" y="T3"/>
                  </a:cxn>
                  <a:cxn ang="0">
                    <a:pos x="T4" y="T5"/>
                  </a:cxn>
                  <a:cxn ang="0">
                    <a:pos x="T6" y="T7"/>
                  </a:cxn>
                </a:cxnLst>
                <a:rect l="0" t="0" r="r" b="b"/>
                <a:pathLst>
                  <a:path w="133" h="77">
                    <a:moveTo>
                      <a:pt x="0" y="0"/>
                    </a:moveTo>
                    <a:cubicBezTo>
                      <a:pt x="27" y="19"/>
                      <a:pt x="37" y="7"/>
                      <a:pt x="67" y="42"/>
                    </a:cubicBezTo>
                    <a:cubicBezTo>
                      <a:pt x="96" y="77"/>
                      <a:pt x="133" y="2"/>
                      <a:pt x="133" y="2"/>
                    </a:cubicBezTo>
                    <a:lnTo>
                      <a:pt x="0" y="0"/>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6" name="Freeform 240">
                <a:extLst>
                  <a:ext uri="{FF2B5EF4-FFF2-40B4-BE49-F238E27FC236}">
                    <a16:creationId xmlns:a16="http://schemas.microsoft.com/office/drawing/2014/main" id="{8384652F-2980-6F5D-D302-E418A1509BDB}"/>
                  </a:ext>
                </a:extLst>
              </p:cNvPr>
              <p:cNvSpPr>
                <a:spLocks/>
              </p:cNvSpPr>
              <p:nvPr/>
            </p:nvSpPr>
            <p:spPr bwMode="auto">
              <a:xfrm>
                <a:off x="6157913" y="2308225"/>
                <a:ext cx="342900" cy="434975"/>
              </a:xfrm>
              <a:custGeom>
                <a:avLst/>
                <a:gdLst>
                  <a:gd name="T0" fmla="*/ 140 w 210"/>
                  <a:gd name="T1" fmla="*/ 64 h 265"/>
                  <a:gd name="T2" fmla="*/ 182 w 210"/>
                  <a:gd name="T3" fmla="*/ 248 h 265"/>
                  <a:gd name="T4" fmla="*/ 38 w 210"/>
                  <a:gd name="T5" fmla="*/ 125 h 265"/>
                  <a:gd name="T6" fmla="*/ 42 w 210"/>
                  <a:gd name="T7" fmla="*/ 17 h 265"/>
                  <a:gd name="T8" fmla="*/ 140 w 210"/>
                  <a:gd name="T9" fmla="*/ 64 h 265"/>
                </a:gdLst>
                <a:ahLst/>
                <a:cxnLst>
                  <a:cxn ang="0">
                    <a:pos x="T0" y="T1"/>
                  </a:cxn>
                  <a:cxn ang="0">
                    <a:pos x="T2" y="T3"/>
                  </a:cxn>
                  <a:cxn ang="0">
                    <a:pos x="T4" y="T5"/>
                  </a:cxn>
                  <a:cxn ang="0">
                    <a:pos x="T6" y="T7"/>
                  </a:cxn>
                  <a:cxn ang="0">
                    <a:pos x="T8" y="T9"/>
                  </a:cxn>
                </a:cxnLst>
                <a:rect l="0" t="0" r="r" b="b"/>
                <a:pathLst>
                  <a:path w="210" h="265">
                    <a:moveTo>
                      <a:pt x="140" y="64"/>
                    </a:moveTo>
                    <a:cubicBezTo>
                      <a:pt x="179" y="127"/>
                      <a:pt x="210" y="231"/>
                      <a:pt x="182" y="248"/>
                    </a:cubicBezTo>
                    <a:cubicBezTo>
                      <a:pt x="154" y="265"/>
                      <a:pt x="77" y="189"/>
                      <a:pt x="38" y="125"/>
                    </a:cubicBezTo>
                    <a:cubicBezTo>
                      <a:pt x="0" y="62"/>
                      <a:pt x="14" y="34"/>
                      <a:pt x="42" y="17"/>
                    </a:cubicBezTo>
                    <a:cubicBezTo>
                      <a:pt x="70" y="0"/>
                      <a:pt x="102" y="0"/>
                      <a:pt x="140" y="64"/>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7" name="Freeform 241">
                <a:extLst>
                  <a:ext uri="{FF2B5EF4-FFF2-40B4-BE49-F238E27FC236}">
                    <a16:creationId xmlns:a16="http://schemas.microsoft.com/office/drawing/2014/main" id="{C10EFFF5-1859-B6C6-40D8-3D1138525461}"/>
                  </a:ext>
                </a:extLst>
              </p:cNvPr>
              <p:cNvSpPr>
                <a:spLocks/>
              </p:cNvSpPr>
              <p:nvPr/>
            </p:nvSpPr>
            <p:spPr bwMode="auto">
              <a:xfrm>
                <a:off x="6423025" y="2655888"/>
                <a:ext cx="250825" cy="276225"/>
              </a:xfrm>
              <a:custGeom>
                <a:avLst/>
                <a:gdLst>
                  <a:gd name="T0" fmla="*/ 77 w 154"/>
                  <a:gd name="T1" fmla="*/ 132 h 169"/>
                  <a:gd name="T2" fmla="*/ 93 w 154"/>
                  <a:gd name="T3" fmla="*/ 105 h 169"/>
                  <a:gd name="T4" fmla="*/ 122 w 154"/>
                  <a:gd name="T5" fmla="*/ 93 h 169"/>
                  <a:gd name="T6" fmla="*/ 13 w 154"/>
                  <a:gd name="T7" fmla="*/ 11 h 169"/>
                  <a:gd name="T8" fmla="*/ 77 w 154"/>
                  <a:gd name="T9" fmla="*/ 132 h 169"/>
                </a:gdLst>
                <a:ahLst/>
                <a:cxnLst>
                  <a:cxn ang="0">
                    <a:pos x="T0" y="T1"/>
                  </a:cxn>
                  <a:cxn ang="0">
                    <a:pos x="T2" y="T3"/>
                  </a:cxn>
                  <a:cxn ang="0">
                    <a:pos x="T4" y="T5"/>
                  </a:cxn>
                  <a:cxn ang="0">
                    <a:pos x="T6" y="T7"/>
                  </a:cxn>
                  <a:cxn ang="0">
                    <a:pos x="T8" y="T9"/>
                  </a:cxn>
                </a:cxnLst>
                <a:rect l="0" t="0" r="r" b="b"/>
                <a:pathLst>
                  <a:path w="154" h="169">
                    <a:moveTo>
                      <a:pt x="77" y="132"/>
                    </a:moveTo>
                    <a:cubicBezTo>
                      <a:pt x="109" y="169"/>
                      <a:pt x="81" y="116"/>
                      <a:pt x="93" y="105"/>
                    </a:cubicBezTo>
                    <a:cubicBezTo>
                      <a:pt x="106" y="95"/>
                      <a:pt x="154" y="131"/>
                      <a:pt x="122" y="93"/>
                    </a:cubicBezTo>
                    <a:cubicBezTo>
                      <a:pt x="90" y="56"/>
                      <a:pt x="25" y="0"/>
                      <a:pt x="13" y="11"/>
                    </a:cubicBezTo>
                    <a:cubicBezTo>
                      <a:pt x="0" y="21"/>
                      <a:pt x="45" y="95"/>
                      <a:pt x="77" y="132"/>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
          <p:nvSpPr>
            <p:cNvPr id="23" name="Ellipse 22">
              <a:extLst>
                <a:ext uri="{FF2B5EF4-FFF2-40B4-BE49-F238E27FC236}">
                  <a16:creationId xmlns:a16="http://schemas.microsoft.com/office/drawing/2014/main" id="{4B86FA00-EE89-75A3-D90F-91608FC55582}"/>
                </a:ext>
              </a:extLst>
            </p:cNvPr>
            <p:cNvSpPr/>
            <p:nvPr/>
          </p:nvSpPr>
          <p:spPr>
            <a:xfrm rot="8923701">
              <a:off x="7959823" y="2270932"/>
              <a:ext cx="944352" cy="2636309"/>
            </a:xfrm>
            <a:prstGeom prst="ellipse">
              <a:avLst/>
            </a:prstGeom>
            <a:gradFill flip="none" rotWithShape="1">
              <a:gsLst>
                <a:gs pos="25000">
                  <a:srgbClr val="3B5AA1">
                    <a:alpha val="29000"/>
                  </a:srgbClr>
                </a:gs>
                <a:gs pos="0">
                  <a:srgbClr val="283583">
                    <a:alpha val="76000"/>
                  </a:srgbClr>
                </a:gs>
                <a:gs pos="68582">
                  <a:srgbClr val="4B7BBB">
                    <a:alpha val="0"/>
                  </a:srgbClr>
                </a:gs>
                <a:gs pos="100000">
                  <a:schemeClr val="accent1">
                    <a:alpha val="0"/>
                    <a:lumMod val="10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sp>
        <p:nvSpPr>
          <p:cNvPr id="4" name="Espace réservé du contenu 1"/>
          <p:cNvSpPr txBox="1">
            <a:spLocks/>
          </p:cNvSpPr>
          <p:nvPr/>
        </p:nvSpPr>
        <p:spPr>
          <a:xfrm>
            <a:off x="1422198" y="2536905"/>
            <a:ext cx="5353624" cy="5407100"/>
          </a:xfrm>
          <a:prstGeom prst="roundRect">
            <a:avLst>
              <a:gd name="adj" fmla="val 5709"/>
            </a:avLst>
          </a:prstGeom>
          <a:solidFill>
            <a:schemeClr val="bg1"/>
          </a:solidFill>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96938" indent="0">
              <a:lnSpc>
                <a:spcPts val="1700"/>
              </a:lnSpc>
              <a:spcBef>
                <a:spcPts val="2400"/>
              </a:spcBef>
              <a:buNone/>
            </a:pPr>
            <a:br>
              <a:rPr lang="fr-FR" sz="1400" b="1" dirty="0">
                <a:solidFill>
                  <a:schemeClr val="tx1">
                    <a:lumMod val="75000"/>
                    <a:lumOff val="25000"/>
                  </a:schemeClr>
                </a:solidFill>
                <a:latin typeface="Century Gothic" panose="020B0502020202020204" pitchFamily="34" charset="0"/>
              </a:rPr>
            </a:br>
            <a:r>
              <a:rPr lang="fr-FR" sz="1400" b="1" dirty="0">
                <a:solidFill>
                  <a:schemeClr val="tx1">
                    <a:lumMod val="75000"/>
                    <a:lumOff val="25000"/>
                  </a:schemeClr>
                </a:solidFill>
                <a:latin typeface="Century Gothic" panose="020B0502020202020204" pitchFamily="34" charset="0"/>
              </a:rPr>
              <a:t>L’INFOGRAPHIE</a:t>
            </a:r>
          </a:p>
          <a:p>
            <a:pPr marL="896938" indent="0">
              <a:lnSpc>
                <a:spcPts val="1700"/>
              </a:lnSpc>
              <a:spcBef>
                <a:spcPts val="2400"/>
              </a:spcBef>
              <a:buNone/>
            </a:pPr>
            <a:r>
              <a:rPr lang="fr-FR" sz="1200" b="1" dirty="0">
                <a:solidFill>
                  <a:srgbClr val="3795B5"/>
                </a:solidFill>
                <a:latin typeface="Century Gothic" panose="020B0502020202020204" pitchFamily="34" charset="0"/>
              </a:rPr>
              <a:t>Préoccupations environnementales</a:t>
            </a:r>
          </a:p>
          <a:p>
            <a:pPr marL="896938" indent="0">
              <a:lnSpc>
                <a:spcPts val="1700"/>
              </a:lnSpc>
              <a:spcBef>
                <a:spcPts val="2400"/>
              </a:spcBef>
              <a:buNone/>
            </a:pPr>
            <a:r>
              <a:rPr lang="fr-FR" sz="1200" b="1" dirty="0">
                <a:solidFill>
                  <a:srgbClr val="3795B5"/>
                </a:solidFill>
                <a:latin typeface="Century Gothic" panose="020B0502020202020204" pitchFamily="34" charset="0"/>
              </a:rPr>
              <a:t>Préoccupations sur les enjeux liés à l’eau</a:t>
            </a:r>
          </a:p>
          <a:p>
            <a:pPr marL="896938" indent="0">
              <a:lnSpc>
                <a:spcPts val="1700"/>
              </a:lnSpc>
              <a:spcBef>
                <a:spcPts val="2400"/>
              </a:spcBef>
              <a:buNone/>
            </a:pPr>
            <a:r>
              <a:rPr lang="fr-FR" sz="1200" b="1" dirty="0">
                <a:solidFill>
                  <a:srgbClr val="3795B5"/>
                </a:solidFill>
                <a:latin typeface="Century Gothic" panose="020B0502020202020204" pitchFamily="34" charset="0"/>
              </a:rPr>
              <a:t>Actions prioritaires pour faire face aux impacts du changement climatique</a:t>
            </a:r>
          </a:p>
          <a:p>
            <a:pPr marL="896938" indent="0">
              <a:lnSpc>
                <a:spcPts val="1700"/>
              </a:lnSpc>
              <a:spcBef>
                <a:spcPts val="2400"/>
              </a:spcBef>
              <a:buNone/>
            </a:pPr>
            <a:r>
              <a:rPr lang="fr-FR" sz="1200" b="1" dirty="0">
                <a:solidFill>
                  <a:srgbClr val="3795B5"/>
                </a:solidFill>
                <a:latin typeface="Century Gothic" panose="020B0502020202020204" pitchFamily="34" charset="0"/>
              </a:rPr>
              <a:t>Implication personnelle quant à la disponibilité de l’eau </a:t>
            </a:r>
          </a:p>
          <a:p>
            <a:pPr marL="896938" indent="0">
              <a:lnSpc>
                <a:spcPts val="1700"/>
              </a:lnSpc>
              <a:spcBef>
                <a:spcPts val="2400"/>
              </a:spcBef>
              <a:buNone/>
            </a:pPr>
            <a:r>
              <a:rPr lang="fr-FR" sz="1200" b="1" dirty="0">
                <a:solidFill>
                  <a:srgbClr val="3795B5"/>
                </a:solidFill>
                <a:latin typeface="Century Gothic" panose="020B0502020202020204" pitchFamily="34" charset="0"/>
              </a:rPr>
              <a:t>Implication personnelle quant à la qualité de l’eau</a:t>
            </a:r>
          </a:p>
          <a:p>
            <a:pPr marL="896938" indent="0">
              <a:lnSpc>
                <a:spcPts val="1700"/>
              </a:lnSpc>
              <a:spcBef>
                <a:spcPts val="2400"/>
              </a:spcBef>
              <a:buNone/>
            </a:pPr>
            <a:r>
              <a:rPr lang="fr-FR" sz="1200" b="1" dirty="0">
                <a:solidFill>
                  <a:srgbClr val="3795B5"/>
                </a:solidFill>
                <a:latin typeface="Century Gothic" panose="020B0502020202020204" pitchFamily="34" charset="0"/>
              </a:rPr>
              <a:t>Attentes d’information</a:t>
            </a:r>
          </a:p>
          <a:p>
            <a:pPr marL="896938" indent="0">
              <a:lnSpc>
                <a:spcPts val="1700"/>
              </a:lnSpc>
              <a:spcBef>
                <a:spcPts val="2400"/>
              </a:spcBef>
              <a:buNone/>
            </a:pPr>
            <a:r>
              <a:rPr lang="fr-FR" sz="1400" b="1" dirty="0">
                <a:solidFill>
                  <a:schemeClr val="tx1">
                    <a:lumMod val="75000"/>
                    <a:lumOff val="25000"/>
                  </a:schemeClr>
                </a:solidFill>
                <a:latin typeface="Century Gothic" panose="020B0502020202020204" pitchFamily="34" charset="0"/>
              </a:rPr>
              <a:t>EN RÉSUMÉ…	</a:t>
            </a:r>
          </a:p>
          <a:p>
            <a:pPr marL="896938" indent="0">
              <a:lnSpc>
                <a:spcPts val="1700"/>
              </a:lnSpc>
              <a:spcBef>
                <a:spcPts val="2400"/>
              </a:spcBef>
              <a:buNone/>
            </a:pPr>
            <a:r>
              <a:rPr lang="fr-FR" sz="1400" b="1" dirty="0">
                <a:solidFill>
                  <a:schemeClr val="tx1">
                    <a:lumMod val="75000"/>
                    <a:lumOff val="25000"/>
                  </a:schemeClr>
                </a:solidFill>
                <a:latin typeface="Century Gothic" panose="020B0502020202020204" pitchFamily="34" charset="0"/>
              </a:rPr>
              <a:t>RAPPEL DE LA MÉTHODOLOGIE &amp; CONTACTS</a:t>
            </a:r>
            <a:r>
              <a:rPr lang="fr-FR" sz="1013" b="1" dirty="0">
                <a:solidFill>
                  <a:schemeClr val="tx1">
                    <a:lumMod val="75000"/>
                    <a:lumOff val="25000"/>
                  </a:schemeClr>
                </a:solidFill>
                <a:latin typeface="Century Gothic" panose="020B0502020202020204" pitchFamily="34" charset="0"/>
              </a:rPr>
              <a:t>	                 </a:t>
            </a:r>
            <a:r>
              <a:rPr lang="fr-FR" sz="900" b="1" dirty="0">
                <a:solidFill>
                  <a:srgbClr val="A50021"/>
                </a:solidFill>
                <a:latin typeface="Century Gothic" panose="020B0502020202020204" pitchFamily="34" charset="0"/>
              </a:rPr>
              <a:t>		</a:t>
            </a:r>
          </a:p>
        </p:txBody>
      </p:sp>
      <p:sp>
        <p:nvSpPr>
          <p:cNvPr id="7" name="Espace réservé du texte 1"/>
          <p:cNvSpPr>
            <a:spLocks noGrp="1"/>
          </p:cNvSpPr>
          <p:nvPr>
            <p:ph type="body" sz="quarter" idx="4294967295"/>
          </p:nvPr>
        </p:nvSpPr>
        <p:spPr>
          <a:xfrm>
            <a:off x="218941" y="449004"/>
            <a:ext cx="1824894" cy="1019188"/>
          </a:xfrm>
          <a:prstGeom prst="roundRect">
            <a:avLst/>
          </a:prstGeom>
          <a:solidFill>
            <a:schemeClr val="bg1"/>
          </a:solidFill>
        </p:spPr>
        <p:txBody>
          <a:bodyPr>
            <a:noAutofit/>
          </a:bodyPr>
          <a:lstStyle/>
          <a:p>
            <a:pPr marL="0" indent="0" algn="ctr">
              <a:lnSpc>
                <a:spcPct val="150000"/>
              </a:lnSpc>
              <a:spcBef>
                <a:spcPts val="1200"/>
              </a:spcBef>
              <a:buNone/>
            </a:pPr>
            <a:r>
              <a:rPr lang="fr-FR" sz="2000" b="1" i="1" dirty="0">
                <a:solidFill>
                  <a:srgbClr val="283583"/>
                </a:solidFill>
              </a:rPr>
              <a:t>BAROMÈTRE</a:t>
            </a:r>
            <a:br>
              <a:rPr lang="fr-FR" sz="2000" b="1" i="1" dirty="0">
                <a:solidFill>
                  <a:srgbClr val="283583"/>
                </a:solidFill>
              </a:rPr>
            </a:br>
            <a:r>
              <a:rPr lang="fr-FR" sz="2000" b="1" i="1" dirty="0">
                <a:solidFill>
                  <a:srgbClr val="283583"/>
                </a:solidFill>
              </a:rPr>
              <a:t>2023</a:t>
            </a:r>
            <a:endParaRPr lang="fr-FR" sz="9600" b="1" i="1" dirty="0">
              <a:solidFill>
                <a:srgbClr val="283583"/>
              </a:solidFill>
            </a:endParaRPr>
          </a:p>
        </p:txBody>
      </p:sp>
      <p:grpSp>
        <p:nvGrpSpPr>
          <p:cNvPr id="8" name="Groupe 7">
            <a:extLst>
              <a:ext uri="{FF2B5EF4-FFF2-40B4-BE49-F238E27FC236}">
                <a16:creationId xmlns:a16="http://schemas.microsoft.com/office/drawing/2014/main" id="{E3620C58-66E0-F6B8-FB80-1EACCA398C92}"/>
              </a:ext>
            </a:extLst>
          </p:cNvPr>
          <p:cNvGrpSpPr/>
          <p:nvPr/>
        </p:nvGrpSpPr>
        <p:grpSpPr>
          <a:xfrm>
            <a:off x="482555" y="1728044"/>
            <a:ext cx="1297665" cy="636942"/>
            <a:chOff x="569437" y="2007574"/>
            <a:chExt cx="1297665" cy="636942"/>
          </a:xfrm>
        </p:grpSpPr>
        <p:pic>
          <p:nvPicPr>
            <p:cNvPr id="3" name="Graphique 2">
              <a:extLst>
                <a:ext uri="{FF2B5EF4-FFF2-40B4-BE49-F238E27FC236}">
                  <a16:creationId xmlns:a16="http://schemas.microsoft.com/office/drawing/2014/main" id="{42D2F268-531F-AC0A-FA90-173B814E15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36721">
              <a:off x="506992" y="2070019"/>
              <a:ext cx="636942" cy="512052"/>
            </a:xfrm>
            <a:prstGeom prst="rect">
              <a:avLst/>
            </a:prstGeom>
          </p:spPr>
        </p:pic>
        <p:pic>
          <p:nvPicPr>
            <p:cNvPr id="6" name="Graphique 5">
              <a:extLst>
                <a:ext uri="{FF2B5EF4-FFF2-40B4-BE49-F238E27FC236}">
                  <a16:creationId xmlns:a16="http://schemas.microsoft.com/office/drawing/2014/main" id="{7C9D53A5-92EC-E2A0-72B3-42FCF896DB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36721">
              <a:off x="1292605" y="2070019"/>
              <a:ext cx="636942" cy="512052"/>
            </a:xfrm>
            <a:prstGeom prst="rect">
              <a:avLst/>
            </a:prstGeom>
          </p:spPr>
        </p:pic>
      </p:grpSp>
      <p:sp>
        <p:nvSpPr>
          <p:cNvPr id="11" name="ZoneTexte 10">
            <a:extLst>
              <a:ext uri="{FF2B5EF4-FFF2-40B4-BE49-F238E27FC236}">
                <a16:creationId xmlns:a16="http://schemas.microsoft.com/office/drawing/2014/main" id="{7A223C6E-C5C8-D099-0B6A-F18A0DD6DA89}"/>
              </a:ext>
            </a:extLst>
          </p:cNvPr>
          <p:cNvSpPr txBox="1"/>
          <p:nvPr/>
        </p:nvSpPr>
        <p:spPr>
          <a:xfrm>
            <a:off x="2569029" y="1702811"/>
            <a:ext cx="4288971"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6000" b="1" i="0" u="none" strike="noStrike" kern="1200" cap="none" spc="0" normalizeH="0" baseline="0" noProof="0" dirty="0">
                <a:ln>
                  <a:solidFill>
                    <a:srgbClr val="3795B5">
                      <a:alpha val="56000"/>
                    </a:srgbClr>
                  </a:solidFill>
                </a:ln>
                <a:noFill/>
                <a:effectLst/>
                <a:uLnTx/>
                <a:uFillTx/>
                <a:latin typeface="Century Gothic" pitchFamily="34" charset="0"/>
                <a:ea typeface="+mn-ea"/>
                <a:cs typeface="Arial" charset="0"/>
              </a:rPr>
              <a:t>SOMMAIRE</a:t>
            </a:r>
            <a:endParaRPr kumimoji="0" lang="fr-FR" sz="6000" b="0" i="0" u="none" strike="noStrike" kern="1200" cap="none" spc="0" normalizeH="0" baseline="0" noProof="0" dirty="0">
              <a:ln>
                <a:solidFill>
                  <a:srgbClr val="3795B5">
                    <a:alpha val="56000"/>
                  </a:srgbClr>
                </a:solidFill>
              </a:ln>
              <a:noFill/>
              <a:effectLst/>
              <a:uLnTx/>
              <a:uFillTx/>
              <a:latin typeface="Century Gothic" pitchFamily="34" charset="0"/>
              <a:ea typeface="+mn-ea"/>
              <a:cs typeface="Arial" charset="0"/>
            </a:endParaRPr>
          </a:p>
        </p:txBody>
      </p:sp>
      <p:grpSp>
        <p:nvGrpSpPr>
          <p:cNvPr id="12" name="Groupe 11">
            <a:extLst>
              <a:ext uri="{FF2B5EF4-FFF2-40B4-BE49-F238E27FC236}">
                <a16:creationId xmlns:a16="http://schemas.microsoft.com/office/drawing/2014/main" id="{49DD88FC-1B67-6C33-4C3B-0B334C1BE06B}"/>
              </a:ext>
            </a:extLst>
          </p:cNvPr>
          <p:cNvGrpSpPr/>
          <p:nvPr/>
        </p:nvGrpSpPr>
        <p:grpSpPr>
          <a:xfrm>
            <a:off x="5454740" y="7907628"/>
            <a:ext cx="825994" cy="1998372"/>
            <a:chOff x="-52387" y="1903413"/>
            <a:chExt cx="295275" cy="714375"/>
          </a:xfrm>
        </p:grpSpPr>
        <p:sp>
          <p:nvSpPr>
            <p:cNvPr id="13" name="Freeform 5">
              <a:extLst>
                <a:ext uri="{FF2B5EF4-FFF2-40B4-BE49-F238E27FC236}">
                  <a16:creationId xmlns:a16="http://schemas.microsoft.com/office/drawing/2014/main" id="{013D3295-798D-FE36-B907-3C113C4274BC}"/>
                </a:ext>
              </a:extLst>
            </p:cNvPr>
            <p:cNvSpPr>
              <a:spLocks/>
            </p:cNvSpPr>
            <p:nvPr/>
          </p:nvSpPr>
          <p:spPr bwMode="auto">
            <a:xfrm>
              <a:off x="68263" y="1903413"/>
              <a:ext cx="61913" cy="714375"/>
            </a:xfrm>
            <a:custGeom>
              <a:avLst/>
              <a:gdLst>
                <a:gd name="T0" fmla="*/ 15 w 38"/>
                <a:gd name="T1" fmla="*/ 0 h 436"/>
                <a:gd name="T2" fmla="*/ 10 w 38"/>
                <a:gd name="T3" fmla="*/ 338 h 436"/>
                <a:gd name="T4" fmla="*/ 32 w 38"/>
                <a:gd name="T5" fmla="*/ 433 h 436"/>
                <a:gd name="T6" fmla="*/ 37 w 38"/>
                <a:gd name="T7" fmla="*/ 426 h 436"/>
                <a:gd name="T8" fmla="*/ 10 w 38"/>
                <a:gd name="T9" fmla="*/ 246 h 436"/>
                <a:gd name="T10" fmla="*/ 22 w 38"/>
                <a:gd name="T11" fmla="*/ 5 h 436"/>
                <a:gd name="T12" fmla="*/ 15 w 38"/>
                <a:gd name="T13" fmla="*/ 0 h 436"/>
              </a:gdLst>
              <a:ahLst/>
              <a:cxnLst>
                <a:cxn ang="0">
                  <a:pos x="T0" y="T1"/>
                </a:cxn>
                <a:cxn ang="0">
                  <a:pos x="T2" y="T3"/>
                </a:cxn>
                <a:cxn ang="0">
                  <a:pos x="T4" y="T5"/>
                </a:cxn>
                <a:cxn ang="0">
                  <a:pos x="T6" y="T7"/>
                </a:cxn>
                <a:cxn ang="0">
                  <a:pos x="T8" y="T9"/>
                </a:cxn>
                <a:cxn ang="0">
                  <a:pos x="T10" y="T11"/>
                </a:cxn>
                <a:cxn ang="0">
                  <a:pos x="T12" y="T13"/>
                </a:cxn>
              </a:cxnLst>
              <a:rect l="0" t="0" r="r" b="b"/>
              <a:pathLst>
                <a:path w="38" h="436">
                  <a:moveTo>
                    <a:pt x="15" y="0"/>
                  </a:moveTo>
                  <a:cubicBezTo>
                    <a:pt x="13" y="8"/>
                    <a:pt x="0" y="278"/>
                    <a:pt x="10" y="338"/>
                  </a:cubicBezTo>
                  <a:cubicBezTo>
                    <a:pt x="21" y="398"/>
                    <a:pt x="31" y="430"/>
                    <a:pt x="32" y="433"/>
                  </a:cubicBezTo>
                  <a:cubicBezTo>
                    <a:pt x="33" y="436"/>
                    <a:pt x="38" y="429"/>
                    <a:pt x="37" y="426"/>
                  </a:cubicBezTo>
                  <a:cubicBezTo>
                    <a:pt x="36" y="423"/>
                    <a:pt x="10" y="338"/>
                    <a:pt x="10" y="246"/>
                  </a:cubicBezTo>
                  <a:cubicBezTo>
                    <a:pt x="10" y="219"/>
                    <a:pt x="29" y="10"/>
                    <a:pt x="22" y="5"/>
                  </a:cubicBezTo>
                  <a:lnTo>
                    <a:pt x="15"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4" name="Freeform 6">
              <a:extLst>
                <a:ext uri="{FF2B5EF4-FFF2-40B4-BE49-F238E27FC236}">
                  <a16:creationId xmlns:a16="http://schemas.microsoft.com/office/drawing/2014/main" id="{11781011-481F-72D2-D54D-1A0A29BD77F3}"/>
                </a:ext>
              </a:extLst>
            </p:cNvPr>
            <p:cNvSpPr>
              <a:spLocks/>
            </p:cNvSpPr>
            <p:nvPr/>
          </p:nvSpPr>
          <p:spPr bwMode="auto">
            <a:xfrm>
              <a:off x="65088" y="1947863"/>
              <a:ext cx="60325" cy="180975"/>
            </a:xfrm>
            <a:custGeom>
              <a:avLst/>
              <a:gdLst>
                <a:gd name="T0" fmla="*/ 36 w 37"/>
                <a:gd name="T1" fmla="*/ 56 h 111"/>
                <a:gd name="T2" fmla="*/ 17 w 37"/>
                <a:gd name="T3" fmla="*/ 111 h 111"/>
                <a:gd name="T4" fmla="*/ 2 w 37"/>
                <a:gd name="T5" fmla="*/ 55 h 111"/>
                <a:gd name="T6" fmla="*/ 21 w 37"/>
                <a:gd name="T7" fmla="*/ 1 h 111"/>
                <a:gd name="T8" fmla="*/ 36 w 37"/>
                <a:gd name="T9" fmla="*/ 56 h 111"/>
              </a:gdLst>
              <a:ahLst/>
              <a:cxnLst>
                <a:cxn ang="0">
                  <a:pos x="T0" y="T1"/>
                </a:cxn>
                <a:cxn ang="0">
                  <a:pos x="T2" y="T3"/>
                </a:cxn>
                <a:cxn ang="0">
                  <a:pos x="T4" y="T5"/>
                </a:cxn>
                <a:cxn ang="0">
                  <a:pos x="T6" y="T7"/>
                </a:cxn>
                <a:cxn ang="0">
                  <a:pos x="T8" y="T9"/>
                </a:cxn>
              </a:cxnLst>
              <a:rect l="0" t="0" r="r" b="b"/>
              <a:pathLst>
                <a:path w="37" h="111">
                  <a:moveTo>
                    <a:pt x="36" y="56"/>
                  </a:moveTo>
                  <a:cubicBezTo>
                    <a:pt x="35" y="87"/>
                    <a:pt x="26" y="111"/>
                    <a:pt x="17" y="111"/>
                  </a:cubicBezTo>
                  <a:cubicBezTo>
                    <a:pt x="7" y="110"/>
                    <a:pt x="0" y="85"/>
                    <a:pt x="2" y="55"/>
                  </a:cubicBezTo>
                  <a:cubicBezTo>
                    <a:pt x="3" y="24"/>
                    <a:pt x="12" y="0"/>
                    <a:pt x="21" y="1"/>
                  </a:cubicBezTo>
                  <a:cubicBezTo>
                    <a:pt x="31" y="1"/>
                    <a:pt x="37" y="26"/>
                    <a:pt x="36" y="56"/>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5" name="Freeform 7">
              <a:extLst>
                <a:ext uri="{FF2B5EF4-FFF2-40B4-BE49-F238E27FC236}">
                  <a16:creationId xmlns:a16="http://schemas.microsoft.com/office/drawing/2014/main" id="{D835D483-F1B3-361C-8E9B-5988CE58586A}"/>
                </a:ext>
              </a:extLst>
            </p:cNvPr>
            <p:cNvSpPr>
              <a:spLocks/>
            </p:cNvSpPr>
            <p:nvPr/>
          </p:nvSpPr>
          <p:spPr bwMode="auto">
            <a:xfrm>
              <a:off x="120651" y="2114550"/>
              <a:ext cx="100013" cy="496888"/>
            </a:xfrm>
            <a:custGeom>
              <a:avLst/>
              <a:gdLst>
                <a:gd name="T0" fmla="*/ 41 w 61"/>
                <a:gd name="T1" fmla="*/ 0 h 304"/>
                <a:gd name="T2" fmla="*/ 0 w 61"/>
                <a:gd name="T3" fmla="*/ 304 h 304"/>
                <a:gd name="T4" fmla="*/ 50 w 61"/>
                <a:gd name="T5" fmla="*/ 33 h 304"/>
                <a:gd name="T6" fmla="*/ 41 w 61"/>
                <a:gd name="T7" fmla="*/ 0 h 304"/>
              </a:gdLst>
              <a:ahLst/>
              <a:cxnLst>
                <a:cxn ang="0">
                  <a:pos x="T0" y="T1"/>
                </a:cxn>
                <a:cxn ang="0">
                  <a:pos x="T2" y="T3"/>
                </a:cxn>
                <a:cxn ang="0">
                  <a:pos x="T4" y="T5"/>
                </a:cxn>
                <a:cxn ang="0">
                  <a:pos x="T6" y="T7"/>
                </a:cxn>
              </a:cxnLst>
              <a:rect l="0" t="0" r="r" b="b"/>
              <a:pathLst>
                <a:path w="61" h="304">
                  <a:moveTo>
                    <a:pt x="41" y="0"/>
                  </a:moveTo>
                  <a:cubicBezTo>
                    <a:pt x="14" y="10"/>
                    <a:pt x="0" y="304"/>
                    <a:pt x="0" y="304"/>
                  </a:cubicBezTo>
                  <a:cubicBezTo>
                    <a:pt x="0" y="304"/>
                    <a:pt x="39" y="38"/>
                    <a:pt x="50" y="33"/>
                  </a:cubicBezTo>
                  <a:cubicBezTo>
                    <a:pt x="61" y="28"/>
                    <a:pt x="41" y="0"/>
                    <a:pt x="41"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6" name="Freeform 8">
              <a:extLst>
                <a:ext uri="{FF2B5EF4-FFF2-40B4-BE49-F238E27FC236}">
                  <a16:creationId xmlns:a16="http://schemas.microsoft.com/office/drawing/2014/main" id="{F8926F94-E52A-3607-A394-1A7C4BA0BFE3}"/>
                </a:ext>
              </a:extLst>
            </p:cNvPr>
            <p:cNvSpPr>
              <a:spLocks/>
            </p:cNvSpPr>
            <p:nvPr/>
          </p:nvSpPr>
          <p:spPr bwMode="auto">
            <a:xfrm>
              <a:off x="169863" y="2105025"/>
              <a:ext cx="73025" cy="293688"/>
            </a:xfrm>
            <a:custGeom>
              <a:avLst/>
              <a:gdLst>
                <a:gd name="T0" fmla="*/ 24 w 44"/>
                <a:gd name="T1" fmla="*/ 0 h 180"/>
                <a:gd name="T2" fmla="*/ 8 w 44"/>
                <a:gd name="T3" fmla="*/ 34 h 180"/>
                <a:gd name="T4" fmla="*/ 24 w 44"/>
                <a:gd name="T5" fmla="*/ 180 h 180"/>
                <a:gd name="T6" fmla="*/ 32 w 44"/>
                <a:gd name="T7" fmla="*/ 25 h 180"/>
                <a:gd name="T8" fmla="*/ 24 w 44"/>
                <a:gd name="T9" fmla="*/ 0 h 180"/>
              </a:gdLst>
              <a:ahLst/>
              <a:cxnLst>
                <a:cxn ang="0">
                  <a:pos x="T0" y="T1"/>
                </a:cxn>
                <a:cxn ang="0">
                  <a:pos x="T2" y="T3"/>
                </a:cxn>
                <a:cxn ang="0">
                  <a:pos x="T4" y="T5"/>
                </a:cxn>
                <a:cxn ang="0">
                  <a:pos x="T6" y="T7"/>
                </a:cxn>
                <a:cxn ang="0">
                  <a:pos x="T8" y="T9"/>
                </a:cxn>
              </a:cxnLst>
              <a:rect l="0" t="0" r="r" b="b"/>
              <a:pathLst>
                <a:path w="44" h="180">
                  <a:moveTo>
                    <a:pt x="24" y="0"/>
                  </a:moveTo>
                  <a:cubicBezTo>
                    <a:pt x="11" y="6"/>
                    <a:pt x="0" y="3"/>
                    <a:pt x="8" y="34"/>
                  </a:cubicBezTo>
                  <a:cubicBezTo>
                    <a:pt x="17" y="66"/>
                    <a:pt x="30" y="135"/>
                    <a:pt x="24" y="180"/>
                  </a:cubicBezTo>
                  <a:cubicBezTo>
                    <a:pt x="44" y="137"/>
                    <a:pt x="41" y="49"/>
                    <a:pt x="32" y="25"/>
                  </a:cubicBezTo>
                  <a:lnTo>
                    <a:pt x="24"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7" name="Freeform 9">
              <a:extLst>
                <a:ext uri="{FF2B5EF4-FFF2-40B4-BE49-F238E27FC236}">
                  <a16:creationId xmlns:a16="http://schemas.microsoft.com/office/drawing/2014/main" id="{38685F64-410C-1F2B-FBEE-8EFEE4FF8145}"/>
                </a:ext>
              </a:extLst>
            </p:cNvPr>
            <p:cNvSpPr>
              <a:spLocks/>
            </p:cNvSpPr>
            <p:nvPr/>
          </p:nvSpPr>
          <p:spPr bwMode="auto">
            <a:xfrm>
              <a:off x="9526" y="1911350"/>
              <a:ext cx="228600" cy="706438"/>
            </a:xfrm>
            <a:custGeom>
              <a:avLst/>
              <a:gdLst>
                <a:gd name="T0" fmla="*/ 131 w 140"/>
                <a:gd name="T1" fmla="*/ 0 h 431"/>
                <a:gd name="T2" fmla="*/ 17 w 140"/>
                <a:gd name="T3" fmla="*/ 318 h 431"/>
                <a:gd name="T4" fmla="*/ 35 w 140"/>
                <a:gd name="T5" fmla="*/ 428 h 431"/>
                <a:gd name="T6" fmla="*/ 42 w 140"/>
                <a:gd name="T7" fmla="*/ 423 h 431"/>
                <a:gd name="T8" fmla="*/ 30 w 140"/>
                <a:gd name="T9" fmla="*/ 286 h 431"/>
                <a:gd name="T10" fmla="*/ 136 w 140"/>
                <a:gd name="T11" fmla="*/ 7 h 431"/>
                <a:gd name="T12" fmla="*/ 131 w 140"/>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140" h="431">
                  <a:moveTo>
                    <a:pt x="131" y="0"/>
                  </a:moveTo>
                  <a:cubicBezTo>
                    <a:pt x="127" y="7"/>
                    <a:pt x="26" y="258"/>
                    <a:pt x="17" y="318"/>
                  </a:cubicBezTo>
                  <a:cubicBezTo>
                    <a:pt x="7" y="378"/>
                    <a:pt x="35" y="425"/>
                    <a:pt x="35" y="428"/>
                  </a:cubicBezTo>
                  <a:cubicBezTo>
                    <a:pt x="35" y="431"/>
                    <a:pt x="42" y="426"/>
                    <a:pt x="42" y="423"/>
                  </a:cubicBezTo>
                  <a:cubicBezTo>
                    <a:pt x="42" y="420"/>
                    <a:pt x="0" y="373"/>
                    <a:pt x="30" y="286"/>
                  </a:cubicBezTo>
                  <a:cubicBezTo>
                    <a:pt x="39" y="260"/>
                    <a:pt x="140" y="14"/>
                    <a:pt x="136" y="7"/>
                  </a:cubicBezTo>
                  <a:lnTo>
                    <a:pt x="131"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8" name="Freeform 10">
              <a:extLst>
                <a:ext uri="{FF2B5EF4-FFF2-40B4-BE49-F238E27FC236}">
                  <a16:creationId xmlns:a16="http://schemas.microsoft.com/office/drawing/2014/main" id="{4685BA74-DAF5-D11A-8807-2176F8B6F107}"/>
                </a:ext>
              </a:extLst>
            </p:cNvPr>
            <p:cNvSpPr>
              <a:spLocks/>
            </p:cNvSpPr>
            <p:nvPr/>
          </p:nvSpPr>
          <p:spPr bwMode="auto">
            <a:xfrm>
              <a:off x="134938" y="1951038"/>
              <a:ext cx="95250" cy="179388"/>
            </a:xfrm>
            <a:custGeom>
              <a:avLst/>
              <a:gdLst>
                <a:gd name="T0" fmla="*/ 45 w 58"/>
                <a:gd name="T1" fmla="*/ 61 h 110"/>
                <a:gd name="T2" fmla="*/ 9 w 58"/>
                <a:gd name="T3" fmla="*/ 106 h 110"/>
                <a:gd name="T4" fmla="*/ 13 w 58"/>
                <a:gd name="T5" fmla="*/ 49 h 110"/>
                <a:gd name="T6" fmla="*/ 49 w 58"/>
                <a:gd name="T7" fmla="*/ 3 h 110"/>
                <a:gd name="T8" fmla="*/ 45 w 58"/>
                <a:gd name="T9" fmla="*/ 61 h 110"/>
              </a:gdLst>
              <a:ahLst/>
              <a:cxnLst>
                <a:cxn ang="0">
                  <a:pos x="T0" y="T1"/>
                </a:cxn>
                <a:cxn ang="0">
                  <a:pos x="T2" y="T3"/>
                </a:cxn>
                <a:cxn ang="0">
                  <a:pos x="T4" y="T5"/>
                </a:cxn>
                <a:cxn ang="0">
                  <a:pos x="T6" y="T7"/>
                </a:cxn>
                <a:cxn ang="0">
                  <a:pos x="T8" y="T9"/>
                </a:cxn>
              </a:cxnLst>
              <a:rect l="0" t="0" r="r" b="b"/>
              <a:pathLst>
                <a:path w="58" h="110">
                  <a:moveTo>
                    <a:pt x="45" y="61"/>
                  </a:moveTo>
                  <a:cubicBezTo>
                    <a:pt x="34" y="89"/>
                    <a:pt x="17" y="110"/>
                    <a:pt x="9" y="106"/>
                  </a:cubicBezTo>
                  <a:cubicBezTo>
                    <a:pt x="0" y="103"/>
                    <a:pt x="2" y="77"/>
                    <a:pt x="13" y="49"/>
                  </a:cubicBezTo>
                  <a:cubicBezTo>
                    <a:pt x="24" y="20"/>
                    <a:pt x="40" y="0"/>
                    <a:pt x="49" y="3"/>
                  </a:cubicBezTo>
                  <a:cubicBezTo>
                    <a:pt x="58" y="7"/>
                    <a:pt x="56" y="33"/>
                    <a:pt x="45" y="61"/>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9" name="Freeform 11">
              <a:extLst>
                <a:ext uri="{FF2B5EF4-FFF2-40B4-BE49-F238E27FC236}">
                  <a16:creationId xmlns:a16="http://schemas.microsoft.com/office/drawing/2014/main" id="{8DA98EA5-BA9E-6A6F-DF33-B642954A29A3}"/>
                </a:ext>
              </a:extLst>
            </p:cNvPr>
            <p:cNvSpPr>
              <a:spLocks/>
            </p:cNvSpPr>
            <p:nvPr/>
          </p:nvSpPr>
          <p:spPr bwMode="auto">
            <a:xfrm>
              <a:off x="-33337" y="2114550"/>
              <a:ext cx="101600" cy="496888"/>
            </a:xfrm>
            <a:custGeom>
              <a:avLst/>
              <a:gdLst>
                <a:gd name="T0" fmla="*/ 20 w 62"/>
                <a:gd name="T1" fmla="*/ 0 h 304"/>
                <a:gd name="T2" fmla="*/ 62 w 62"/>
                <a:gd name="T3" fmla="*/ 304 h 304"/>
                <a:gd name="T4" fmla="*/ 11 w 62"/>
                <a:gd name="T5" fmla="*/ 33 h 304"/>
                <a:gd name="T6" fmla="*/ 20 w 62"/>
                <a:gd name="T7" fmla="*/ 0 h 304"/>
              </a:gdLst>
              <a:ahLst/>
              <a:cxnLst>
                <a:cxn ang="0">
                  <a:pos x="T0" y="T1"/>
                </a:cxn>
                <a:cxn ang="0">
                  <a:pos x="T2" y="T3"/>
                </a:cxn>
                <a:cxn ang="0">
                  <a:pos x="T4" y="T5"/>
                </a:cxn>
                <a:cxn ang="0">
                  <a:pos x="T6" y="T7"/>
                </a:cxn>
              </a:cxnLst>
              <a:rect l="0" t="0" r="r" b="b"/>
              <a:pathLst>
                <a:path w="62" h="304">
                  <a:moveTo>
                    <a:pt x="20" y="0"/>
                  </a:moveTo>
                  <a:cubicBezTo>
                    <a:pt x="48" y="10"/>
                    <a:pt x="62" y="304"/>
                    <a:pt x="62" y="304"/>
                  </a:cubicBezTo>
                  <a:cubicBezTo>
                    <a:pt x="62" y="304"/>
                    <a:pt x="22" y="38"/>
                    <a:pt x="11" y="33"/>
                  </a:cubicBezTo>
                  <a:cubicBezTo>
                    <a:pt x="0" y="28"/>
                    <a:pt x="20" y="0"/>
                    <a:pt x="20"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0" name="Freeform 12">
              <a:extLst>
                <a:ext uri="{FF2B5EF4-FFF2-40B4-BE49-F238E27FC236}">
                  <a16:creationId xmlns:a16="http://schemas.microsoft.com/office/drawing/2014/main" id="{B2DAAEA7-6D2A-7814-F7E4-1D4347CF21F4}"/>
                </a:ext>
              </a:extLst>
            </p:cNvPr>
            <p:cNvSpPr>
              <a:spLocks/>
            </p:cNvSpPr>
            <p:nvPr/>
          </p:nvSpPr>
          <p:spPr bwMode="auto">
            <a:xfrm>
              <a:off x="-52387" y="2105025"/>
              <a:ext cx="71438" cy="293688"/>
            </a:xfrm>
            <a:custGeom>
              <a:avLst/>
              <a:gdLst>
                <a:gd name="T0" fmla="*/ 20 w 44"/>
                <a:gd name="T1" fmla="*/ 0 h 180"/>
                <a:gd name="T2" fmla="*/ 35 w 44"/>
                <a:gd name="T3" fmla="*/ 34 h 180"/>
                <a:gd name="T4" fmla="*/ 20 w 44"/>
                <a:gd name="T5" fmla="*/ 180 h 180"/>
                <a:gd name="T6" fmla="*/ 11 w 44"/>
                <a:gd name="T7" fmla="*/ 25 h 180"/>
                <a:gd name="T8" fmla="*/ 20 w 44"/>
                <a:gd name="T9" fmla="*/ 0 h 180"/>
              </a:gdLst>
              <a:ahLst/>
              <a:cxnLst>
                <a:cxn ang="0">
                  <a:pos x="T0" y="T1"/>
                </a:cxn>
                <a:cxn ang="0">
                  <a:pos x="T2" y="T3"/>
                </a:cxn>
                <a:cxn ang="0">
                  <a:pos x="T4" y="T5"/>
                </a:cxn>
                <a:cxn ang="0">
                  <a:pos x="T6" y="T7"/>
                </a:cxn>
                <a:cxn ang="0">
                  <a:pos x="T8" y="T9"/>
                </a:cxn>
              </a:cxnLst>
              <a:rect l="0" t="0" r="r" b="b"/>
              <a:pathLst>
                <a:path w="44" h="180">
                  <a:moveTo>
                    <a:pt x="20" y="0"/>
                  </a:moveTo>
                  <a:cubicBezTo>
                    <a:pt x="32" y="6"/>
                    <a:pt x="44" y="3"/>
                    <a:pt x="35" y="34"/>
                  </a:cubicBezTo>
                  <a:cubicBezTo>
                    <a:pt x="26" y="66"/>
                    <a:pt x="14" y="135"/>
                    <a:pt x="20" y="180"/>
                  </a:cubicBezTo>
                  <a:cubicBezTo>
                    <a:pt x="0" y="137"/>
                    <a:pt x="3" y="49"/>
                    <a:pt x="11" y="25"/>
                  </a:cubicBezTo>
                  <a:lnTo>
                    <a:pt x="20"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grpSp>
        <p:nvGrpSpPr>
          <p:cNvPr id="34" name="Groupe 33">
            <a:extLst>
              <a:ext uri="{FF2B5EF4-FFF2-40B4-BE49-F238E27FC236}">
                <a16:creationId xmlns:a16="http://schemas.microsoft.com/office/drawing/2014/main" id="{89235A10-5BFF-E4F4-9F02-6F9E7FEDFC10}"/>
              </a:ext>
            </a:extLst>
          </p:cNvPr>
          <p:cNvGrpSpPr/>
          <p:nvPr/>
        </p:nvGrpSpPr>
        <p:grpSpPr>
          <a:xfrm>
            <a:off x="1729325" y="2756745"/>
            <a:ext cx="706800" cy="400110"/>
            <a:chOff x="1729325" y="3928056"/>
            <a:chExt cx="706800" cy="400110"/>
          </a:xfrm>
        </p:grpSpPr>
        <p:sp>
          <p:nvSpPr>
            <p:cNvPr id="30" name="ZoneTexte 29">
              <a:extLst>
                <a:ext uri="{FF2B5EF4-FFF2-40B4-BE49-F238E27FC236}">
                  <a16:creationId xmlns:a16="http://schemas.microsoft.com/office/drawing/2014/main" id="{CBC78EC4-F784-E492-D49B-75D90831688D}"/>
                </a:ext>
              </a:extLst>
            </p:cNvPr>
            <p:cNvSpPr txBox="1"/>
            <p:nvPr/>
          </p:nvSpPr>
          <p:spPr>
            <a:xfrm>
              <a:off x="1729325" y="3928056"/>
              <a:ext cx="314510" cy="400110"/>
            </a:xfrm>
            <a:prstGeom prst="rect">
              <a:avLst/>
            </a:prstGeom>
            <a:noFill/>
          </p:spPr>
          <p:txBody>
            <a:bodyPr wrap="none" rtlCol="0">
              <a:spAutoFit/>
            </a:bodyPr>
            <a:lstStyle/>
            <a:p>
              <a:r>
                <a:rPr lang="fr-FR" sz="2000" dirty="0">
                  <a:solidFill>
                    <a:schemeClr val="tx1">
                      <a:lumMod val="75000"/>
                      <a:lumOff val="25000"/>
                    </a:schemeClr>
                  </a:solidFill>
                  <a:latin typeface="D-DIN" panose="020B0804030202030204" pitchFamily="34" charset="0"/>
                </a:rPr>
                <a:t>3</a:t>
              </a:r>
            </a:p>
          </p:txBody>
        </p:sp>
        <p:cxnSp>
          <p:nvCxnSpPr>
            <p:cNvPr id="32" name="Connecteur droit 31">
              <a:extLst>
                <a:ext uri="{FF2B5EF4-FFF2-40B4-BE49-F238E27FC236}">
                  <a16:creationId xmlns:a16="http://schemas.microsoft.com/office/drawing/2014/main" id="{E2C44ADD-6FC5-E220-8B77-B276346E7AA1}"/>
                </a:ext>
              </a:extLst>
            </p:cNvPr>
            <p:cNvCxnSpPr>
              <a:cxnSpLocks/>
            </p:cNvCxnSpPr>
            <p:nvPr/>
          </p:nvCxnSpPr>
          <p:spPr>
            <a:xfrm>
              <a:off x="1989244" y="4216821"/>
              <a:ext cx="446881" cy="0"/>
            </a:xfrm>
            <a:prstGeom prst="line">
              <a:avLst/>
            </a:prstGeom>
          </p:spPr>
          <p:style>
            <a:lnRef idx="1">
              <a:schemeClr val="dk1"/>
            </a:lnRef>
            <a:fillRef idx="0">
              <a:schemeClr val="dk1"/>
            </a:fillRef>
            <a:effectRef idx="0">
              <a:schemeClr val="dk1"/>
            </a:effectRef>
            <a:fontRef idx="minor">
              <a:schemeClr val="tx1"/>
            </a:fontRef>
          </p:style>
        </p:cxnSp>
      </p:grpSp>
      <p:grpSp>
        <p:nvGrpSpPr>
          <p:cNvPr id="35" name="Groupe 34">
            <a:extLst>
              <a:ext uri="{FF2B5EF4-FFF2-40B4-BE49-F238E27FC236}">
                <a16:creationId xmlns:a16="http://schemas.microsoft.com/office/drawing/2014/main" id="{E24F714A-D941-72B8-123C-5AFC583F3F1C}"/>
              </a:ext>
            </a:extLst>
          </p:cNvPr>
          <p:cNvGrpSpPr/>
          <p:nvPr/>
        </p:nvGrpSpPr>
        <p:grpSpPr>
          <a:xfrm>
            <a:off x="1729325" y="3282183"/>
            <a:ext cx="706800" cy="400110"/>
            <a:chOff x="1729325" y="3928056"/>
            <a:chExt cx="706800" cy="400110"/>
          </a:xfrm>
        </p:grpSpPr>
        <p:sp>
          <p:nvSpPr>
            <p:cNvPr id="36" name="ZoneTexte 35">
              <a:extLst>
                <a:ext uri="{FF2B5EF4-FFF2-40B4-BE49-F238E27FC236}">
                  <a16:creationId xmlns:a16="http://schemas.microsoft.com/office/drawing/2014/main" id="{1DB66563-E78D-6FDA-959D-9132B90D76A8}"/>
                </a:ext>
              </a:extLst>
            </p:cNvPr>
            <p:cNvSpPr txBox="1"/>
            <p:nvPr/>
          </p:nvSpPr>
          <p:spPr>
            <a:xfrm>
              <a:off x="1729325" y="3928056"/>
              <a:ext cx="317716" cy="400110"/>
            </a:xfrm>
            <a:prstGeom prst="rect">
              <a:avLst/>
            </a:prstGeom>
            <a:noFill/>
          </p:spPr>
          <p:txBody>
            <a:bodyPr wrap="none" rtlCol="0">
              <a:spAutoFit/>
            </a:bodyPr>
            <a:lstStyle/>
            <a:p>
              <a:r>
                <a:rPr lang="fr-FR" sz="2000" dirty="0">
                  <a:solidFill>
                    <a:srgbClr val="3795B5"/>
                  </a:solidFill>
                  <a:latin typeface="D-DIN" panose="020B0804030202030204" pitchFamily="34" charset="0"/>
                </a:rPr>
                <a:t>4</a:t>
              </a:r>
            </a:p>
          </p:txBody>
        </p:sp>
        <p:cxnSp>
          <p:nvCxnSpPr>
            <p:cNvPr id="37" name="Connecteur droit 36">
              <a:extLst>
                <a:ext uri="{FF2B5EF4-FFF2-40B4-BE49-F238E27FC236}">
                  <a16:creationId xmlns:a16="http://schemas.microsoft.com/office/drawing/2014/main" id="{45EF31A6-A4DF-C04F-41F7-4E3156AD3F2A}"/>
                </a:ext>
              </a:extLst>
            </p:cNvPr>
            <p:cNvCxnSpPr>
              <a:cxnSpLocks/>
            </p:cNvCxnSpPr>
            <p:nvPr/>
          </p:nvCxnSpPr>
          <p:spPr>
            <a:xfrm>
              <a:off x="1989244" y="4216821"/>
              <a:ext cx="446881" cy="0"/>
            </a:xfrm>
            <a:prstGeom prst="line">
              <a:avLst/>
            </a:prstGeom>
            <a:ln>
              <a:solidFill>
                <a:srgbClr val="3795B5"/>
              </a:solidFill>
            </a:ln>
          </p:spPr>
          <p:style>
            <a:lnRef idx="1">
              <a:schemeClr val="dk1"/>
            </a:lnRef>
            <a:fillRef idx="0">
              <a:schemeClr val="dk1"/>
            </a:fillRef>
            <a:effectRef idx="0">
              <a:schemeClr val="dk1"/>
            </a:effectRef>
            <a:fontRef idx="minor">
              <a:schemeClr val="tx1"/>
            </a:fontRef>
          </p:style>
        </p:cxnSp>
      </p:grpSp>
      <p:grpSp>
        <p:nvGrpSpPr>
          <p:cNvPr id="41" name="Groupe 40">
            <a:extLst>
              <a:ext uri="{FF2B5EF4-FFF2-40B4-BE49-F238E27FC236}">
                <a16:creationId xmlns:a16="http://schemas.microsoft.com/office/drawing/2014/main" id="{692DCC82-4EA7-5FCB-255C-3FB57F1FE060}"/>
              </a:ext>
            </a:extLst>
          </p:cNvPr>
          <p:cNvGrpSpPr/>
          <p:nvPr/>
        </p:nvGrpSpPr>
        <p:grpSpPr>
          <a:xfrm>
            <a:off x="1729325" y="3807622"/>
            <a:ext cx="706800" cy="400110"/>
            <a:chOff x="1729325" y="3928056"/>
            <a:chExt cx="706800" cy="400110"/>
          </a:xfrm>
        </p:grpSpPr>
        <p:sp>
          <p:nvSpPr>
            <p:cNvPr id="42" name="ZoneTexte 41">
              <a:extLst>
                <a:ext uri="{FF2B5EF4-FFF2-40B4-BE49-F238E27FC236}">
                  <a16:creationId xmlns:a16="http://schemas.microsoft.com/office/drawing/2014/main" id="{5E76D2FE-893D-6EEF-03C6-38DE3B6E6E0A}"/>
                </a:ext>
              </a:extLst>
            </p:cNvPr>
            <p:cNvSpPr txBox="1"/>
            <p:nvPr/>
          </p:nvSpPr>
          <p:spPr>
            <a:xfrm>
              <a:off x="1729325" y="3928056"/>
              <a:ext cx="317716" cy="400110"/>
            </a:xfrm>
            <a:prstGeom prst="rect">
              <a:avLst/>
            </a:prstGeom>
            <a:noFill/>
          </p:spPr>
          <p:txBody>
            <a:bodyPr wrap="none" rtlCol="0">
              <a:spAutoFit/>
            </a:bodyPr>
            <a:lstStyle/>
            <a:p>
              <a:r>
                <a:rPr lang="fr-FR" sz="2000" dirty="0">
                  <a:solidFill>
                    <a:srgbClr val="3795B5"/>
                  </a:solidFill>
                  <a:latin typeface="D-DIN" panose="020B0804030202030204" pitchFamily="34" charset="0"/>
                </a:rPr>
                <a:t>5</a:t>
              </a:r>
            </a:p>
          </p:txBody>
        </p:sp>
        <p:cxnSp>
          <p:nvCxnSpPr>
            <p:cNvPr id="43" name="Connecteur droit 42">
              <a:extLst>
                <a:ext uri="{FF2B5EF4-FFF2-40B4-BE49-F238E27FC236}">
                  <a16:creationId xmlns:a16="http://schemas.microsoft.com/office/drawing/2014/main" id="{0167B38A-E035-66CF-20D0-D1853BC8F395}"/>
                </a:ext>
              </a:extLst>
            </p:cNvPr>
            <p:cNvCxnSpPr>
              <a:cxnSpLocks/>
            </p:cNvCxnSpPr>
            <p:nvPr/>
          </p:nvCxnSpPr>
          <p:spPr>
            <a:xfrm>
              <a:off x="1989244" y="4216821"/>
              <a:ext cx="446881" cy="0"/>
            </a:xfrm>
            <a:prstGeom prst="line">
              <a:avLst/>
            </a:prstGeom>
            <a:ln>
              <a:solidFill>
                <a:srgbClr val="3795B5"/>
              </a:solidFill>
            </a:ln>
          </p:spPr>
          <p:style>
            <a:lnRef idx="1">
              <a:schemeClr val="dk1"/>
            </a:lnRef>
            <a:fillRef idx="0">
              <a:schemeClr val="dk1"/>
            </a:fillRef>
            <a:effectRef idx="0">
              <a:schemeClr val="dk1"/>
            </a:effectRef>
            <a:fontRef idx="minor">
              <a:schemeClr val="tx1"/>
            </a:fontRef>
          </p:style>
        </p:cxnSp>
      </p:grpSp>
      <p:grpSp>
        <p:nvGrpSpPr>
          <p:cNvPr id="47" name="Groupe 46">
            <a:extLst>
              <a:ext uri="{FF2B5EF4-FFF2-40B4-BE49-F238E27FC236}">
                <a16:creationId xmlns:a16="http://schemas.microsoft.com/office/drawing/2014/main" id="{10985E3D-BF66-02FA-0351-D9D862B2EA83}"/>
              </a:ext>
            </a:extLst>
          </p:cNvPr>
          <p:cNvGrpSpPr/>
          <p:nvPr/>
        </p:nvGrpSpPr>
        <p:grpSpPr>
          <a:xfrm>
            <a:off x="1729325" y="4326233"/>
            <a:ext cx="706800" cy="400110"/>
            <a:chOff x="1729325" y="3928056"/>
            <a:chExt cx="706800" cy="400110"/>
          </a:xfrm>
        </p:grpSpPr>
        <p:sp>
          <p:nvSpPr>
            <p:cNvPr id="48" name="ZoneTexte 47">
              <a:extLst>
                <a:ext uri="{FF2B5EF4-FFF2-40B4-BE49-F238E27FC236}">
                  <a16:creationId xmlns:a16="http://schemas.microsoft.com/office/drawing/2014/main" id="{7CF5CEC9-0DD7-C9C8-80F3-75159D4F9775}"/>
                </a:ext>
              </a:extLst>
            </p:cNvPr>
            <p:cNvSpPr txBox="1"/>
            <p:nvPr/>
          </p:nvSpPr>
          <p:spPr>
            <a:xfrm>
              <a:off x="1729325" y="3928056"/>
              <a:ext cx="317716" cy="400110"/>
            </a:xfrm>
            <a:prstGeom prst="rect">
              <a:avLst/>
            </a:prstGeom>
            <a:noFill/>
          </p:spPr>
          <p:txBody>
            <a:bodyPr wrap="none" rtlCol="0">
              <a:spAutoFit/>
            </a:bodyPr>
            <a:lstStyle/>
            <a:p>
              <a:r>
                <a:rPr lang="fr-FR" sz="2000" dirty="0">
                  <a:solidFill>
                    <a:srgbClr val="3795B5"/>
                  </a:solidFill>
                  <a:latin typeface="D-DIN" panose="020B0804030202030204" pitchFamily="34" charset="0"/>
                </a:rPr>
                <a:t>6</a:t>
              </a:r>
            </a:p>
          </p:txBody>
        </p:sp>
        <p:cxnSp>
          <p:nvCxnSpPr>
            <p:cNvPr id="49" name="Connecteur droit 48">
              <a:extLst>
                <a:ext uri="{FF2B5EF4-FFF2-40B4-BE49-F238E27FC236}">
                  <a16:creationId xmlns:a16="http://schemas.microsoft.com/office/drawing/2014/main" id="{48F69794-92D6-4D24-353A-B85E176EBFCA}"/>
                </a:ext>
              </a:extLst>
            </p:cNvPr>
            <p:cNvCxnSpPr>
              <a:cxnSpLocks/>
            </p:cNvCxnSpPr>
            <p:nvPr/>
          </p:nvCxnSpPr>
          <p:spPr>
            <a:xfrm>
              <a:off x="1989244" y="4216821"/>
              <a:ext cx="446881" cy="0"/>
            </a:xfrm>
            <a:prstGeom prst="line">
              <a:avLst/>
            </a:prstGeom>
            <a:ln>
              <a:solidFill>
                <a:srgbClr val="3795B5"/>
              </a:solidFill>
            </a:ln>
          </p:spPr>
          <p:style>
            <a:lnRef idx="1">
              <a:schemeClr val="dk1"/>
            </a:lnRef>
            <a:fillRef idx="0">
              <a:schemeClr val="dk1"/>
            </a:fillRef>
            <a:effectRef idx="0">
              <a:schemeClr val="dk1"/>
            </a:effectRef>
            <a:fontRef idx="minor">
              <a:schemeClr val="tx1"/>
            </a:fontRef>
          </p:style>
        </p:cxnSp>
      </p:grpSp>
      <p:grpSp>
        <p:nvGrpSpPr>
          <p:cNvPr id="53" name="Groupe 52">
            <a:extLst>
              <a:ext uri="{FF2B5EF4-FFF2-40B4-BE49-F238E27FC236}">
                <a16:creationId xmlns:a16="http://schemas.microsoft.com/office/drawing/2014/main" id="{49701123-F9C1-6EF4-7B68-6583B167E417}"/>
              </a:ext>
            </a:extLst>
          </p:cNvPr>
          <p:cNvGrpSpPr/>
          <p:nvPr/>
        </p:nvGrpSpPr>
        <p:grpSpPr>
          <a:xfrm>
            <a:off x="1729325" y="5056392"/>
            <a:ext cx="706800" cy="400110"/>
            <a:chOff x="1729325" y="3928056"/>
            <a:chExt cx="706800" cy="400110"/>
          </a:xfrm>
        </p:grpSpPr>
        <p:sp>
          <p:nvSpPr>
            <p:cNvPr id="54" name="ZoneTexte 53">
              <a:extLst>
                <a:ext uri="{FF2B5EF4-FFF2-40B4-BE49-F238E27FC236}">
                  <a16:creationId xmlns:a16="http://schemas.microsoft.com/office/drawing/2014/main" id="{9DAF820E-4C69-A638-C226-074FDBEBF6D9}"/>
                </a:ext>
              </a:extLst>
            </p:cNvPr>
            <p:cNvSpPr txBox="1"/>
            <p:nvPr/>
          </p:nvSpPr>
          <p:spPr>
            <a:xfrm>
              <a:off x="1729325" y="3928056"/>
              <a:ext cx="301686" cy="400110"/>
            </a:xfrm>
            <a:prstGeom prst="rect">
              <a:avLst/>
            </a:prstGeom>
            <a:noFill/>
          </p:spPr>
          <p:txBody>
            <a:bodyPr wrap="none" rtlCol="0">
              <a:spAutoFit/>
            </a:bodyPr>
            <a:lstStyle/>
            <a:p>
              <a:r>
                <a:rPr lang="fr-FR" sz="2000" dirty="0">
                  <a:solidFill>
                    <a:srgbClr val="3795B5"/>
                  </a:solidFill>
                  <a:latin typeface="D-DIN" panose="020B0804030202030204" pitchFamily="34" charset="0"/>
                </a:rPr>
                <a:t>7</a:t>
              </a:r>
            </a:p>
          </p:txBody>
        </p:sp>
        <p:cxnSp>
          <p:nvCxnSpPr>
            <p:cNvPr id="55" name="Connecteur droit 54">
              <a:extLst>
                <a:ext uri="{FF2B5EF4-FFF2-40B4-BE49-F238E27FC236}">
                  <a16:creationId xmlns:a16="http://schemas.microsoft.com/office/drawing/2014/main" id="{AC3732C4-CBED-C42E-7110-11D0004E960A}"/>
                </a:ext>
              </a:extLst>
            </p:cNvPr>
            <p:cNvCxnSpPr>
              <a:cxnSpLocks/>
            </p:cNvCxnSpPr>
            <p:nvPr/>
          </p:nvCxnSpPr>
          <p:spPr>
            <a:xfrm>
              <a:off x="1989244" y="4216821"/>
              <a:ext cx="446881" cy="0"/>
            </a:xfrm>
            <a:prstGeom prst="line">
              <a:avLst/>
            </a:prstGeom>
            <a:ln>
              <a:solidFill>
                <a:srgbClr val="3795B5"/>
              </a:solidFill>
            </a:ln>
          </p:spPr>
          <p:style>
            <a:lnRef idx="1">
              <a:schemeClr val="dk1"/>
            </a:lnRef>
            <a:fillRef idx="0">
              <a:schemeClr val="dk1"/>
            </a:fillRef>
            <a:effectRef idx="0">
              <a:schemeClr val="dk1"/>
            </a:effectRef>
            <a:fontRef idx="minor">
              <a:schemeClr val="tx1"/>
            </a:fontRef>
          </p:style>
        </p:cxnSp>
      </p:grpSp>
      <p:grpSp>
        <p:nvGrpSpPr>
          <p:cNvPr id="56" name="Groupe 55">
            <a:extLst>
              <a:ext uri="{FF2B5EF4-FFF2-40B4-BE49-F238E27FC236}">
                <a16:creationId xmlns:a16="http://schemas.microsoft.com/office/drawing/2014/main" id="{6FB9E1E7-3EAF-376A-D76F-82537220BBDA}"/>
              </a:ext>
            </a:extLst>
          </p:cNvPr>
          <p:cNvGrpSpPr/>
          <p:nvPr/>
        </p:nvGrpSpPr>
        <p:grpSpPr>
          <a:xfrm>
            <a:off x="1637954" y="6837428"/>
            <a:ext cx="798171" cy="400110"/>
            <a:chOff x="1637954" y="3928056"/>
            <a:chExt cx="798171" cy="400110"/>
          </a:xfrm>
        </p:grpSpPr>
        <p:sp>
          <p:nvSpPr>
            <p:cNvPr id="57" name="ZoneTexte 56">
              <a:extLst>
                <a:ext uri="{FF2B5EF4-FFF2-40B4-BE49-F238E27FC236}">
                  <a16:creationId xmlns:a16="http://schemas.microsoft.com/office/drawing/2014/main" id="{7713D2E5-6D53-7868-F8B2-36C38B8B9ABD}"/>
                </a:ext>
              </a:extLst>
            </p:cNvPr>
            <p:cNvSpPr txBox="1"/>
            <p:nvPr/>
          </p:nvSpPr>
          <p:spPr>
            <a:xfrm>
              <a:off x="1637954" y="3928056"/>
              <a:ext cx="405881" cy="400110"/>
            </a:xfrm>
            <a:prstGeom prst="rect">
              <a:avLst/>
            </a:prstGeom>
            <a:noFill/>
          </p:spPr>
          <p:txBody>
            <a:bodyPr wrap="none" rtlCol="0">
              <a:spAutoFit/>
            </a:bodyPr>
            <a:lstStyle/>
            <a:p>
              <a:pPr algn="r"/>
              <a:r>
                <a:rPr lang="fr-FR" sz="2000" dirty="0">
                  <a:solidFill>
                    <a:schemeClr val="tx1">
                      <a:lumMod val="75000"/>
                      <a:lumOff val="25000"/>
                    </a:schemeClr>
                  </a:solidFill>
                  <a:latin typeface="D-DIN" panose="020B0804030202030204" pitchFamily="34" charset="0"/>
                </a:rPr>
                <a:t>10</a:t>
              </a:r>
            </a:p>
          </p:txBody>
        </p:sp>
        <p:cxnSp>
          <p:nvCxnSpPr>
            <p:cNvPr id="58" name="Connecteur droit 57">
              <a:extLst>
                <a:ext uri="{FF2B5EF4-FFF2-40B4-BE49-F238E27FC236}">
                  <a16:creationId xmlns:a16="http://schemas.microsoft.com/office/drawing/2014/main" id="{DA53B800-71E4-9CFB-12B2-0C7693A47D91}"/>
                </a:ext>
              </a:extLst>
            </p:cNvPr>
            <p:cNvCxnSpPr>
              <a:cxnSpLocks/>
            </p:cNvCxnSpPr>
            <p:nvPr/>
          </p:nvCxnSpPr>
          <p:spPr>
            <a:xfrm>
              <a:off x="1989244" y="4216821"/>
              <a:ext cx="446881" cy="0"/>
            </a:xfrm>
            <a:prstGeom prst="line">
              <a:avLst/>
            </a:prstGeom>
          </p:spPr>
          <p:style>
            <a:lnRef idx="1">
              <a:schemeClr val="dk1"/>
            </a:lnRef>
            <a:fillRef idx="0">
              <a:schemeClr val="dk1"/>
            </a:fillRef>
            <a:effectRef idx="0">
              <a:schemeClr val="dk1"/>
            </a:effectRef>
            <a:fontRef idx="minor">
              <a:schemeClr val="tx1"/>
            </a:fontRef>
          </p:style>
        </p:cxnSp>
      </p:grpSp>
      <p:grpSp>
        <p:nvGrpSpPr>
          <p:cNvPr id="59" name="Groupe 58">
            <a:extLst>
              <a:ext uri="{FF2B5EF4-FFF2-40B4-BE49-F238E27FC236}">
                <a16:creationId xmlns:a16="http://schemas.microsoft.com/office/drawing/2014/main" id="{6B242A99-E68D-038D-CB52-4599AB2CE69B}"/>
              </a:ext>
            </a:extLst>
          </p:cNvPr>
          <p:cNvGrpSpPr/>
          <p:nvPr/>
        </p:nvGrpSpPr>
        <p:grpSpPr>
          <a:xfrm>
            <a:off x="1667909" y="7362867"/>
            <a:ext cx="768216" cy="400110"/>
            <a:chOff x="1667909" y="3928056"/>
            <a:chExt cx="768216" cy="400110"/>
          </a:xfrm>
        </p:grpSpPr>
        <p:sp>
          <p:nvSpPr>
            <p:cNvPr id="60" name="ZoneTexte 59">
              <a:extLst>
                <a:ext uri="{FF2B5EF4-FFF2-40B4-BE49-F238E27FC236}">
                  <a16:creationId xmlns:a16="http://schemas.microsoft.com/office/drawing/2014/main" id="{E8B6AC86-3F2F-6B83-53CA-1958216381A2}"/>
                </a:ext>
              </a:extLst>
            </p:cNvPr>
            <p:cNvSpPr txBox="1"/>
            <p:nvPr/>
          </p:nvSpPr>
          <p:spPr>
            <a:xfrm>
              <a:off x="1667909" y="3928056"/>
              <a:ext cx="364202" cy="400110"/>
            </a:xfrm>
            <a:prstGeom prst="rect">
              <a:avLst/>
            </a:prstGeom>
            <a:noFill/>
          </p:spPr>
          <p:txBody>
            <a:bodyPr wrap="none" rtlCol="0">
              <a:spAutoFit/>
            </a:bodyPr>
            <a:lstStyle/>
            <a:p>
              <a:pPr algn="r"/>
              <a:r>
                <a:rPr lang="fr-FR" sz="2000" dirty="0">
                  <a:solidFill>
                    <a:schemeClr val="tx1">
                      <a:lumMod val="75000"/>
                      <a:lumOff val="25000"/>
                    </a:schemeClr>
                  </a:solidFill>
                  <a:latin typeface="D-DIN" panose="020B0804030202030204" pitchFamily="34" charset="0"/>
                </a:rPr>
                <a:t>11</a:t>
              </a:r>
            </a:p>
          </p:txBody>
        </p:sp>
        <p:cxnSp>
          <p:nvCxnSpPr>
            <p:cNvPr id="61" name="Connecteur droit 60">
              <a:extLst>
                <a:ext uri="{FF2B5EF4-FFF2-40B4-BE49-F238E27FC236}">
                  <a16:creationId xmlns:a16="http://schemas.microsoft.com/office/drawing/2014/main" id="{FC3D4DA1-3181-2ED2-A55E-993D12554D5A}"/>
                </a:ext>
              </a:extLst>
            </p:cNvPr>
            <p:cNvCxnSpPr>
              <a:cxnSpLocks/>
            </p:cNvCxnSpPr>
            <p:nvPr/>
          </p:nvCxnSpPr>
          <p:spPr>
            <a:xfrm>
              <a:off x="1989244" y="4216821"/>
              <a:ext cx="446881" cy="0"/>
            </a:xfrm>
            <a:prstGeom prst="line">
              <a:avLst/>
            </a:prstGeom>
          </p:spPr>
          <p:style>
            <a:lnRef idx="1">
              <a:schemeClr val="dk1"/>
            </a:lnRef>
            <a:fillRef idx="0">
              <a:schemeClr val="dk1"/>
            </a:fillRef>
            <a:effectRef idx="0">
              <a:schemeClr val="dk1"/>
            </a:effectRef>
            <a:fontRef idx="minor">
              <a:schemeClr val="tx1"/>
            </a:fontRef>
          </p:style>
        </p:cxnSp>
      </p:grpSp>
      <p:grpSp>
        <p:nvGrpSpPr>
          <p:cNvPr id="62" name="Groupe 61">
            <a:extLst>
              <a:ext uri="{FF2B5EF4-FFF2-40B4-BE49-F238E27FC236}">
                <a16:creationId xmlns:a16="http://schemas.microsoft.com/office/drawing/2014/main" id="{5D78429A-CF25-132C-766A-0799E9A8FC98}"/>
              </a:ext>
            </a:extLst>
          </p:cNvPr>
          <p:cNvGrpSpPr/>
          <p:nvPr/>
        </p:nvGrpSpPr>
        <p:grpSpPr>
          <a:xfrm>
            <a:off x="1729325" y="5785966"/>
            <a:ext cx="706800" cy="400110"/>
            <a:chOff x="1729325" y="3928056"/>
            <a:chExt cx="706800" cy="400110"/>
          </a:xfrm>
        </p:grpSpPr>
        <p:sp>
          <p:nvSpPr>
            <p:cNvPr id="63" name="ZoneTexte 62">
              <a:extLst>
                <a:ext uri="{FF2B5EF4-FFF2-40B4-BE49-F238E27FC236}">
                  <a16:creationId xmlns:a16="http://schemas.microsoft.com/office/drawing/2014/main" id="{9E945F8F-5226-F0E5-BAFF-76DB6E9C907F}"/>
                </a:ext>
              </a:extLst>
            </p:cNvPr>
            <p:cNvSpPr txBox="1"/>
            <p:nvPr/>
          </p:nvSpPr>
          <p:spPr>
            <a:xfrm>
              <a:off x="1729325" y="3928056"/>
              <a:ext cx="317716" cy="400110"/>
            </a:xfrm>
            <a:prstGeom prst="rect">
              <a:avLst/>
            </a:prstGeom>
            <a:noFill/>
          </p:spPr>
          <p:txBody>
            <a:bodyPr wrap="none" rtlCol="0">
              <a:spAutoFit/>
            </a:bodyPr>
            <a:lstStyle/>
            <a:p>
              <a:r>
                <a:rPr lang="fr-FR" sz="2000" dirty="0">
                  <a:solidFill>
                    <a:srgbClr val="3795B5"/>
                  </a:solidFill>
                  <a:latin typeface="D-DIN" panose="020B0804030202030204" pitchFamily="34" charset="0"/>
                </a:rPr>
                <a:t>8</a:t>
              </a:r>
            </a:p>
          </p:txBody>
        </p:sp>
        <p:cxnSp>
          <p:nvCxnSpPr>
            <p:cNvPr id="64" name="Connecteur droit 63">
              <a:extLst>
                <a:ext uri="{FF2B5EF4-FFF2-40B4-BE49-F238E27FC236}">
                  <a16:creationId xmlns:a16="http://schemas.microsoft.com/office/drawing/2014/main" id="{ABA9E1FD-4806-13E0-C24D-CC4868CBA90E}"/>
                </a:ext>
              </a:extLst>
            </p:cNvPr>
            <p:cNvCxnSpPr>
              <a:cxnSpLocks/>
            </p:cNvCxnSpPr>
            <p:nvPr/>
          </p:nvCxnSpPr>
          <p:spPr>
            <a:xfrm>
              <a:off x="1989244" y="4216821"/>
              <a:ext cx="446881" cy="0"/>
            </a:xfrm>
            <a:prstGeom prst="line">
              <a:avLst/>
            </a:prstGeom>
            <a:ln>
              <a:solidFill>
                <a:srgbClr val="3795B5"/>
              </a:solidFill>
            </a:ln>
          </p:spPr>
          <p:style>
            <a:lnRef idx="1">
              <a:schemeClr val="dk1"/>
            </a:lnRef>
            <a:fillRef idx="0">
              <a:schemeClr val="dk1"/>
            </a:fillRef>
            <a:effectRef idx="0">
              <a:schemeClr val="dk1"/>
            </a:effectRef>
            <a:fontRef idx="minor">
              <a:schemeClr val="tx1"/>
            </a:fontRef>
          </p:style>
        </p:cxnSp>
      </p:grpSp>
      <p:grpSp>
        <p:nvGrpSpPr>
          <p:cNvPr id="65" name="Groupe 64">
            <a:extLst>
              <a:ext uri="{FF2B5EF4-FFF2-40B4-BE49-F238E27FC236}">
                <a16:creationId xmlns:a16="http://schemas.microsoft.com/office/drawing/2014/main" id="{50EEFA7D-DAFB-190A-AE0D-F44E726F50AE}"/>
              </a:ext>
            </a:extLst>
          </p:cNvPr>
          <p:cNvGrpSpPr/>
          <p:nvPr/>
        </p:nvGrpSpPr>
        <p:grpSpPr>
          <a:xfrm>
            <a:off x="1729326" y="6302961"/>
            <a:ext cx="706799" cy="400110"/>
            <a:chOff x="1729326" y="3928056"/>
            <a:chExt cx="706799" cy="400110"/>
          </a:xfrm>
        </p:grpSpPr>
        <p:sp>
          <p:nvSpPr>
            <p:cNvPr id="66" name="ZoneTexte 65">
              <a:extLst>
                <a:ext uri="{FF2B5EF4-FFF2-40B4-BE49-F238E27FC236}">
                  <a16:creationId xmlns:a16="http://schemas.microsoft.com/office/drawing/2014/main" id="{25E0CDA0-83B3-7BE3-9EAE-59E279F0046A}"/>
                </a:ext>
              </a:extLst>
            </p:cNvPr>
            <p:cNvSpPr txBox="1"/>
            <p:nvPr/>
          </p:nvSpPr>
          <p:spPr>
            <a:xfrm>
              <a:off x="1729326" y="3928056"/>
              <a:ext cx="317715" cy="400110"/>
            </a:xfrm>
            <a:prstGeom prst="rect">
              <a:avLst/>
            </a:prstGeom>
            <a:noFill/>
          </p:spPr>
          <p:txBody>
            <a:bodyPr wrap="none" rtlCol="0">
              <a:spAutoFit/>
            </a:bodyPr>
            <a:lstStyle/>
            <a:p>
              <a:pPr algn="r"/>
              <a:r>
                <a:rPr lang="fr-FR" sz="2000" dirty="0">
                  <a:solidFill>
                    <a:srgbClr val="3795B5"/>
                  </a:solidFill>
                  <a:latin typeface="D-DIN" panose="020B0804030202030204" pitchFamily="34" charset="0"/>
                </a:rPr>
                <a:t>9</a:t>
              </a:r>
            </a:p>
          </p:txBody>
        </p:sp>
        <p:cxnSp>
          <p:nvCxnSpPr>
            <p:cNvPr id="67" name="Connecteur droit 66">
              <a:extLst>
                <a:ext uri="{FF2B5EF4-FFF2-40B4-BE49-F238E27FC236}">
                  <a16:creationId xmlns:a16="http://schemas.microsoft.com/office/drawing/2014/main" id="{7276FA90-BD50-FBC7-A089-358B8C23C788}"/>
                </a:ext>
              </a:extLst>
            </p:cNvPr>
            <p:cNvCxnSpPr>
              <a:cxnSpLocks/>
            </p:cNvCxnSpPr>
            <p:nvPr/>
          </p:nvCxnSpPr>
          <p:spPr>
            <a:xfrm>
              <a:off x="1989244" y="4216821"/>
              <a:ext cx="446881" cy="0"/>
            </a:xfrm>
            <a:prstGeom prst="line">
              <a:avLst/>
            </a:prstGeom>
            <a:ln>
              <a:solidFill>
                <a:srgbClr val="3795B5"/>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934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96918" y="9396798"/>
            <a:ext cx="6345027"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pic>
        <p:nvPicPr>
          <p:cNvPr id="2" name="Image 1" descr="Une image contenant texte&#10;&#10;Description générée automatiquement">
            <a:extLst>
              <a:ext uri="{FF2B5EF4-FFF2-40B4-BE49-F238E27FC236}">
                <a16:creationId xmlns:a16="http://schemas.microsoft.com/office/drawing/2014/main" id="{63564B29-013B-0906-5D4E-25778C85A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51" y="890522"/>
            <a:ext cx="5267960" cy="7448550"/>
          </a:xfrm>
          <a:prstGeom prst="rect">
            <a:avLst/>
          </a:prstGeom>
        </p:spPr>
      </p:pic>
    </p:spTree>
    <p:extLst>
      <p:ext uri="{BB962C8B-B14F-4D97-AF65-F5344CB8AC3E}">
        <p14:creationId xmlns:p14="http://schemas.microsoft.com/office/powerpoint/2010/main" val="59348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e 116"/>
          <p:cNvGrpSpPr/>
          <p:nvPr/>
        </p:nvGrpSpPr>
        <p:grpSpPr>
          <a:xfrm rot="18437931">
            <a:off x="5699241" y="8816540"/>
            <a:ext cx="1178142" cy="936017"/>
            <a:chOff x="315913" y="1987550"/>
            <a:chExt cx="633413" cy="503238"/>
          </a:xfrm>
        </p:grpSpPr>
        <p:sp>
          <p:nvSpPr>
            <p:cNvPr id="118" name="Oval 13"/>
            <p:cNvSpPr>
              <a:spLocks noChangeArrowheads="1"/>
            </p:cNvSpPr>
            <p:nvPr/>
          </p:nvSpPr>
          <p:spPr bwMode="auto">
            <a:xfrm>
              <a:off x="609601" y="2036763"/>
              <a:ext cx="49213" cy="131763"/>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9" name="Freeform 14"/>
            <p:cNvSpPr>
              <a:spLocks/>
            </p:cNvSpPr>
            <p:nvPr/>
          </p:nvSpPr>
          <p:spPr bwMode="auto">
            <a:xfrm>
              <a:off x="617538" y="2138363"/>
              <a:ext cx="34925" cy="352425"/>
            </a:xfrm>
            <a:custGeom>
              <a:avLst/>
              <a:gdLst>
                <a:gd name="T0" fmla="*/ 18 w 22"/>
                <a:gd name="T1" fmla="*/ 107 h 215"/>
                <a:gd name="T2" fmla="*/ 16 w 22"/>
                <a:gd name="T3" fmla="*/ 107 h 215"/>
                <a:gd name="T4" fmla="*/ 18 w 22"/>
                <a:gd name="T5" fmla="*/ 182 h 215"/>
                <a:gd name="T6" fmla="*/ 16 w 22"/>
                <a:gd name="T7" fmla="*/ 204 h 215"/>
                <a:gd name="T8" fmla="*/ 13 w 22"/>
                <a:gd name="T9" fmla="*/ 209 h 215"/>
                <a:gd name="T10" fmla="*/ 10 w 22"/>
                <a:gd name="T11" fmla="*/ 211 h 215"/>
                <a:gd name="T12" fmla="*/ 9 w 22"/>
                <a:gd name="T13" fmla="*/ 210 h 215"/>
                <a:gd name="T14" fmla="*/ 7 w 22"/>
                <a:gd name="T15" fmla="*/ 207 h 215"/>
                <a:gd name="T16" fmla="*/ 4 w 22"/>
                <a:gd name="T17" fmla="*/ 194 h 215"/>
                <a:gd name="T18" fmla="*/ 4 w 22"/>
                <a:gd name="T19" fmla="*/ 175 h 215"/>
                <a:gd name="T20" fmla="*/ 5 w 22"/>
                <a:gd name="T21" fmla="*/ 107 h 215"/>
                <a:gd name="T22" fmla="*/ 5 w 22"/>
                <a:gd name="T23" fmla="*/ 82 h 215"/>
                <a:gd name="T24" fmla="*/ 6 w 22"/>
                <a:gd name="T25" fmla="*/ 25 h 215"/>
                <a:gd name="T26" fmla="*/ 8 w 22"/>
                <a:gd name="T27" fmla="*/ 8 h 215"/>
                <a:gd name="T28" fmla="*/ 10 w 22"/>
                <a:gd name="T29" fmla="*/ 4 h 215"/>
                <a:gd name="T30" fmla="*/ 10 w 22"/>
                <a:gd name="T31" fmla="*/ 4 h 215"/>
                <a:gd name="T32" fmla="*/ 10 w 22"/>
                <a:gd name="T33" fmla="*/ 4 h 215"/>
                <a:gd name="T34" fmla="*/ 10 w 22"/>
                <a:gd name="T35" fmla="*/ 4 h 215"/>
                <a:gd name="T36" fmla="*/ 12 w 22"/>
                <a:gd name="T37" fmla="*/ 6 h 215"/>
                <a:gd name="T38" fmla="*/ 14 w 22"/>
                <a:gd name="T39" fmla="*/ 16 h 215"/>
                <a:gd name="T40" fmla="*/ 16 w 22"/>
                <a:gd name="T41" fmla="*/ 82 h 215"/>
                <a:gd name="T42" fmla="*/ 16 w 22"/>
                <a:gd name="T43" fmla="*/ 107 h 215"/>
                <a:gd name="T44" fmla="*/ 18 w 22"/>
                <a:gd name="T45" fmla="*/ 107 h 215"/>
                <a:gd name="T46" fmla="*/ 20 w 22"/>
                <a:gd name="T47" fmla="*/ 107 h 215"/>
                <a:gd name="T48" fmla="*/ 20 w 22"/>
                <a:gd name="T49" fmla="*/ 82 h 215"/>
                <a:gd name="T50" fmla="*/ 19 w 22"/>
                <a:gd name="T51" fmla="*/ 25 h 215"/>
                <a:gd name="T52" fmla="*/ 16 w 22"/>
                <a:gd name="T53" fmla="*/ 7 h 215"/>
                <a:gd name="T54" fmla="*/ 14 w 22"/>
                <a:gd name="T55" fmla="*/ 2 h 215"/>
                <a:gd name="T56" fmla="*/ 13 w 22"/>
                <a:gd name="T57" fmla="*/ 0 h 215"/>
                <a:gd name="T58" fmla="*/ 10 w 22"/>
                <a:gd name="T59" fmla="*/ 0 h 215"/>
                <a:gd name="T60" fmla="*/ 8 w 22"/>
                <a:gd name="T61" fmla="*/ 0 h 215"/>
                <a:gd name="T62" fmla="*/ 5 w 22"/>
                <a:gd name="T63" fmla="*/ 4 h 215"/>
                <a:gd name="T64" fmla="*/ 3 w 22"/>
                <a:gd name="T65" fmla="*/ 15 h 215"/>
                <a:gd name="T66" fmla="*/ 1 w 22"/>
                <a:gd name="T67" fmla="*/ 82 h 215"/>
                <a:gd name="T68" fmla="*/ 1 w 22"/>
                <a:gd name="T69" fmla="*/ 107 h 215"/>
                <a:gd name="T70" fmla="*/ 0 w 22"/>
                <a:gd name="T71" fmla="*/ 175 h 215"/>
                <a:gd name="T72" fmla="*/ 1 w 22"/>
                <a:gd name="T73" fmla="*/ 203 h 215"/>
                <a:gd name="T74" fmla="*/ 4 w 22"/>
                <a:gd name="T75" fmla="*/ 211 h 215"/>
                <a:gd name="T76" fmla="*/ 7 w 22"/>
                <a:gd name="T77" fmla="*/ 214 h 215"/>
                <a:gd name="T78" fmla="*/ 10 w 22"/>
                <a:gd name="T79" fmla="*/ 215 h 215"/>
                <a:gd name="T80" fmla="*/ 16 w 22"/>
                <a:gd name="T81" fmla="*/ 212 h 215"/>
                <a:gd name="T82" fmla="*/ 21 w 22"/>
                <a:gd name="T83" fmla="*/ 200 h 215"/>
                <a:gd name="T84" fmla="*/ 22 w 22"/>
                <a:gd name="T85" fmla="*/ 182 h 215"/>
                <a:gd name="T86" fmla="*/ 20 w 22"/>
                <a:gd name="T87" fmla="*/ 107 h 215"/>
                <a:gd name="T88" fmla="*/ 18 w 22"/>
                <a:gd name="T89" fmla="*/ 1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15">
                  <a:moveTo>
                    <a:pt x="18" y="107"/>
                  </a:moveTo>
                  <a:cubicBezTo>
                    <a:pt x="16" y="107"/>
                    <a:pt x="16" y="107"/>
                    <a:pt x="16" y="107"/>
                  </a:cubicBezTo>
                  <a:cubicBezTo>
                    <a:pt x="16" y="136"/>
                    <a:pt x="18" y="163"/>
                    <a:pt x="18" y="182"/>
                  </a:cubicBezTo>
                  <a:cubicBezTo>
                    <a:pt x="18" y="191"/>
                    <a:pt x="17" y="199"/>
                    <a:pt x="16" y="204"/>
                  </a:cubicBezTo>
                  <a:cubicBezTo>
                    <a:pt x="15" y="206"/>
                    <a:pt x="14" y="208"/>
                    <a:pt x="13" y="209"/>
                  </a:cubicBezTo>
                  <a:cubicBezTo>
                    <a:pt x="13" y="210"/>
                    <a:pt x="12" y="211"/>
                    <a:pt x="10" y="211"/>
                  </a:cubicBezTo>
                  <a:cubicBezTo>
                    <a:pt x="10" y="211"/>
                    <a:pt x="9" y="211"/>
                    <a:pt x="9" y="210"/>
                  </a:cubicBezTo>
                  <a:cubicBezTo>
                    <a:pt x="8" y="210"/>
                    <a:pt x="7" y="209"/>
                    <a:pt x="7" y="207"/>
                  </a:cubicBezTo>
                  <a:cubicBezTo>
                    <a:pt x="6" y="204"/>
                    <a:pt x="5" y="200"/>
                    <a:pt x="4" y="194"/>
                  </a:cubicBezTo>
                  <a:cubicBezTo>
                    <a:pt x="4" y="189"/>
                    <a:pt x="4" y="182"/>
                    <a:pt x="4" y="175"/>
                  </a:cubicBezTo>
                  <a:cubicBezTo>
                    <a:pt x="4" y="156"/>
                    <a:pt x="5" y="133"/>
                    <a:pt x="5" y="107"/>
                  </a:cubicBezTo>
                  <a:cubicBezTo>
                    <a:pt x="5" y="99"/>
                    <a:pt x="5" y="90"/>
                    <a:pt x="5" y="82"/>
                  </a:cubicBezTo>
                  <a:cubicBezTo>
                    <a:pt x="5" y="59"/>
                    <a:pt x="5" y="39"/>
                    <a:pt x="6" y="25"/>
                  </a:cubicBezTo>
                  <a:cubicBezTo>
                    <a:pt x="6" y="18"/>
                    <a:pt x="7" y="12"/>
                    <a:pt x="8" y="8"/>
                  </a:cubicBezTo>
                  <a:cubicBezTo>
                    <a:pt x="8" y="7"/>
                    <a:pt x="9" y="5"/>
                    <a:pt x="10" y="4"/>
                  </a:cubicBezTo>
                  <a:cubicBezTo>
                    <a:pt x="10" y="4"/>
                    <a:pt x="10" y="4"/>
                    <a:pt x="10" y="4"/>
                  </a:cubicBezTo>
                  <a:cubicBezTo>
                    <a:pt x="10" y="4"/>
                    <a:pt x="10" y="4"/>
                    <a:pt x="10" y="4"/>
                  </a:cubicBezTo>
                  <a:cubicBezTo>
                    <a:pt x="10" y="4"/>
                    <a:pt x="10" y="4"/>
                    <a:pt x="10" y="4"/>
                  </a:cubicBezTo>
                  <a:cubicBezTo>
                    <a:pt x="11" y="4"/>
                    <a:pt x="11" y="5"/>
                    <a:pt x="12" y="6"/>
                  </a:cubicBezTo>
                  <a:cubicBezTo>
                    <a:pt x="13" y="8"/>
                    <a:pt x="13" y="11"/>
                    <a:pt x="14" y="16"/>
                  </a:cubicBezTo>
                  <a:cubicBezTo>
                    <a:pt x="16" y="30"/>
                    <a:pt x="16" y="54"/>
                    <a:pt x="16" y="82"/>
                  </a:cubicBezTo>
                  <a:cubicBezTo>
                    <a:pt x="16" y="90"/>
                    <a:pt x="16" y="99"/>
                    <a:pt x="16" y="107"/>
                  </a:cubicBezTo>
                  <a:cubicBezTo>
                    <a:pt x="18" y="107"/>
                    <a:pt x="18" y="107"/>
                    <a:pt x="18" y="107"/>
                  </a:cubicBezTo>
                  <a:cubicBezTo>
                    <a:pt x="20" y="107"/>
                    <a:pt x="20" y="107"/>
                    <a:pt x="20" y="107"/>
                  </a:cubicBezTo>
                  <a:cubicBezTo>
                    <a:pt x="20" y="99"/>
                    <a:pt x="20" y="90"/>
                    <a:pt x="20" y="82"/>
                  </a:cubicBezTo>
                  <a:cubicBezTo>
                    <a:pt x="20" y="59"/>
                    <a:pt x="20" y="39"/>
                    <a:pt x="19" y="25"/>
                  </a:cubicBezTo>
                  <a:cubicBezTo>
                    <a:pt x="18" y="17"/>
                    <a:pt x="18" y="12"/>
                    <a:pt x="16" y="7"/>
                  </a:cubicBezTo>
                  <a:cubicBezTo>
                    <a:pt x="16" y="5"/>
                    <a:pt x="15" y="4"/>
                    <a:pt x="14" y="2"/>
                  </a:cubicBezTo>
                  <a:cubicBezTo>
                    <a:pt x="14" y="2"/>
                    <a:pt x="13" y="1"/>
                    <a:pt x="13" y="0"/>
                  </a:cubicBezTo>
                  <a:cubicBezTo>
                    <a:pt x="12" y="0"/>
                    <a:pt x="11" y="0"/>
                    <a:pt x="10" y="0"/>
                  </a:cubicBezTo>
                  <a:cubicBezTo>
                    <a:pt x="9" y="0"/>
                    <a:pt x="9" y="0"/>
                    <a:pt x="8" y="0"/>
                  </a:cubicBezTo>
                  <a:cubicBezTo>
                    <a:pt x="7" y="1"/>
                    <a:pt x="6" y="3"/>
                    <a:pt x="5" y="4"/>
                  </a:cubicBezTo>
                  <a:cubicBezTo>
                    <a:pt x="4" y="7"/>
                    <a:pt x="3" y="11"/>
                    <a:pt x="3" y="15"/>
                  </a:cubicBezTo>
                  <a:cubicBezTo>
                    <a:pt x="1" y="30"/>
                    <a:pt x="1" y="54"/>
                    <a:pt x="1" y="82"/>
                  </a:cubicBezTo>
                  <a:cubicBezTo>
                    <a:pt x="1" y="90"/>
                    <a:pt x="1" y="99"/>
                    <a:pt x="1" y="107"/>
                  </a:cubicBezTo>
                  <a:cubicBezTo>
                    <a:pt x="1" y="133"/>
                    <a:pt x="0" y="156"/>
                    <a:pt x="0" y="175"/>
                  </a:cubicBezTo>
                  <a:cubicBezTo>
                    <a:pt x="0" y="186"/>
                    <a:pt x="0" y="196"/>
                    <a:pt x="1" y="203"/>
                  </a:cubicBezTo>
                  <a:cubicBezTo>
                    <a:pt x="2" y="206"/>
                    <a:pt x="3" y="209"/>
                    <a:pt x="4" y="211"/>
                  </a:cubicBezTo>
                  <a:cubicBezTo>
                    <a:pt x="5" y="212"/>
                    <a:pt x="6" y="213"/>
                    <a:pt x="7" y="214"/>
                  </a:cubicBezTo>
                  <a:cubicBezTo>
                    <a:pt x="8" y="214"/>
                    <a:pt x="9" y="215"/>
                    <a:pt x="10" y="215"/>
                  </a:cubicBezTo>
                  <a:cubicBezTo>
                    <a:pt x="13" y="215"/>
                    <a:pt x="15" y="214"/>
                    <a:pt x="16" y="212"/>
                  </a:cubicBezTo>
                  <a:cubicBezTo>
                    <a:pt x="19" y="209"/>
                    <a:pt x="20" y="205"/>
                    <a:pt x="21" y="200"/>
                  </a:cubicBezTo>
                  <a:cubicBezTo>
                    <a:pt x="22" y="195"/>
                    <a:pt x="22" y="189"/>
                    <a:pt x="22" y="182"/>
                  </a:cubicBezTo>
                  <a:cubicBezTo>
                    <a:pt x="22" y="162"/>
                    <a:pt x="20" y="136"/>
                    <a:pt x="20" y="107"/>
                  </a:cubicBezTo>
                  <a:lnTo>
                    <a:pt x="18" y="107"/>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0" name="Oval 15"/>
            <p:cNvSpPr>
              <a:spLocks noChangeArrowheads="1"/>
            </p:cNvSpPr>
            <p:nvPr/>
          </p:nvSpPr>
          <p:spPr bwMode="auto">
            <a:xfrm>
              <a:off x="604838" y="2020888"/>
              <a:ext cx="28575" cy="31750"/>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1" name="Oval 16"/>
            <p:cNvSpPr>
              <a:spLocks noChangeArrowheads="1"/>
            </p:cNvSpPr>
            <p:nvPr/>
          </p:nvSpPr>
          <p:spPr bwMode="auto">
            <a:xfrm>
              <a:off x="630238" y="2020888"/>
              <a:ext cx="30163" cy="31750"/>
            </a:xfrm>
            <a:prstGeom prst="ellipse">
              <a:avLst/>
            </a:pr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2" name="Freeform 17"/>
            <p:cNvSpPr>
              <a:spLocks/>
            </p:cNvSpPr>
            <p:nvPr/>
          </p:nvSpPr>
          <p:spPr bwMode="auto">
            <a:xfrm>
              <a:off x="642938" y="1987550"/>
              <a:ext cx="68263" cy="77788"/>
            </a:xfrm>
            <a:custGeom>
              <a:avLst/>
              <a:gdLst>
                <a:gd name="T0" fmla="*/ 41 w 41"/>
                <a:gd name="T1" fmla="*/ 0 h 47"/>
                <a:gd name="T2" fmla="*/ 32 w 41"/>
                <a:gd name="T3" fmla="*/ 12 h 47"/>
                <a:gd name="T4" fmla="*/ 6 w 41"/>
                <a:gd name="T5" fmla="*/ 41 h 47"/>
                <a:gd name="T6" fmla="*/ 6 w 41"/>
                <a:gd name="T7" fmla="*/ 47 h 47"/>
                <a:gd name="T8" fmla="*/ 35 w 41"/>
                <a:gd name="T9" fmla="*/ 17 h 47"/>
                <a:gd name="T10" fmla="*/ 41 w 41"/>
                <a:gd name="T11" fmla="*/ 0 h 47"/>
              </a:gdLst>
              <a:ahLst/>
              <a:cxnLst>
                <a:cxn ang="0">
                  <a:pos x="T0" y="T1"/>
                </a:cxn>
                <a:cxn ang="0">
                  <a:pos x="T2" y="T3"/>
                </a:cxn>
                <a:cxn ang="0">
                  <a:pos x="T4" y="T5"/>
                </a:cxn>
                <a:cxn ang="0">
                  <a:pos x="T6" y="T7"/>
                </a:cxn>
                <a:cxn ang="0">
                  <a:pos x="T8" y="T9"/>
                </a:cxn>
                <a:cxn ang="0">
                  <a:pos x="T10" y="T11"/>
                </a:cxn>
              </a:cxnLst>
              <a:rect l="0" t="0" r="r" b="b"/>
              <a:pathLst>
                <a:path w="41" h="47">
                  <a:moveTo>
                    <a:pt x="41" y="0"/>
                  </a:moveTo>
                  <a:cubicBezTo>
                    <a:pt x="33" y="0"/>
                    <a:pt x="34" y="6"/>
                    <a:pt x="32" y="12"/>
                  </a:cubicBezTo>
                  <a:cubicBezTo>
                    <a:pt x="31" y="19"/>
                    <a:pt x="11" y="38"/>
                    <a:pt x="6" y="41"/>
                  </a:cubicBezTo>
                  <a:cubicBezTo>
                    <a:pt x="0" y="45"/>
                    <a:pt x="6" y="47"/>
                    <a:pt x="6" y="47"/>
                  </a:cubicBezTo>
                  <a:cubicBezTo>
                    <a:pt x="6" y="47"/>
                    <a:pt x="34" y="21"/>
                    <a:pt x="35" y="17"/>
                  </a:cubicBezTo>
                  <a:cubicBezTo>
                    <a:pt x="36" y="12"/>
                    <a:pt x="41" y="0"/>
                    <a:pt x="41"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3" name="Freeform 18"/>
            <p:cNvSpPr>
              <a:spLocks/>
            </p:cNvSpPr>
            <p:nvPr/>
          </p:nvSpPr>
          <p:spPr bwMode="auto">
            <a:xfrm>
              <a:off x="647701" y="2076450"/>
              <a:ext cx="71438" cy="23813"/>
            </a:xfrm>
            <a:custGeom>
              <a:avLst/>
              <a:gdLst>
                <a:gd name="T0" fmla="*/ 43 w 43"/>
                <a:gd name="T1" fmla="*/ 2 h 14"/>
                <a:gd name="T2" fmla="*/ 32 w 43"/>
                <a:gd name="T3" fmla="*/ 3 h 14"/>
                <a:gd name="T4" fmla="*/ 4 w 43"/>
                <a:gd name="T5" fmla="*/ 12 h 14"/>
                <a:gd name="T6" fmla="*/ 0 w 43"/>
                <a:gd name="T7" fmla="*/ 10 h 14"/>
                <a:gd name="T8" fmla="*/ 30 w 43"/>
                <a:gd name="T9" fmla="*/ 0 h 14"/>
                <a:gd name="T10" fmla="*/ 43 w 43"/>
                <a:gd name="T11" fmla="*/ 2 h 14"/>
              </a:gdLst>
              <a:ahLst/>
              <a:cxnLst>
                <a:cxn ang="0">
                  <a:pos x="T0" y="T1"/>
                </a:cxn>
                <a:cxn ang="0">
                  <a:pos x="T2" y="T3"/>
                </a:cxn>
                <a:cxn ang="0">
                  <a:pos x="T4" y="T5"/>
                </a:cxn>
                <a:cxn ang="0">
                  <a:pos x="T6" y="T7"/>
                </a:cxn>
                <a:cxn ang="0">
                  <a:pos x="T8" y="T9"/>
                </a:cxn>
                <a:cxn ang="0">
                  <a:pos x="T10" y="T11"/>
                </a:cxn>
              </a:cxnLst>
              <a:rect l="0" t="0" r="r" b="b"/>
              <a:pathLst>
                <a:path w="43" h="14">
                  <a:moveTo>
                    <a:pt x="43" y="2"/>
                  </a:moveTo>
                  <a:cubicBezTo>
                    <a:pt x="40" y="7"/>
                    <a:pt x="37" y="5"/>
                    <a:pt x="32" y="3"/>
                  </a:cubicBezTo>
                  <a:cubicBezTo>
                    <a:pt x="27" y="2"/>
                    <a:pt x="8" y="9"/>
                    <a:pt x="4" y="12"/>
                  </a:cubicBezTo>
                  <a:cubicBezTo>
                    <a:pt x="0" y="14"/>
                    <a:pt x="0" y="10"/>
                    <a:pt x="0" y="10"/>
                  </a:cubicBezTo>
                  <a:cubicBezTo>
                    <a:pt x="0" y="10"/>
                    <a:pt x="27" y="0"/>
                    <a:pt x="30" y="0"/>
                  </a:cubicBezTo>
                  <a:cubicBezTo>
                    <a:pt x="33" y="1"/>
                    <a:pt x="43" y="2"/>
                    <a:pt x="43" y="2"/>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4" name="Freeform 19"/>
            <p:cNvSpPr>
              <a:spLocks/>
            </p:cNvSpPr>
            <p:nvPr/>
          </p:nvSpPr>
          <p:spPr bwMode="auto">
            <a:xfrm>
              <a:off x="623888" y="2103438"/>
              <a:ext cx="85725" cy="104775"/>
            </a:xfrm>
            <a:custGeom>
              <a:avLst/>
              <a:gdLst>
                <a:gd name="T0" fmla="*/ 52 w 52"/>
                <a:gd name="T1" fmla="*/ 64 h 64"/>
                <a:gd name="T2" fmla="*/ 41 w 52"/>
                <a:gd name="T3" fmla="*/ 47 h 64"/>
                <a:gd name="T4" fmla="*/ 7 w 52"/>
                <a:gd name="T5" fmla="*/ 8 h 64"/>
                <a:gd name="T6" fmla="*/ 7 w 52"/>
                <a:gd name="T7" fmla="*/ 0 h 64"/>
                <a:gd name="T8" fmla="*/ 45 w 52"/>
                <a:gd name="T9" fmla="*/ 41 h 64"/>
                <a:gd name="T10" fmla="*/ 52 w 52"/>
                <a:gd name="T11" fmla="*/ 64 h 64"/>
              </a:gdLst>
              <a:ahLst/>
              <a:cxnLst>
                <a:cxn ang="0">
                  <a:pos x="T0" y="T1"/>
                </a:cxn>
                <a:cxn ang="0">
                  <a:pos x="T2" y="T3"/>
                </a:cxn>
                <a:cxn ang="0">
                  <a:pos x="T4" y="T5"/>
                </a:cxn>
                <a:cxn ang="0">
                  <a:pos x="T6" y="T7"/>
                </a:cxn>
                <a:cxn ang="0">
                  <a:pos x="T8" y="T9"/>
                </a:cxn>
                <a:cxn ang="0">
                  <a:pos x="T10" y="T11"/>
                </a:cxn>
              </a:cxnLst>
              <a:rect l="0" t="0" r="r" b="b"/>
              <a:pathLst>
                <a:path w="52" h="64">
                  <a:moveTo>
                    <a:pt x="52" y="64"/>
                  </a:moveTo>
                  <a:cubicBezTo>
                    <a:pt x="42" y="63"/>
                    <a:pt x="43" y="56"/>
                    <a:pt x="41" y="47"/>
                  </a:cubicBezTo>
                  <a:cubicBezTo>
                    <a:pt x="40" y="39"/>
                    <a:pt x="15" y="13"/>
                    <a:pt x="7" y="8"/>
                  </a:cubicBezTo>
                  <a:cubicBezTo>
                    <a:pt x="0" y="3"/>
                    <a:pt x="7" y="0"/>
                    <a:pt x="7" y="0"/>
                  </a:cubicBezTo>
                  <a:cubicBezTo>
                    <a:pt x="7" y="0"/>
                    <a:pt x="43" y="36"/>
                    <a:pt x="45" y="41"/>
                  </a:cubicBezTo>
                  <a:cubicBezTo>
                    <a:pt x="46" y="47"/>
                    <a:pt x="52" y="64"/>
                    <a:pt x="52" y="64"/>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5" name="Freeform 20"/>
            <p:cNvSpPr>
              <a:spLocks noEditPoints="1"/>
            </p:cNvSpPr>
            <p:nvPr/>
          </p:nvSpPr>
          <p:spPr bwMode="auto">
            <a:xfrm>
              <a:off x="638176" y="2024063"/>
              <a:ext cx="311150" cy="85725"/>
            </a:xfrm>
            <a:custGeom>
              <a:avLst/>
              <a:gdLst>
                <a:gd name="T0" fmla="*/ 122 w 190"/>
                <a:gd name="T1" fmla="*/ 51 h 52"/>
                <a:gd name="T2" fmla="*/ 106 w 190"/>
                <a:gd name="T3" fmla="*/ 50 h 52"/>
                <a:gd name="T4" fmla="*/ 69 w 190"/>
                <a:gd name="T5" fmla="*/ 49 h 52"/>
                <a:gd name="T6" fmla="*/ 2 w 190"/>
                <a:gd name="T7" fmla="*/ 44 h 52"/>
                <a:gd name="T8" fmla="*/ 1 w 190"/>
                <a:gd name="T9" fmla="*/ 39 h 52"/>
                <a:gd name="T10" fmla="*/ 69 w 190"/>
                <a:gd name="T11" fmla="*/ 12 h 52"/>
                <a:gd name="T12" fmla="*/ 90 w 190"/>
                <a:gd name="T13" fmla="*/ 8 h 52"/>
                <a:gd name="T14" fmla="*/ 187 w 190"/>
                <a:gd name="T15" fmla="*/ 8 h 52"/>
                <a:gd name="T16" fmla="*/ 190 w 190"/>
                <a:gd name="T17" fmla="*/ 17 h 52"/>
                <a:gd name="T18" fmla="*/ 177 w 190"/>
                <a:gd name="T19" fmla="*/ 40 h 52"/>
                <a:gd name="T20" fmla="*/ 122 w 190"/>
                <a:gd name="T21" fmla="*/ 51 h 52"/>
                <a:gd name="T22" fmla="*/ 89 w 190"/>
                <a:gd name="T23" fmla="*/ 46 h 52"/>
                <a:gd name="T24" fmla="*/ 108 w 190"/>
                <a:gd name="T25" fmla="*/ 48 h 52"/>
                <a:gd name="T26" fmla="*/ 174 w 190"/>
                <a:gd name="T27" fmla="*/ 38 h 52"/>
                <a:gd name="T28" fmla="*/ 185 w 190"/>
                <a:gd name="T29" fmla="*/ 9 h 52"/>
                <a:gd name="T30" fmla="*/ 171 w 190"/>
                <a:gd name="T31" fmla="*/ 12 h 52"/>
                <a:gd name="T32" fmla="*/ 111 w 190"/>
                <a:gd name="T33" fmla="*/ 8 h 52"/>
                <a:gd name="T34" fmla="*/ 70 w 190"/>
                <a:gd name="T35" fmla="*/ 19 h 52"/>
                <a:gd name="T36" fmla="*/ 8 w 190"/>
                <a:gd name="T37" fmla="*/ 39 h 52"/>
                <a:gd name="T38" fmla="*/ 65 w 190"/>
                <a:gd name="T39" fmla="*/ 48 h 52"/>
                <a:gd name="T40" fmla="*/ 89 w 190"/>
                <a:gd name="T41" fmla="*/ 46 h 52"/>
                <a:gd name="T42" fmla="*/ 8 w 190"/>
                <a:gd name="T43" fmla="*/ 40 h 52"/>
                <a:gd name="T44" fmla="*/ 8 w 190"/>
                <a:gd name="T4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2">
                  <a:moveTo>
                    <a:pt x="122" y="51"/>
                  </a:moveTo>
                  <a:cubicBezTo>
                    <a:pt x="115" y="51"/>
                    <a:pt x="109" y="51"/>
                    <a:pt x="106" y="50"/>
                  </a:cubicBezTo>
                  <a:cubicBezTo>
                    <a:pt x="101" y="49"/>
                    <a:pt x="85" y="49"/>
                    <a:pt x="69" y="49"/>
                  </a:cubicBezTo>
                  <a:cubicBezTo>
                    <a:pt x="26" y="50"/>
                    <a:pt x="7" y="50"/>
                    <a:pt x="2" y="44"/>
                  </a:cubicBezTo>
                  <a:cubicBezTo>
                    <a:pt x="1" y="42"/>
                    <a:pt x="0" y="41"/>
                    <a:pt x="1" y="39"/>
                  </a:cubicBezTo>
                  <a:cubicBezTo>
                    <a:pt x="4" y="23"/>
                    <a:pt x="38" y="17"/>
                    <a:pt x="69" y="12"/>
                  </a:cubicBezTo>
                  <a:cubicBezTo>
                    <a:pt x="77" y="11"/>
                    <a:pt x="84" y="10"/>
                    <a:pt x="90" y="8"/>
                  </a:cubicBezTo>
                  <a:cubicBezTo>
                    <a:pt x="113" y="3"/>
                    <a:pt x="180" y="0"/>
                    <a:pt x="187" y="8"/>
                  </a:cubicBezTo>
                  <a:cubicBezTo>
                    <a:pt x="189" y="10"/>
                    <a:pt x="190" y="13"/>
                    <a:pt x="190" y="17"/>
                  </a:cubicBezTo>
                  <a:cubicBezTo>
                    <a:pt x="190" y="24"/>
                    <a:pt x="185" y="33"/>
                    <a:pt x="177" y="40"/>
                  </a:cubicBezTo>
                  <a:cubicBezTo>
                    <a:pt x="168" y="48"/>
                    <a:pt x="141" y="51"/>
                    <a:pt x="122" y="51"/>
                  </a:cubicBezTo>
                  <a:close/>
                  <a:moveTo>
                    <a:pt x="89" y="46"/>
                  </a:moveTo>
                  <a:cubicBezTo>
                    <a:pt x="97" y="46"/>
                    <a:pt x="105" y="48"/>
                    <a:pt x="108" y="48"/>
                  </a:cubicBezTo>
                  <a:cubicBezTo>
                    <a:pt x="121" y="52"/>
                    <a:pt x="165" y="46"/>
                    <a:pt x="174" y="38"/>
                  </a:cubicBezTo>
                  <a:cubicBezTo>
                    <a:pt x="180" y="33"/>
                    <a:pt x="187" y="27"/>
                    <a:pt x="185" y="9"/>
                  </a:cubicBezTo>
                  <a:cubicBezTo>
                    <a:pt x="184" y="7"/>
                    <a:pt x="172" y="12"/>
                    <a:pt x="171" y="12"/>
                  </a:cubicBezTo>
                  <a:cubicBezTo>
                    <a:pt x="165" y="8"/>
                    <a:pt x="139" y="1"/>
                    <a:pt x="111" y="8"/>
                  </a:cubicBezTo>
                  <a:cubicBezTo>
                    <a:pt x="105" y="9"/>
                    <a:pt x="78" y="18"/>
                    <a:pt x="70" y="19"/>
                  </a:cubicBezTo>
                  <a:cubicBezTo>
                    <a:pt x="48" y="23"/>
                    <a:pt x="12" y="29"/>
                    <a:pt x="8" y="39"/>
                  </a:cubicBezTo>
                  <a:cubicBezTo>
                    <a:pt x="15" y="43"/>
                    <a:pt x="45" y="48"/>
                    <a:pt x="65" y="48"/>
                  </a:cubicBezTo>
                  <a:cubicBezTo>
                    <a:pt x="73" y="47"/>
                    <a:pt x="83" y="46"/>
                    <a:pt x="89" y="46"/>
                  </a:cubicBezTo>
                  <a:close/>
                  <a:moveTo>
                    <a:pt x="8" y="40"/>
                  </a:moveTo>
                  <a:cubicBezTo>
                    <a:pt x="8" y="40"/>
                    <a:pt x="8" y="40"/>
                    <a:pt x="8" y="4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6" name="Freeform 21"/>
            <p:cNvSpPr>
              <a:spLocks noEditPoints="1"/>
            </p:cNvSpPr>
            <p:nvPr/>
          </p:nvSpPr>
          <p:spPr bwMode="auto">
            <a:xfrm>
              <a:off x="641351" y="2092325"/>
              <a:ext cx="301625" cy="153988"/>
            </a:xfrm>
            <a:custGeom>
              <a:avLst/>
              <a:gdLst>
                <a:gd name="T0" fmla="*/ 111 w 184"/>
                <a:gd name="T1" fmla="*/ 86 h 94"/>
                <a:gd name="T2" fmla="*/ 89 w 184"/>
                <a:gd name="T3" fmla="*/ 81 h 94"/>
                <a:gd name="T4" fmla="*/ 14 w 184"/>
                <a:gd name="T5" fmla="*/ 51 h 94"/>
                <a:gd name="T6" fmla="*/ 0 w 184"/>
                <a:gd name="T7" fmla="*/ 18 h 94"/>
                <a:gd name="T8" fmla="*/ 1 w 184"/>
                <a:gd name="T9" fmla="*/ 13 h 94"/>
                <a:gd name="T10" fmla="*/ 75 w 184"/>
                <a:gd name="T11" fmla="*/ 32 h 94"/>
                <a:gd name="T12" fmla="*/ 108 w 184"/>
                <a:gd name="T13" fmla="*/ 30 h 94"/>
                <a:gd name="T14" fmla="*/ 183 w 184"/>
                <a:gd name="T15" fmla="*/ 65 h 94"/>
                <a:gd name="T16" fmla="*/ 182 w 184"/>
                <a:gd name="T17" fmla="*/ 75 h 94"/>
                <a:gd name="T18" fmla="*/ 160 w 184"/>
                <a:gd name="T19" fmla="*/ 90 h 94"/>
                <a:gd name="T20" fmla="*/ 111 w 184"/>
                <a:gd name="T21" fmla="*/ 86 h 94"/>
                <a:gd name="T22" fmla="*/ 90 w 184"/>
                <a:gd name="T23" fmla="*/ 77 h 94"/>
                <a:gd name="T24" fmla="*/ 113 w 184"/>
                <a:gd name="T25" fmla="*/ 82 h 94"/>
                <a:gd name="T26" fmla="*/ 158 w 184"/>
                <a:gd name="T27" fmla="*/ 88 h 94"/>
                <a:gd name="T28" fmla="*/ 180 w 184"/>
                <a:gd name="T29" fmla="*/ 66 h 94"/>
                <a:gd name="T30" fmla="*/ 167 w 184"/>
                <a:gd name="T31" fmla="*/ 62 h 94"/>
                <a:gd name="T32" fmla="*/ 114 w 184"/>
                <a:gd name="T33" fmla="*/ 32 h 94"/>
                <a:gd name="T34" fmla="*/ 73 w 184"/>
                <a:gd name="T35" fmla="*/ 35 h 94"/>
                <a:gd name="T36" fmla="*/ 8 w 184"/>
                <a:gd name="T37" fmla="*/ 17 h 94"/>
                <a:gd name="T38" fmla="*/ 17 w 184"/>
                <a:gd name="T39" fmla="*/ 53 h 94"/>
                <a:gd name="T40" fmla="*/ 90 w 184"/>
                <a:gd name="T41" fmla="*/ 77 h 94"/>
                <a:gd name="T42" fmla="*/ 7 w 184"/>
                <a:gd name="T43" fmla="*/ 17 h 94"/>
                <a:gd name="T44" fmla="*/ 7 w 184"/>
                <a:gd name="T4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94">
                  <a:moveTo>
                    <a:pt x="111" y="86"/>
                  </a:moveTo>
                  <a:cubicBezTo>
                    <a:pt x="103" y="84"/>
                    <a:pt x="92" y="84"/>
                    <a:pt x="89" y="81"/>
                  </a:cubicBezTo>
                  <a:cubicBezTo>
                    <a:pt x="87" y="79"/>
                    <a:pt x="12" y="68"/>
                    <a:pt x="14" y="51"/>
                  </a:cubicBezTo>
                  <a:cubicBezTo>
                    <a:pt x="16" y="26"/>
                    <a:pt x="4" y="23"/>
                    <a:pt x="0" y="18"/>
                  </a:cubicBezTo>
                  <a:cubicBezTo>
                    <a:pt x="0" y="16"/>
                    <a:pt x="0" y="14"/>
                    <a:pt x="1" y="13"/>
                  </a:cubicBezTo>
                  <a:cubicBezTo>
                    <a:pt x="11" y="0"/>
                    <a:pt x="45" y="24"/>
                    <a:pt x="75" y="32"/>
                  </a:cubicBezTo>
                  <a:cubicBezTo>
                    <a:pt x="82" y="34"/>
                    <a:pt x="102" y="29"/>
                    <a:pt x="108" y="30"/>
                  </a:cubicBezTo>
                  <a:cubicBezTo>
                    <a:pt x="131" y="35"/>
                    <a:pt x="180" y="55"/>
                    <a:pt x="183" y="65"/>
                  </a:cubicBezTo>
                  <a:cubicBezTo>
                    <a:pt x="184" y="68"/>
                    <a:pt x="184" y="72"/>
                    <a:pt x="182" y="75"/>
                  </a:cubicBezTo>
                  <a:cubicBezTo>
                    <a:pt x="178" y="81"/>
                    <a:pt x="170" y="87"/>
                    <a:pt x="160" y="90"/>
                  </a:cubicBezTo>
                  <a:cubicBezTo>
                    <a:pt x="149" y="93"/>
                    <a:pt x="128" y="94"/>
                    <a:pt x="111" y="86"/>
                  </a:cubicBezTo>
                  <a:close/>
                  <a:moveTo>
                    <a:pt x="90" y="77"/>
                  </a:moveTo>
                  <a:cubicBezTo>
                    <a:pt x="98" y="81"/>
                    <a:pt x="111" y="80"/>
                    <a:pt x="113" y="82"/>
                  </a:cubicBezTo>
                  <a:cubicBezTo>
                    <a:pt x="124" y="90"/>
                    <a:pt x="147" y="91"/>
                    <a:pt x="158" y="88"/>
                  </a:cubicBezTo>
                  <a:cubicBezTo>
                    <a:pt x="166" y="85"/>
                    <a:pt x="175" y="83"/>
                    <a:pt x="180" y="66"/>
                  </a:cubicBezTo>
                  <a:cubicBezTo>
                    <a:pt x="181" y="64"/>
                    <a:pt x="167" y="63"/>
                    <a:pt x="167" y="62"/>
                  </a:cubicBezTo>
                  <a:cubicBezTo>
                    <a:pt x="163" y="57"/>
                    <a:pt x="143" y="39"/>
                    <a:pt x="114" y="32"/>
                  </a:cubicBezTo>
                  <a:cubicBezTo>
                    <a:pt x="109" y="31"/>
                    <a:pt x="80" y="37"/>
                    <a:pt x="73" y="35"/>
                  </a:cubicBezTo>
                  <a:cubicBezTo>
                    <a:pt x="51" y="29"/>
                    <a:pt x="16" y="9"/>
                    <a:pt x="8" y="17"/>
                  </a:cubicBezTo>
                  <a:cubicBezTo>
                    <a:pt x="12" y="23"/>
                    <a:pt x="23" y="24"/>
                    <a:pt x="17" y="53"/>
                  </a:cubicBezTo>
                  <a:cubicBezTo>
                    <a:pt x="15" y="66"/>
                    <a:pt x="85" y="75"/>
                    <a:pt x="90" y="77"/>
                  </a:cubicBezTo>
                  <a:close/>
                  <a:moveTo>
                    <a:pt x="7" y="17"/>
                  </a:moveTo>
                  <a:cubicBezTo>
                    <a:pt x="7" y="17"/>
                    <a:pt x="7" y="17"/>
                    <a:pt x="7" y="17"/>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7" name="Freeform 22"/>
            <p:cNvSpPr>
              <a:spLocks/>
            </p:cNvSpPr>
            <p:nvPr/>
          </p:nvSpPr>
          <p:spPr bwMode="auto">
            <a:xfrm>
              <a:off x="555626" y="1987550"/>
              <a:ext cx="68263" cy="77788"/>
            </a:xfrm>
            <a:custGeom>
              <a:avLst/>
              <a:gdLst>
                <a:gd name="T0" fmla="*/ 0 w 42"/>
                <a:gd name="T1" fmla="*/ 0 h 47"/>
                <a:gd name="T2" fmla="*/ 9 w 42"/>
                <a:gd name="T3" fmla="*/ 12 h 47"/>
                <a:gd name="T4" fmla="*/ 36 w 42"/>
                <a:gd name="T5" fmla="*/ 41 h 47"/>
                <a:gd name="T6" fmla="*/ 36 w 42"/>
                <a:gd name="T7" fmla="*/ 47 h 47"/>
                <a:gd name="T8" fmla="*/ 7 w 42"/>
                <a:gd name="T9" fmla="*/ 17 h 47"/>
                <a:gd name="T10" fmla="*/ 0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0" y="0"/>
                  </a:moveTo>
                  <a:cubicBezTo>
                    <a:pt x="8" y="0"/>
                    <a:pt x="8" y="6"/>
                    <a:pt x="9" y="12"/>
                  </a:cubicBezTo>
                  <a:cubicBezTo>
                    <a:pt x="10" y="19"/>
                    <a:pt x="30" y="38"/>
                    <a:pt x="36" y="41"/>
                  </a:cubicBezTo>
                  <a:cubicBezTo>
                    <a:pt x="42" y="45"/>
                    <a:pt x="36" y="47"/>
                    <a:pt x="36" y="47"/>
                  </a:cubicBezTo>
                  <a:cubicBezTo>
                    <a:pt x="36" y="47"/>
                    <a:pt x="8" y="21"/>
                    <a:pt x="7" y="17"/>
                  </a:cubicBezTo>
                  <a:cubicBezTo>
                    <a:pt x="5" y="12"/>
                    <a:pt x="0" y="0"/>
                    <a:pt x="0"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8" name="Freeform 23"/>
            <p:cNvSpPr>
              <a:spLocks/>
            </p:cNvSpPr>
            <p:nvPr/>
          </p:nvSpPr>
          <p:spPr bwMode="auto">
            <a:xfrm>
              <a:off x="546101" y="2076450"/>
              <a:ext cx="73025" cy="23813"/>
            </a:xfrm>
            <a:custGeom>
              <a:avLst/>
              <a:gdLst>
                <a:gd name="T0" fmla="*/ 0 w 44"/>
                <a:gd name="T1" fmla="*/ 2 h 14"/>
                <a:gd name="T2" fmla="*/ 11 w 44"/>
                <a:gd name="T3" fmla="*/ 3 h 14"/>
                <a:gd name="T4" fmla="*/ 40 w 44"/>
                <a:gd name="T5" fmla="*/ 12 h 14"/>
                <a:gd name="T6" fmla="*/ 43 w 44"/>
                <a:gd name="T7" fmla="*/ 10 h 14"/>
                <a:gd name="T8" fmla="*/ 14 w 44"/>
                <a:gd name="T9" fmla="*/ 0 h 14"/>
                <a:gd name="T10" fmla="*/ 0 w 44"/>
                <a:gd name="T11" fmla="*/ 2 h 14"/>
              </a:gdLst>
              <a:ahLst/>
              <a:cxnLst>
                <a:cxn ang="0">
                  <a:pos x="T0" y="T1"/>
                </a:cxn>
                <a:cxn ang="0">
                  <a:pos x="T2" y="T3"/>
                </a:cxn>
                <a:cxn ang="0">
                  <a:pos x="T4" y="T5"/>
                </a:cxn>
                <a:cxn ang="0">
                  <a:pos x="T6" y="T7"/>
                </a:cxn>
                <a:cxn ang="0">
                  <a:pos x="T8" y="T9"/>
                </a:cxn>
                <a:cxn ang="0">
                  <a:pos x="T10" y="T11"/>
                </a:cxn>
              </a:cxnLst>
              <a:rect l="0" t="0" r="r" b="b"/>
              <a:pathLst>
                <a:path w="44" h="14">
                  <a:moveTo>
                    <a:pt x="0" y="2"/>
                  </a:moveTo>
                  <a:cubicBezTo>
                    <a:pt x="3" y="7"/>
                    <a:pt x="7" y="5"/>
                    <a:pt x="11" y="3"/>
                  </a:cubicBezTo>
                  <a:cubicBezTo>
                    <a:pt x="16" y="2"/>
                    <a:pt x="35" y="9"/>
                    <a:pt x="40" y="12"/>
                  </a:cubicBezTo>
                  <a:cubicBezTo>
                    <a:pt x="44" y="14"/>
                    <a:pt x="43" y="10"/>
                    <a:pt x="43" y="10"/>
                  </a:cubicBezTo>
                  <a:cubicBezTo>
                    <a:pt x="43" y="10"/>
                    <a:pt x="17" y="0"/>
                    <a:pt x="14" y="0"/>
                  </a:cubicBezTo>
                  <a:cubicBezTo>
                    <a:pt x="10" y="1"/>
                    <a:pt x="0" y="2"/>
                    <a:pt x="0" y="2"/>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9" name="Freeform 24"/>
            <p:cNvSpPr>
              <a:spLocks/>
            </p:cNvSpPr>
            <p:nvPr/>
          </p:nvSpPr>
          <p:spPr bwMode="auto">
            <a:xfrm>
              <a:off x="557213" y="2103438"/>
              <a:ext cx="85725" cy="104775"/>
            </a:xfrm>
            <a:custGeom>
              <a:avLst/>
              <a:gdLst>
                <a:gd name="T0" fmla="*/ 0 w 53"/>
                <a:gd name="T1" fmla="*/ 64 h 64"/>
                <a:gd name="T2" fmla="*/ 11 w 53"/>
                <a:gd name="T3" fmla="*/ 47 h 64"/>
                <a:gd name="T4" fmla="*/ 45 w 53"/>
                <a:gd name="T5" fmla="*/ 8 h 64"/>
                <a:gd name="T6" fmla="*/ 45 w 53"/>
                <a:gd name="T7" fmla="*/ 0 h 64"/>
                <a:gd name="T8" fmla="*/ 8 w 53"/>
                <a:gd name="T9" fmla="*/ 41 h 64"/>
                <a:gd name="T10" fmla="*/ 0 w 53"/>
                <a:gd name="T11" fmla="*/ 64 h 64"/>
              </a:gdLst>
              <a:ahLst/>
              <a:cxnLst>
                <a:cxn ang="0">
                  <a:pos x="T0" y="T1"/>
                </a:cxn>
                <a:cxn ang="0">
                  <a:pos x="T2" y="T3"/>
                </a:cxn>
                <a:cxn ang="0">
                  <a:pos x="T4" y="T5"/>
                </a:cxn>
                <a:cxn ang="0">
                  <a:pos x="T6" y="T7"/>
                </a:cxn>
                <a:cxn ang="0">
                  <a:pos x="T8" y="T9"/>
                </a:cxn>
                <a:cxn ang="0">
                  <a:pos x="T10" y="T11"/>
                </a:cxn>
              </a:cxnLst>
              <a:rect l="0" t="0" r="r" b="b"/>
              <a:pathLst>
                <a:path w="53" h="64">
                  <a:moveTo>
                    <a:pt x="0" y="64"/>
                  </a:moveTo>
                  <a:cubicBezTo>
                    <a:pt x="11" y="63"/>
                    <a:pt x="10" y="56"/>
                    <a:pt x="11" y="47"/>
                  </a:cubicBezTo>
                  <a:cubicBezTo>
                    <a:pt x="13" y="39"/>
                    <a:pt x="38" y="13"/>
                    <a:pt x="45" y="8"/>
                  </a:cubicBezTo>
                  <a:cubicBezTo>
                    <a:pt x="53" y="3"/>
                    <a:pt x="45" y="0"/>
                    <a:pt x="45" y="0"/>
                  </a:cubicBezTo>
                  <a:cubicBezTo>
                    <a:pt x="45" y="0"/>
                    <a:pt x="9" y="36"/>
                    <a:pt x="8" y="41"/>
                  </a:cubicBezTo>
                  <a:cubicBezTo>
                    <a:pt x="6" y="47"/>
                    <a:pt x="0" y="64"/>
                    <a:pt x="0" y="64"/>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30" name="Freeform 25"/>
            <p:cNvSpPr>
              <a:spLocks noEditPoints="1"/>
            </p:cNvSpPr>
            <p:nvPr/>
          </p:nvSpPr>
          <p:spPr bwMode="auto">
            <a:xfrm>
              <a:off x="315913" y="2024063"/>
              <a:ext cx="311150" cy="85725"/>
            </a:xfrm>
            <a:custGeom>
              <a:avLst/>
              <a:gdLst>
                <a:gd name="T0" fmla="*/ 14 w 190"/>
                <a:gd name="T1" fmla="*/ 40 h 52"/>
                <a:gd name="T2" fmla="*/ 1 w 190"/>
                <a:gd name="T3" fmla="*/ 17 h 52"/>
                <a:gd name="T4" fmla="*/ 3 w 190"/>
                <a:gd name="T5" fmla="*/ 8 h 52"/>
                <a:gd name="T6" fmla="*/ 101 w 190"/>
                <a:gd name="T7" fmla="*/ 8 h 52"/>
                <a:gd name="T8" fmla="*/ 122 w 190"/>
                <a:gd name="T9" fmla="*/ 12 h 52"/>
                <a:gd name="T10" fmla="*/ 190 w 190"/>
                <a:gd name="T11" fmla="*/ 39 h 52"/>
                <a:gd name="T12" fmla="*/ 189 w 190"/>
                <a:gd name="T13" fmla="*/ 44 h 52"/>
                <a:gd name="T14" fmla="*/ 121 w 190"/>
                <a:gd name="T15" fmla="*/ 49 h 52"/>
                <a:gd name="T16" fmla="*/ 85 w 190"/>
                <a:gd name="T17" fmla="*/ 50 h 52"/>
                <a:gd name="T18" fmla="*/ 68 w 190"/>
                <a:gd name="T19" fmla="*/ 51 h 52"/>
                <a:gd name="T20" fmla="*/ 14 w 190"/>
                <a:gd name="T21" fmla="*/ 40 h 52"/>
                <a:gd name="T22" fmla="*/ 126 w 190"/>
                <a:gd name="T23" fmla="*/ 48 h 52"/>
                <a:gd name="T24" fmla="*/ 182 w 190"/>
                <a:gd name="T25" fmla="*/ 39 h 52"/>
                <a:gd name="T26" fmla="*/ 120 w 190"/>
                <a:gd name="T27" fmla="*/ 19 h 52"/>
                <a:gd name="T28" fmla="*/ 80 w 190"/>
                <a:gd name="T29" fmla="*/ 8 h 52"/>
                <a:gd name="T30" fmla="*/ 20 w 190"/>
                <a:gd name="T31" fmla="*/ 12 h 52"/>
                <a:gd name="T32" fmla="*/ 6 w 190"/>
                <a:gd name="T33" fmla="*/ 9 h 52"/>
                <a:gd name="T34" fmla="*/ 16 w 190"/>
                <a:gd name="T35" fmla="*/ 38 h 52"/>
                <a:gd name="T36" fmla="*/ 82 w 190"/>
                <a:gd name="T37" fmla="*/ 48 h 52"/>
                <a:gd name="T38" fmla="*/ 102 w 190"/>
                <a:gd name="T39" fmla="*/ 46 h 52"/>
                <a:gd name="T40" fmla="*/ 126 w 190"/>
                <a:gd name="T41" fmla="*/ 48 h 52"/>
                <a:gd name="T42" fmla="*/ 183 w 190"/>
                <a:gd name="T43" fmla="*/ 40 h 52"/>
                <a:gd name="T44" fmla="*/ 183 w 190"/>
                <a:gd name="T4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2">
                  <a:moveTo>
                    <a:pt x="14" y="40"/>
                  </a:moveTo>
                  <a:cubicBezTo>
                    <a:pt x="6" y="33"/>
                    <a:pt x="1" y="24"/>
                    <a:pt x="1" y="17"/>
                  </a:cubicBezTo>
                  <a:cubicBezTo>
                    <a:pt x="0" y="13"/>
                    <a:pt x="1" y="10"/>
                    <a:pt x="3" y="8"/>
                  </a:cubicBezTo>
                  <a:cubicBezTo>
                    <a:pt x="11" y="0"/>
                    <a:pt x="78" y="3"/>
                    <a:pt x="101" y="8"/>
                  </a:cubicBezTo>
                  <a:cubicBezTo>
                    <a:pt x="107" y="10"/>
                    <a:pt x="114" y="11"/>
                    <a:pt x="122" y="12"/>
                  </a:cubicBezTo>
                  <a:cubicBezTo>
                    <a:pt x="152" y="17"/>
                    <a:pt x="187" y="23"/>
                    <a:pt x="190" y="39"/>
                  </a:cubicBezTo>
                  <a:cubicBezTo>
                    <a:pt x="190" y="41"/>
                    <a:pt x="190" y="42"/>
                    <a:pt x="189" y="44"/>
                  </a:cubicBezTo>
                  <a:cubicBezTo>
                    <a:pt x="184" y="50"/>
                    <a:pt x="165" y="50"/>
                    <a:pt x="121" y="49"/>
                  </a:cubicBezTo>
                  <a:cubicBezTo>
                    <a:pt x="106" y="49"/>
                    <a:pt x="89" y="49"/>
                    <a:pt x="85" y="50"/>
                  </a:cubicBezTo>
                  <a:cubicBezTo>
                    <a:pt x="81" y="51"/>
                    <a:pt x="75" y="51"/>
                    <a:pt x="68" y="51"/>
                  </a:cubicBezTo>
                  <a:cubicBezTo>
                    <a:pt x="49" y="51"/>
                    <a:pt x="22" y="48"/>
                    <a:pt x="14" y="40"/>
                  </a:cubicBezTo>
                  <a:close/>
                  <a:moveTo>
                    <a:pt x="126" y="48"/>
                  </a:moveTo>
                  <a:cubicBezTo>
                    <a:pt x="145" y="48"/>
                    <a:pt x="176" y="43"/>
                    <a:pt x="182" y="39"/>
                  </a:cubicBezTo>
                  <a:cubicBezTo>
                    <a:pt x="178" y="29"/>
                    <a:pt x="142" y="23"/>
                    <a:pt x="120" y="19"/>
                  </a:cubicBezTo>
                  <a:cubicBezTo>
                    <a:pt x="113" y="18"/>
                    <a:pt x="86" y="9"/>
                    <a:pt x="80" y="8"/>
                  </a:cubicBezTo>
                  <a:cubicBezTo>
                    <a:pt x="51" y="1"/>
                    <a:pt x="25" y="8"/>
                    <a:pt x="20" y="12"/>
                  </a:cubicBezTo>
                  <a:cubicBezTo>
                    <a:pt x="19" y="12"/>
                    <a:pt x="6" y="7"/>
                    <a:pt x="6" y="9"/>
                  </a:cubicBezTo>
                  <a:cubicBezTo>
                    <a:pt x="4" y="27"/>
                    <a:pt x="10" y="33"/>
                    <a:pt x="16" y="38"/>
                  </a:cubicBezTo>
                  <a:cubicBezTo>
                    <a:pt x="25" y="46"/>
                    <a:pt x="69" y="52"/>
                    <a:pt x="82" y="48"/>
                  </a:cubicBezTo>
                  <a:cubicBezTo>
                    <a:pt x="85" y="48"/>
                    <a:pt x="94" y="46"/>
                    <a:pt x="102" y="46"/>
                  </a:cubicBezTo>
                  <a:cubicBezTo>
                    <a:pt x="108" y="46"/>
                    <a:pt x="118" y="47"/>
                    <a:pt x="126" y="48"/>
                  </a:cubicBezTo>
                  <a:close/>
                  <a:moveTo>
                    <a:pt x="183" y="40"/>
                  </a:moveTo>
                  <a:cubicBezTo>
                    <a:pt x="183" y="40"/>
                    <a:pt x="183" y="40"/>
                    <a:pt x="183" y="4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31" name="Freeform 26"/>
            <p:cNvSpPr>
              <a:spLocks noEditPoints="1"/>
            </p:cNvSpPr>
            <p:nvPr/>
          </p:nvSpPr>
          <p:spPr bwMode="auto">
            <a:xfrm>
              <a:off x="320676" y="2089150"/>
              <a:ext cx="307975" cy="141288"/>
            </a:xfrm>
            <a:custGeom>
              <a:avLst/>
              <a:gdLst>
                <a:gd name="T0" fmla="*/ 23 w 188"/>
                <a:gd name="T1" fmla="*/ 80 h 86"/>
                <a:gd name="T2" fmla="*/ 2 w 188"/>
                <a:gd name="T3" fmla="*/ 63 h 86"/>
                <a:gd name="T4" fmla="*/ 1 w 188"/>
                <a:gd name="T5" fmla="*/ 54 h 86"/>
                <a:gd name="T6" fmla="*/ 79 w 188"/>
                <a:gd name="T7" fmla="*/ 23 h 86"/>
                <a:gd name="T8" fmla="*/ 112 w 188"/>
                <a:gd name="T9" fmla="*/ 28 h 86"/>
                <a:gd name="T10" fmla="*/ 186 w 188"/>
                <a:gd name="T11" fmla="*/ 14 h 86"/>
                <a:gd name="T12" fmla="*/ 187 w 188"/>
                <a:gd name="T13" fmla="*/ 19 h 86"/>
                <a:gd name="T14" fmla="*/ 171 w 188"/>
                <a:gd name="T15" fmla="*/ 51 h 86"/>
                <a:gd name="T16" fmla="*/ 94 w 188"/>
                <a:gd name="T17" fmla="*/ 76 h 86"/>
                <a:gd name="T18" fmla="*/ 72 w 188"/>
                <a:gd name="T19" fmla="*/ 79 h 86"/>
                <a:gd name="T20" fmla="*/ 23 w 188"/>
                <a:gd name="T21" fmla="*/ 80 h 86"/>
                <a:gd name="T22" fmla="*/ 168 w 188"/>
                <a:gd name="T23" fmla="*/ 53 h 86"/>
                <a:gd name="T24" fmla="*/ 179 w 188"/>
                <a:gd name="T25" fmla="*/ 17 h 86"/>
                <a:gd name="T26" fmla="*/ 114 w 188"/>
                <a:gd name="T27" fmla="*/ 31 h 86"/>
                <a:gd name="T28" fmla="*/ 72 w 188"/>
                <a:gd name="T29" fmla="*/ 26 h 86"/>
                <a:gd name="T30" fmla="*/ 18 w 188"/>
                <a:gd name="T31" fmla="*/ 52 h 86"/>
                <a:gd name="T32" fmla="*/ 4 w 188"/>
                <a:gd name="T33" fmla="*/ 54 h 86"/>
                <a:gd name="T34" fmla="*/ 25 w 188"/>
                <a:gd name="T35" fmla="*/ 78 h 86"/>
                <a:gd name="T36" fmla="*/ 70 w 188"/>
                <a:gd name="T37" fmla="*/ 75 h 86"/>
                <a:gd name="T38" fmla="*/ 93 w 188"/>
                <a:gd name="T39" fmla="*/ 72 h 86"/>
                <a:gd name="T40" fmla="*/ 168 w 188"/>
                <a:gd name="T41" fmla="*/ 53 h 86"/>
                <a:gd name="T42" fmla="*/ 180 w 188"/>
                <a:gd name="T43" fmla="*/ 18 h 86"/>
                <a:gd name="T44" fmla="*/ 180 w 188"/>
                <a:gd name="T45"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86">
                  <a:moveTo>
                    <a:pt x="23" y="80"/>
                  </a:moveTo>
                  <a:cubicBezTo>
                    <a:pt x="13" y="77"/>
                    <a:pt x="5" y="70"/>
                    <a:pt x="2" y="63"/>
                  </a:cubicBezTo>
                  <a:cubicBezTo>
                    <a:pt x="0" y="60"/>
                    <a:pt x="0" y="57"/>
                    <a:pt x="1" y="54"/>
                  </a:cubicBezTo>
                  <a:cubicBezTo>
                    <a:pt x="5" y="44"/>
                    <a:pt x="55" y="27"/>
                    <a:pt x="79" y="23"/>
                  </a:cubicBezTo>
                  <a:cubicBezTo>
                    <a:pt x="84" y="23"/>
                    <a:pt x="104" y="30"/>
                    <a:pt x="112" y="28"/>
                  </a:cubicBezTo>
                  <a:cubicBezTo>
                    <a:pt x="142" y="21"/>
                    <a:pt x="177" y="0"/>
                    <a:pt x="186" y="14"/>
                  </a:cubicBezTo>
                  <a:cubicBezTo>
                    <a:pt x="187" y="15"/>
                    <a:pt x="188" y="17"/>
                    <a:pt x="187" y="19"/>
                  </a:cubicBezTo>
                  <a:cubicBezTo>
                    <a:pt x="183" y="24"/>
                    <a:pt x="171" y="26"/>
                    <a:pt x="171" y="51"/>
                  </a:cubicBezTo>
                  <a:cubicBezTo>
                    <a:pt x="172" y="68"/>
                    <a:pt x="96" y="74"/>
                    <a:pt x="94" y="76"/>
                  </a:cubicBezTo>
                  <a:cubicBezTo>
                    <a:pt x="91" y="79"/>
                    <a:pt x="80" y="78"/>
                    <a:pt x="72" y="79"/>
                  </a:cubicBezTo>
                  <a:cubicBezTo>
                    <a:pt x="55" y="86"/>
                    <a:pt x="34" y="84"/>
                    <a:pt x="23" y="80"/>
                  </a:cubicBezTo>
                  <a:close/>
                  <a:moveTo>
                    <a:pt x="168" y="53"/>
                  </a:moveTo>
                  <a:cubicBezTo>
                    <a:pt x="164" y="23"/>
                    <a:pt x="174" y="23"/>
                    <a:pt x="179" y="17"/>
                  </a:cubicBezTo>
                  <a:cubicBezTo>
                    <a:pt x="172" y="9"/>
                    <a:pt x="135" y="26"/>
                    <a:pt x="114" y="31"/>
                  </a:cubicBezTo>
                  <a:cubicBezTo>
                    <a:pt x="106" y="33"/>
                    <a:pt x="78" y="25"/>
                    <a:pt x="72" y="26"/>
                  </a:cubicBezTo>
                  <a:cubicBezTo>
                    <a:pt x="43" y="30"/>
                    <a:pt x="21" y="46"/>
                    <a:pt x="18" y="52"/>
                  </a:cubicBezTo>
                  <a:cubicBezTo>
                    <a:pt x="17" y="53"/>
                    <a:pt x="4" y="53"/>
                    <a:pt x="4" y="54"/>
                  </a:cubicBezTo>
                  <a:cubicBezTo>
                    <a:pt x="9" y="72"/>
                    <a:pt x="17" y="75"/>
                    <a:pt x="25" y="78"/>
                  </a:cubicBezTo>
                  <a:cubicBezTo>
                    <a:pt x="36" y="82"/>
                    <a:pt x="59" y="83"/>
                    <a:pt x="70" y="75"/>
                  </a:cubicBezTo>
                  <a:cubicBezTo>
                    <a:pt x="72" y="73"/>
                    <a:pt x="85" y="75"/>
                    <a:pt x="93" y="72"/>
                  </a:cubicBezTo>
                  <a:cubicBezTo>
                    <a:pt x="98" y="70"/>
                    <a:pt x="169" y="66"/>
                    <a:pt x="168" y="53"/>
                  </a:cubicBezTo>
                  <a:close/>
                  <a:moveTo>
                    <a:pt x="180" y="18"/>
                  </a:moveTo>
                  <a:cubicBezTo>
                    <a:pt x="180" y="18"/>
                    <a:pt x="180" y="18"/>
                    <a:pt x="180" y="18"/>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grpSp>
        <p:nvGrpSpPr>
          <p:cNvPr id="163" name="Groupe 162"/>
          <p:cNvGrpSpPr/>
          <p:nvPr/>
        </p:nvGrpSpPr>
        <p:grpSpPr>
          <a:xfrm rot="5886337">
            <a:off x="-178312" y="5174377"/>
            <a:ext cx="1121708" cy="2508198"/>
            <a:chOff x="7725173" y="2270932"/>
            <a:chExt cx="1179002" cy="2636309"/>
          </a:xfrm>
        </p:grpSpPr>
        <p:grpSp>
          <p:nvGrpSpPr>
            <p:cNvPr id="164" name="Groupe 163"/>
            <p:cNvGrpSpPr/>
            <p:nvPr/>
          </p:nvGrpSpPr>
          <p:grpSpPr>
            <a:xfrm>
              <a:off x="7725173" y="2626518"/>
              <a:ext cx="1037827" cy="1206705"/>
              <a:chOff x="6137275" y="2308225"/>
              <a:chExt cx="536575" cy="623888"/>
            </a:xfrm>
          </p:grpSpPr>
          <p:sp>
            <p:nvSpPr>
              <p:cNvPr id="166" name="Freeform 238"/>
              <p:cNvSpPr>
                <a:spLocks/>
              </p:cNvSpPr>
              <p:nvPr/>
            </p:nvSpPr>
            <p:spPr bwMode="auto">
              <a:xfrm>
                <a:off x="6137275" y="2501900"/>
                <a:ext cx="128588" cy="215900"/>
              </a:xfrm>
              <a:custGeom>
                <a:avLst/>
                <a:gdLst>
                  <a:gd name="T0" fmla="*/ 67 w 78"/>
                  <a:gd name="T1" fmla="*/ 0 h 132"/>
                  <a:gd name="T2" fmla="*/ 32 w 78"/>
                  <a:gd name="T3" fmla="*/ 70 h 132"/>
                  <a:gd name="T4" fmla="*/ 78 w 78"/>
                  <a:gd name="T5" fmla="*/ 132 h 132"/>
                  <a:gd name="T6" fmla="*/ 67 w 78"/>
                  <a:gd name="T7" fmla="*/ 0 h 132"/>
                </a:gdLst>
                <a:ahLst/>
                <a:cxnLst>
                  <a:cxn ang="0">
                    <a:pos x="T0" y="T1"/>
                  </a:cxn>
                  <a:cxn ang="0">
                    <a:pos x="T2" y="T3"/>
                  </a:cxn>
                  <a:cxn ang="0">
                    <a:pos x="T4" y="T5"/>
                  </a:cxn>
                  <a:cxn ang="0">
                    <a:pos x="T6" y="T7"/>
                  </a:cxn>
                </a:cxnLst>
                <a:rect l="0" t="0" r="r" b="b"/>
                <a:pathLst>
                  <a:path w="78" h="132">
                    <a:moveTo>
                      <a:pt x="67" y="0"/>
                    </a:moveTo>
                    <a:cubicBezTo>
                      <a:pt x="50" y="28"/>
                      <a:pt x="64" y="38"/>
                      <a:pt x="32" y="70"/>
                    </a:cubicBezTo>
                    <a:cubicBezTo>
                      <a:pt x="0" y="103"/>
                      <a:pt x="78" y="132"/>
                      <a:pt x="78" y="132"/>
                    </a:cubicBezTo>
                    <a:lnTo>
                      <a:pt x="67" y="0"/>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67" name="Freeform 239"/>
              <p:cNvSpPr>
                <a:spLocks/>
              </p:cNvSpPr>
              <p:nvPr/>
            </p:nvSpPr>
            <p:spPr bwMode="auto">
              <a:xfrm>
                <a:off x="6351588" y="2487613"/>
                <a:ext cx="217488" cy="125413"/>
              </a:xfrm>
              <a:custGeom>
                <a:avLst/>
                <a:gdLst>
                  <a:gd name="T0" fmla="*/ 0 w 133"/>
                  <a:gd name="T1" fmla="*/ 0 h 77"/>
                  <a:gd name="T2" fmla="*/ 67 w 133"/>
                  <a:gd name="T3" fmla="*/ 42 h 77"/>
                  <a:gd name="T4" fmla="*/ 133 w 133"/>
                  <a:gd name="T5" fmla="*/ 2 h 77"/>
                  <a:gd name="T6" fmla="*/ 0 w 133"/>
                  <a:gd name="T7" fmla="*/ 0 h 77"/>
                </a:gdLst>
                <a:ahLst/>
                <a:cxnLst>
                  <a:cxn ang="0">
                    <a:pos x="T0" y="T1"/>
                  </a:cxn>
                  <a:cxn ang="0">
                    <a:pos x="T2" y="T3"/>
                  </a:cxn>
                  <a:cxn ang="0">
                    <a:pos x="T4" y="T5"/>
                  </a:cxn>
                  <a:cxn ang="0">
                    <a:pos x="T6" y="T7"/>
                  </a:cxn>
                </a:cxnLst>
                <a:rect l="0" t="0" r="r" b="b"/>
                <a:pathLst>
                  <a:path w="133" h="77">
                    <a:moveTo>
                      <a:pt x="0" y="0"/>
                    </a:moveTo>
                    <a:cubicBezTo>
                      <a:pt x="27" y="19"/>
                      <a:pt x="37" y="7"/>
                      <a:pt x="67" y="42"/>
                    </a:cubicBezTo>
                    <a:cubicBezTo>
                      <a:pt x="96" y="77"/>
                      <a:pt x="133" y="2"/>
                      <a:pt x="133" y="2"/>
                    </a:cubicBezTo>
                    <a:lnTo>
                      <a:pt x="0" y="0"/>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68" name="Freeform 240"/>
              <p:cNvSpPr>
                <a:spLocks/>
              </p:cNvSpPr>
              <p:nvPr/>
            </p:nvSpPr>
            <p:spPr bwMode="auto">
              <a:xfrm>
                <a:off x="6157913" y="2308225"/>
                <a:ext cx="342900" cy="434975"/>
              </a:xfrm>
              <a:custGeom>
                <a:avLst/>
                <a:gdLst>
                  <a:gd name="T0" fmla="*/ 140 w 210"/>
                  <a:gd name="T1" fmla="*/ 64 h 265"/>
                  <a:gd name="T2" fmla="*/ 182 w 210"/>
                  <a:gd name="T3" fmla="*/ 248 h 265"/>
                  <a:gd name="T4" fmla="*/ 38 w 210"/>
                  <a:gd name="T5" fmla="*/ 125 h 265"/>
                  <a:gd name="T6" fmla="*/ 42 w 210"/>
                  <a:gd name="T7" fmla="*/ 17 h 265"/>
                  <a:gd name="T8" fmla="*/ 140 w 210"/>
                  <a:gd name="T9" fmla="*/ 64 h 265"/>
                </a:gdLst>
                <a:ahLst/>
                <a:cxnLst>
                  <a:cxn ang="0">
                    <a:pos x="T0" y="T1"/>
                  </a:cxn>
                  <a:cxn ang="0">
                    <a:pos x="T2" y="T3"/>
                  </a:cxn>
                  <a:cxn ang="0">
                    <a:pos x="T4" y="T5"/>
                  </a:cxn>
                  <a:cxn ang="0">
                    <a:pos x="T6" y="T7"/>
                  </a:cxn>
                  <a:cxn ang="0">
                    <a:pos x="T8" y="T9"/>
                  </a:cxn>
                </a:cxnLst>
                <a:rect l="0" t="0" r="r" b="b"/>
                <a:pathLst>
                  <a:path w="210" h="265">
                    <a:moveTo>
                      <a:pt x="140" y="64"/>
                    </a:moveTo>
                    <a:cubicBezTo>
                      <a:pt x="179" y="127"/>
                      <a:pt x="210" y="231"/>
                      <a:pt x="182" y="248"/>
                    </a:cubicBezTo>
                    <a:cubicBezTo>
                      <a:pt x="154" y="265"/>
                      <a:pt x="77" y="189"/>
                      <a:pt x="38" y="125"/>
                    </a:cubicBezTo>
                    <a:cubicBezTo>
                      <a:pt x="0" y="62"/>
                      <a:pt x="14" y="34"/>
                      <a:pt x="42" y="17"/>
                    </a:cubicBezTo>
                    <a:cubicBezTo>
                      <a:pt x="70" y="0"/>
                      <a:pt x="102" y="0"/>
                      <a:pt x="140" y="64"/>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69" name="Freeform 241"/>
              <p:cNvSpPr>
                <a:spLocks/>
              </p:cNvSpPr>
              <p:nvPr/>
            </p:nvSpPr>
            <p:spPr bwMode="auto">
              <a:xfrm>
                <a:off x="6423025" y="2655888"/>
                <a:ext cx="250825" cy="276225"/>
              </a:xfrm>
              <a:custGeom>
                <a:avLst/>
                <a:gdLst>
                  <a:gd name="T0" fmla="*/ 77 w 154"/>
                  <a:gd name="T1" fmla="*/ 132 h 169"/>
                  <a:gd name="T2" fmla="*/ 93 w 154"/>
                  <a:gd name="T3" fmla="*/ 105 h 169"/>
                  <a:gd name="T4" fmla="*/ 122 w 154"/>
                  <a:gd name="T5" fmla="*/ 93 h 169"/>
                  <a:gd name="T6" fmla="*/ 13 w 154"/>
                  <a:gd name="T7" fmla="*/ 11 h 169"/>
                  <a:gd name="T8" fmla="*/ 77 w 154"/>
                  <a:gd name="T9" fmla="*/ 132 h 169"/>
                </a:gdLst>
                <a:ahLst/>
                <a:cxnLst>
                  <a:cxn ang="0">
                    <a:pos x="T0" y="T1"/>
                  </a:cxn>
                  <a:cxn ang="0">
                    <a:pos x="T2" y="T3"/>
                  </a:cxn>
                  <a:cxn ang="0">
                    <a:pos x="T4" y="T5"/>
                  </a:cxn>
                  <a:cxn ang="0">
                    <a:pos x="T6" y="T7"/>
                  </a:cxn>
                  <a:cxn ang="0">
                    <a:pos x="T8" y="T9"/>
                  </a:cxn>
                </a:cxnLst>
                <a:rect l="0" t="0" r="r" b="b"/>
                <a:pathLst>
                  <a:path w="154" h="169">
                    <a:moveTo>
                      <a:pt x="77" y="132"/>
                    </a:moveTo>
                    <a:cubicBezTo>
                      <a:pt x="109" y="169"/>
                      <a:pt x="81" y="116"/>
                      <a:pt x="93" y="105"/>
                    </a:cubicBezTo>
                    <a:cubicBezTo>
                      <a:pt x="106" y="95"/>
                      <a:pt x="154" y="131"/>
                      <a:pt x="122" y="93"/>
                    </a:cubicBezTo>
                    <a:cubicBezTo>
                      <a:pt x="90" y="56"/>
                      <a:pt x="25" y="0"/>
                      <a:pt x="13" y="11"/>
                    </a:cubicBezTo>
                    <a:cubicBezTo>
                      <a:pt x="0" y="21"/>
                      <a:pt x="45" y="95"/>
                      <a:pt x="77" y="132"/>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
          <p:nvSpPr>
            <p:cNvPr id="165" name="Ellipse 164"/>
            <p:cNvSpPr/>
            <p:nvPr/>
          </p:nvSpPr>
          <p:spPr>
            <a:xfrm rot="8923701">
              <a:off x="7959823" y="2270932"/>
              <a:ext cx="944352" cy="2636309"/>
            </a:xfrm>
            <a:prstGeom prst="ellipse">
              <a:avLst/>
            </a:prstGeom>
            <a:gradFill flip="none" rotWithShape="1">
              <a:gsLst>
                <a:gs pos="25000">
                  <a:srgbClr val="3B5AA1">
                    <a:alpha val="29000"/>
                  </a:srgbClr>
                </a:gs>
                <a:gs pos="0">
                  <a:srgbClr val="283583">
                    <a:alpha val="76000"/>
                  </a:srgbClr>
                </a:gs>
                <a:gs pos="68582">
                  <a:srgbClr val="4B7BBB">
                    <a:alpha val="0"/>
                  </a:srgbClr>
                </a:gs>
                <a:gs pos="100000">
                  <a:schemeClr val="accent1">
                    <a:alpha val="0"/>
                    <a:lumMod val="10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grpSp>
        <p:nvGrpSpPr>
          <p:cNvPr id="51" name="Groupe 50"/>
          <p:cNvGrpSpPr/>
          <p:nvPr/>
        </p:nvGrpSpPr>
        <p:grpSpPr>
          <a:xfrm>
            <a:off x="1527531" y="95135"/>
            <a:ext cx="2392201" cy="352053"/>
            <a:chOff x="-2121187" y="671034"/>
            <a:chExt cx="2121187" cy="358346"/>
          </a:xfrm>
        </p:grpSpPr>
        <p:sp>
          <p:nvSpPr>
            <p:cNvPr id="52" name="Ellipse 51"/>
            <p:cNvSpPr/>
            <p:nvPr/>
          </p:nvSpPr>
          <p:spPr>
            <a:xfrm>
              <a:off x="-2121187"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53" name="Groupe 52"/>
            <p:cNvGrpSpPr/>
            <p:nvPr/>
          </p:nvGrpSpPr>
          <p:grpSpPr>
            <a:xfrm>
              <a:off x="-1948192" y="671034"/>
              <a:ext cx="1948192" cy="358346"/>
              <a:chOff x="-1948192" y="671034"/>
              <a:chExt cx="1948192" cy="358346"/>
            </a:xfrm>
          </p:grpSpPr>
          <p:sp>
            <p:nvSpPr>
              <p:cNvPr id="54" name="Ellipse 53"/>
              <p:cNvSpPr/>
              <p:nvPr/>
            </p:nvSpPr>
            <p:spPr>
              <a:xfrm>
                <a:off x="-358346"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55" name="Rectangle 54"/>
              <p:cNvSpPr/>
              <p:nvPr/>
            </p:nvSpPr>
            <p:spPr>
              <a:xfrm>
                <a:off x="-1948192" y="671034"/>
                <a:ext cx="1775198" cy="358346"/>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Préoccupations</a:t>
                </a:r>
                <a:endParaRPr lang="fr-FR" sz="1600" cap="all" dirty="0">
                  <a:latin typeface="Century Gothic" panose="020B0502020202020204" pitchFamily="34" charset="0"/>
                </a:endParaRPr>
              </a:p>
            </p:txBody>
          </p:sp>
        </p:grpSp>
      </p:grpSp>
      <p:grpSp>
        <p:nvGrpSpPr>
          <p:cNvPr id="56" name="Groupe 55"/>
          <p:cNvGrpSpPr/>
          <p:nvPr/>
        </p:nvGrpSpPr>
        <p:grpSpPr>
          <a:xfrm>
            <a:off x="2290753" y="423518"/>
            <a:ext cx="2845646" cy="352053"/>
            <a:chOff x="-2121187" y="671034"/>
            <a:chExt cx="2599010" cy="358346"/>
          </a:xfrm>
          <a:solidFill>
            <a:srgbClr val="3795B5"/>
          </a:solidFill>
        </p:grpSpPr>
        <p:sp>
          <p:nvSpPr>
            <p:cNvPr id="57" name="Ellipse 56"/>
            <p:cNvSpPr/>
            <p:nvPr/>
          </p:nvSpPr>
          <p:spPr>
            <a:xfrm>
              <a:off x="-212118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58" name="Groupe 57"/>
            <p:cNvGrpSpPr/>
            <p:nvPr/>
          </p:nvGrpSpPr>
          <p:grpSpPr>
            <a:xfrm>
              <a:off x="-1948192" y="671034"/>
              <a:ext cx="2426015" cy="358346"/>
              <a:chOff x="-1948192" y="671034"/>
              <a:chExt cx="2426015" cy="358346"/>
            </a:xfrm>
            <a:grpFill/>
          </p:grpSpPr>
          <p:sp>
            <p:nvSpPr>
              <p:cNvPr id="59" name="Ellipse 58"/>
              <p:cNvSpPr/>
              <p:nvPr/>
            </p:nvSpPr>
            <p:spPr>
              <a:xfrm>
                <a:off x="11947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60" name="Rectangle 59"/>
              <p:cNvSpPr/>
              <p:nvPr/>
            </p:nvSpPr>
            <p:spPr>
              <a:xfrm>
                <a:off x="-1948192" y="671034"/>
                <a:ext cx="2238706"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environnementales</a:t>
                </a:r>
              </a:p>
            </p:txBody>
          </p:sp>
        </p:grpSp>
      </p:grpSp>
      <p:sp>
        <p:nvSpPr>
          <p:cNvPr id="4" name="ZoneTexte 3"/>
          <p:cNvSpPr txBox="1"/>
          <p:nvPr/>
        </p:nvSpPr>
        <p:spPr>
          <a:xfrm>
            <a:off x="193657" y="3478931"/>
            <a:ext cx="6604940" cy="646331"/>
          </a:xfrm>
          <a:prstGeom prst="rect">
            <a:avLst/>
          </a:prstGeom>
          <a:noFill/>
        </p:spPr>
        <p:txBody>
          <a:bodyPr wrap="square" numCol="1" rtlCol="0">
            <a:spAutoFit/>
          </a:bodyPr>
          <a:lstStyle/>
          <a:p>
            <a:pPr algn="just">
              <a:spcAft>
                <a:spcPts val="800"/>
              </a:spcAft>
            </a:pPr>
            <a:r>
              <a:rPr lang="fr-FR" sz="9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Plus de la moitié des Français se déclarent aujourd’hui préoccupés par le changement climatique (52%, soit +5 pts vs 2018).</a:t>
            </a:r>
            <a:r>
              <a:rPr lang="fr-FR" sz="900"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Les craintes sur ce sujet ne cessent de prendre de l’ampleur depuis 2011 (avec une progression de 14 pts en douze ans) - mais ce, </a:t>
            </a:r>
            <a:r>
              <a:rPr lang="fr-FR" sz="9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au détriment de sujets environnementaux plus spécifiques, qui sont désormais perçus comme découlant directement du changement climatique</a:t>
            </a:r>
            <a:r>
              <a:rPr lang="fr-FR" sz="900"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176" name="Image 175"/>
          <p:cNvPicPr>
            <a:picLocks noChangeAspect="1"/>
          </p:cNvPicPr>
          <p:nvPr/>
        </p:nvPicPr>
        <p:blipFill rotWithShape="1">
          <a:blip r:embed="rId2" cstate="print">
            <a:extLst>
              <a:ext uri="{28A0092B-C50C-407E-A947-70E740481C1C}">
                <a14:useLocalDpi xmlns:a14="http://schemas.microsoft.com/office/drawing/2010/main" val="0"/>
              </a:ext>
            </a:extLst>
          </a:blip>
          <a:srcRect l="1700" r="13056"/>
          <a:stretch/>
        </p:blipFill>
        <p:spPr>
          <a:xfrm>
            <a:off x="2" y="0"/>
            <a:ext cx="1196973" cy="982863"/>
          </a:xfrm>
          <a:prstGeom prst="rect">
            <a:avLst/>
          </a:prstGeom>
        </p:spPr>
      </p:pic>
      <p:grpSp>
        <p:nvGrpSpPr>
          <p:cNvPr id="7" name="Groupe 6">
            <a:extLst>
              <a:ext uri="{FF2B5EF4-FFF2-40B4-BE49-F238E27FC236}">
                <a16:creationId xmlns:a16="http://schemas.microsoft.com/office/drawing/2014/main" id="{AC6182AA-294F-8C83-81F5-585CBA9BC222}"/>
              </a:ext>
            </a:extLst>
          </p:cNvPr>
          <p:cNvGrpSpPr/>
          <p:nvPr/>
        </p:nvGrpSpPr>
        <p:grpSpPr>
          <a:xfrm>
            <a:off x="193657" y="1720485"/>
            <a:ext cx="6519366" cy="1774690"/>
            <a:chOff x="193657" y="1024110"/>
            <a:chExt cx="6519366" cy="1774690"/>
          </a:xfrm>
        </p:grpSpPr>
        <p:sp>
          <p:nvSpPr>
            <p:cNvPr id="132" name="Arrondir un rectangle avec un coin diagonal 131"/>
            <p:cNvSpPr/>
            <p:nvPr/>
          </p:nvSpPr>
          <p:spPr>
            <a:xfrm>
              <a:off x="193657" y="1043161"/>
              <a:ext cx="6519366" cy="1632110"/>
            </a:xfrm>
            <a:prstGeom prst="round2DiagRect">
              <a:avLst/>
            </a:pr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74" name="ZoneTexte 173"/>
            <p:cNvSpPr txBox="1"/>
            <p:nvPr/>
          </p:nvSpPr>
          <p:spPr>
            <a:xfrm>
              <a:off x="291989" y="1024110"/>
              <a:ext cx="1998764" cy="1323439"/>
            </a:xfrm>
            <a:prstGeom prst="rect">
              <a:avLst/>
            </a:prstGeom>
            <a:noFill/>
          </p:spPr>
          <p:txBody>
            <a:bodyPr wrap="square" rtlCol="0">
              <a:spAutoFit/>
            </a:bodyPr>
            <a:lstStyle/>
            <a:p>
              <a:r>
                <a:rPr lang="fr-FR" sz="4000" b="1" dirty="0">
                  <a:ln>
                    <a:solidFill>
                      <a:schemeClr val="bg1"/>
                    </a:solidFill>
                  </a:ln>
                  <a:solidFill>
                    <a:srgbClr val="283583"/>
                  </a:solidFill>
                  <a:latin typeface="D-DIN Condensed" panose="020B0506030202030204" pitchFamily="34" charset="0"/>
                </a:rPr>
                <a:t>52</a:t>
              </a:r>
              <a:r>
                <a:rPr lang="fr-FR" sz="3200" b="1" dirty="0">
                  <a:ln>
                    <a:solidFill>
                      <a:schemeClr val="bg1"/>
                    </a:solidFill>
                  </a:ln>
                  <a:solidFill>
                    <a:srgbClr val="283583"/>
                  </a:solidFill>
                  <a:latin typeface="D-DIN Condensed" panose="020B0506030202030204" pitchFamily="34" charset="0"/>
                </a:rPr>
                <a:t>%</a:t>
              </a:r>
              <a:endParaRPr lang="fr-FR" sz="4000" b="1" dirty="0">
                <a:ln>
                  <a:solidFill>
                    <a:schemeClr val="bg1"/>
                  </a:solidFill>
                </a:ln>
                <a:solidFill>
                  <a:srgbClr val="283583"/>
                </a:solidFill>
                <a:latin typeface="D-DIN Condensed" panose="020B0506030202030204" pitchFamily="34" charset="0"/>
              </a:endParaRPr>
            </a:p>
            <a:p>
              <a:r>
                <a:rPr lang="fr-FR" sz="2000" dirty="0">
                  <a:solidFill>
                    <a:schemeClr val="bg1"/>
                  </a:solidFill>
                  <a:latin typeface="D-DIN" panose="020B0804030202030204" pitchFamily="34" charset="0"/>
                </a:rPr>
                <a:t>le changement climatique</a:t>
              </a:r>
            </a:p>
          </p:txBody>
        </p:sp>
        <p:grpSp>
          <p:nvGrpSpPr>
            <p:cNvPr id="61" name="Groupe 60"/>
            <p:cNvGrpSpPr/>
            <p:nvPr/>
          </p:nvGrpSpPr>
          <p:grpSpPr>
            <a:xfrm>
              <a:off x="1572075" y="1350847"/>
              <a:ext cx="2055187" cy="1447953"/>
              <a:chOff x="2279650" y="4770438"/>
              <a:chExt cx="1679575" cy="1183321"/>
            </a:xfrm>
          </p:grpSpPr>
          <p:sp>
            <p:nvSpPr>
              <p:cNvPr id="62" name="Freeform 260" hidden="1"/>
              <p:cNvSpPr>
                <a:spLocks noEditPoints="1"/>
              </p:cNvSpPr>
              <p:nvPr/>
            </p:nvSpPr>
            <p:spPr bwMode="auto">
              <a:xfrm>
                <a:off x="2361268" y="4949912"/>
                <a:ext cx="1448480" cy="1003847"/>
              </a:xfrm>
              <a:prstGeom prst="ellipse">
                <a:avLst/>
              </a:prstGeom>
              <a:solidFill>
                <a:srgbClr val="FCE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3" name="Oval 261"/>
              <p:cNvSpPr>
                <a:spLocks noChangeArrowheads="1"/>
              </p:cNvSpPr>
              <p:nvPr/>
            </p:nvSpPr>
            <p:spPr bwMode="auto">
              <a:xfrm>
                <a:off x="2398713" y="5324475"/>
                <a:ext cx="74613" cy="73025"/>
              </a:xfrm>
              <a:prstGeom prst="ellipse">
                <a:avLst/>
              </a:prstGeom>
              <a:solidFill>
                <a:srgbClr val="F8B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4" name="Oval 262"/>
              <p:cNvSpPr>
                <a:spLocks noChangeArrowheads="1"/>
              </p:cNvSpPr>
              <p:nvPr/>
            </p:nvSpPr>
            <p:spPr bwMode="auto">
              <a:xfrm>
                <a:off x="2647950" y="5434013"/>
                <a:ext cx="73025" cy="73025"/>
              </a:xfrm>
              <a:prstGeom prst="ellipse">
                <a:avLst/>
              </a:prstGeom>
              <a:solidFill>
                <a:srgbClr val="F8B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5" name="Oval 263"/>
              <p:cNvSpPr>
                <a:spLocks noChangeArrowheads="1"/>
              </p:cNvSpPr>
              <p:nvPr/>
            </p:nvSpPr>
            <p:spPr bwMode="auto">
              <a:xfrm>
                <a:off x="3797300" y="5548313"/>
                <a:ext cx="74613" cy="74613"/>
              </a:xfrm>
              <a:prstGeom prst="ellipse">
                <a:avLst/>
              </a:prstGeom>
              <a:solidFill>
                <a:srgbClr val="FDE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6" name="Oval 264"/>
              <p:cNvSpPr>
                <a:spLocks noChangeArrowheads="1"/>
              </p:cNvSpPr>
              <p:nvPr/>
            </p:nvSpPr>
            <p:spPr bwMode="auto">
              <a:xfrm>
                <a:off x="3886200" y="5000625"/>
                <a:ext cx="73025" cy="73025"/>
              </a:xfrm>
              <a:prstGeom prst="ellipse">
                <a:avLst/>
              </a:prstGeom>
              <a:solidFill>
                <a:srgbClr val="FBD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7" name="Oval 265"/>
              <p:cNvSpPr>
                <a:spLocks noChangeArrowheads="1"/>
              </p:cNvSpPr>
              <p:nvPr/>
            </p:nvSpPr>
            <p:spPr bwMode="auto">
              <a:xfrm>
                <a:off x="3060700" y="5672138"/>
                <a:ext cx="73025" cy="73025"/>
              </a:xfrm>
              <a:prstGeom prst="ellipse">
                <a:avLst/>
              </a:prstGeom>
              <a:solidFill>
                <a:srgbClr val="FBD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8" name="Oval 266"/>
              <p:cNvSpPr>
                <a:spLocks noChangeArrowheads="1"/>
              </p:cNvSpPr>
              <p:nvPr/>
            </p:nvSpPr>
            <p:spPr bwMode="auto">
              <a:xfrm>
                <a:off x="3333750" y="5097463"/>
                <a:ext cx="74613" cy="74613"/>
              </a:xfrm>
              <a:prstGeom prst="ellipse">
                <a:avLst/>
              </a:prstGeom>
              <a:solidFill>
                <a:srgbClr val="F8B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69" name="Oval 267"/>
              <p:cNvSpPr>
                <a:spLocks noChangeArrowheads="1"/>
              </p:cNvSpPr>
              <p:nvPr/>
            </p:nvSpPr>
            <p:spPr bwMode="auto">
              <a:xfrm>
                <a:off x="3333750" y="5472113"/>
                <a:ext cx="74613" cy="71438"/>
              </a:xfrm>
              <a:prstGeom prst="ellipse">
                <a:avLst/>
              </a:prstGeom>
              <a:solidFill>
                <a:srgbClr val="FBD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0" name="Oval 268"/>
              <p:cNvSpPr>
                <a:spLocks noChangeArrowheads="1"/>
              </p:cNvSpPr>
              <p:nvPr/>
            </p:nvSpPr>
            <p:spPr bwMode="auto">
              <a:xfrm>
                <a:off x="2638425" y="4916488"/>
                <a:ext cx="622300" cy="62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1" name="Freeform 269"/>
              <p:cNvSpPr>
                <a:spLocks/>
              </p:cNvSpPr>
              <p:nvPr/>
            </p:nvSpPr>
            <p:spPr bwMode="auto">
              <a:xfrm>
                <a:off x="2490788" y="4770438"/>
                <a:ext cx="915988" cy="914400"/>
              </a:xfrm>
              <a:custGeom>
                <a:avLst/>
                <a:gdLst>
                  <a:gd name="T0" fmla="*/ 280 w 559"/>
                  <a:gd name="T1" fmla="*/ 4 h 558"/>
                  <a:gd name="T2" fmla="*/ 474 w 559"/>
                  <a:gd name="T3" fmla="*/ 84 h 558"/>
                  <a:gd name="T4" fmla="*/ 555 w 559"/>
                  <a:gd name="T5" fmla="*/ 279 h 558"/>
                  <a:gd name="T6" fmla="*/ 474 w 559"/>
                  <a:gd name="T7" fmla="*/ 473 h 558"/>
                  <a:gd name="T8" fmla="*/ 280 w 559"/>
                  <a:gd name="T9" fmla="*/ 554 h 558"/>
                  <a:gd name="T10" fmla="*/ 85 w 559"/>
                  <a:gd name="T11" fmla="*/ 473 h 558"/>
                  <a:gd name="T12" fmla="*/ 4 w 559"/>
                  <a:gd name="T13" fmla="*/ 279 h 558"/>
                  <a:gd name="T14" fmla="*/ 85 w 559"/>
                  <a:gd name="T15" fmla="*/ 84 h 558"/>
                  <a:gd name="T16" fmla="*/ 280 w 559"/>
                  <a:gd name="T17" fmla="*/ 4 h 558"/>
                  <a:gd name="T18" fmla="*/ 280 w 559"/>
                  <a:gd name="T19" fmla="*/ 0 h 558"/>
                  <a:gd name="T20" fmla="*/ 0 w 559"/>
                  <a:gd name="T21" fmla="*/ 279 h 558"/>
                  <a:gd name="T22" fmla="*/ 280 w 559"/>
                  <a:gd name="T23" fmla="*/ 558 h 558"/>
                  <a:gd name="T24" fmla="*/ 559 w 559"/>
                  <a:gd name="T25" fmla="*/ 279 h 558"/>
                  <a:gd name="T26" fmla="*/ 280 w 559"/>
                  <a:gd name="T27" fmla="*/ 0 h 558"/>
                  <a:gd name="T28" fmla="*/ 280 w 559"/>
                  <a:gd name="T29" fmla="*/ 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558">
                    <a:moveTo>
                      <a:pt x="280" y="4"/>
                    </a:moveTo>
                    <a:cubicBezTo>
                      <a:pt x="356" y="4"/>
                      <a:pt x="424" y="34"/>
                      <a:pt x="474" y="84"/>
                    </a:cubicBezTo>
                    <a:cubicBezTo>
                      <a:pt x="524" y="134"/>
                      <a:pt x="555" y="203"/>
                      <a:pt x="555" y="279"/>
                    </a:cubicBezTo>
                    <a:cubicBezTo>
                      <a:pt x="555" y="355"/>
                      <a:pt x="524" y="424"/>
                      <a:pt x="474" y="473"/>
                    </a:cubicBezTo>
                    <a:cubicBezTo>
                      <a:pt x="424" y="523"/>
                      <a:pt x="356" y="554"/>
                      <a:pt x="280" y="554"/>
                    </a:cubicBezTo>
                    <a:cubicBezTo>
                      <a:pt x="204" y="554"/>
                      <a:pt x="135" y="523"/>
                      <a:pt x="85" y="473"/>
                    </a:cubicBezTo>
                    <a:cubicBezTo>
                      <a:pt x="35" y="424"/>
                      <a:pt x="4" y="355"/>
                      <a:pt x="4" y="279"/>
                    </a:cubicBezTo>
                    <a:cubicBezTo>
                      <a:pt x="4" y="203"/>
                      <a:pt x="35" y="134"/>
                      <a:pt x="85" y="84"/>
                    </a:cubicBezTo>
                    <a:cubicBezTo>
                      <a:pt x="135" y="34"/>
                      <a:pt x="204" y="4"/>
                      <a:pt x="280" y="4"/>
                    </a:cubicBezTo>
                    <a:cubicBezTo>
                      <a:pt x="280" y="0"/>
                      <a:pt x="280" y="0"/>
                      <a:pt x="280" y="0"/>
                    </a:cubicBezTo>
                    <a:cubicBezTo>
                      <a:pt x="125" y="0"/>
                      <a:pt x="0" y="125"/>
                      <a:pt x="0" y="279"/>
                    </a:cubicBezTo>
                    <a:cubicBezTo>
                      <a:pt x="0" y="433"/>
                      <a:pt x="125" y="558"/>
                      <a:pt x="280" y="558"/>
                    </a:cubicBezTo>
                    <a:cubicBezTo>
                      <a:pt x="434" y="558"/>
                      <a:pt x="559" y="433"/>
                      <a:pt x="559" y="279"/>
                    </a:cubicBezTo>
                    <a:cubicBezTo>
                      <a:pt x="559" y="125"/>
                      <a:pt x="434" y="0"/>
                      <a:pt x="280" y="0"/>
                    </a:cubicBezTo>
                    <a:cubicBezTo>
                      <a:pt x="280" y="4"/>
                      <a:pt x="280" y="4"/>
                      <a:pt x="28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2" name="Freeform 270"/>
              <p:cNvSpPr>
                <a:spLocks noEditPoints="1"/>
              </p:cNvSpPr>
              <p:nvPr/>
            </p:nvSpPr>
            <p:spPr bwMode="auto">
              <a:xfrm>
                <a:off x="3148013" y="4954588"/>
                <a:ext cx="469900" cy="288925"/>
              </a:xfrm>
              <a:custGeom>
                <a:avLst/>
                <a:gdLst>
                  <a:gd name="T0" fmla="*/ 102 w 287"/>
                  <a:gd name="T1" fmla="*/ 6 h 177"/>
                  <a:gd name="T2" fmla="*/ 0 w 287"/>
                  <a:gd name="T3" fmla="*/ 21 h 177"/>
                  <a:gd name="T4" fmla="*/ 69 w 287"/>
                  <a:gd name="T5" fmla="*/ 167 h 177"/>
                  <a:gd name="T6" fmla="*/ 68 w 287"/>
                  <a:gd name="T7" fmla="*/ 177 h 177"/>
                  <a:gd name="T8" fmla="*/ 154 w 287"/>
                  <a:gd name="T9" fmla="*/ 177 h 177"/>
                  <a:gd name="T10" fmla="*/ 154 w 287"/>
                  <a:gd name="T11" fmla="*/ 167 h 177"/>
                  <a:gd name="T12" fmla="*/ 151 w 287"/>
                  <a:gd name="T13" fmla="*/ 128 h 177"/>
                  <a:gd name="T14" fmla="*/ 137 w 287"/>
                  <a:gd name="T15" fmla="*/ 133 h 177"/>
                  <a:gd name="T16" fmla="*/ 114 w 287"/>
                  <a:gd name="T17" fmla="*/ 111 h 177"/>
                  <a:gd name="T18" fmla="*/ 137 w 287"/>
                  <a:gd name="T19" fmla="*/ 88 h 177"/>
                  <a:gd name="T20" fmla="*/ 143 w 287"/>
                  <a:gd name="T21" fmla="*/ 89 h 177"/>
                  <a:gd name="T22" fmla="*/ 102 w 287"/>
                  <a:gd name="T23" fmla="*/ 6 h 177"/>
                  <a:gd name="T24" fmla="*/ 156 w 287"/>
                  <a:gd name="T25" fmla="*/ 0 h 177"/>
                  <a:gd name="T26" fmla="*/ 107 w 287"/>
                  <a:gd name="T27" fmla="*/ 6 h 177"/>
                  <a:gd name="T28" fmla="*/ 147 w 287"/>
                  <a:gd name="T29" fmla="*/ 91 h 177"/>
                  <a:gd name="T30" fmla="*/ 159 w 287"/>
                  <a:gd name="T31" fmla="*/ 111 h 177"/>
                  <a:gd name="T32" fmla="*/ 155 w 287"/>
                  <a:gd name="T33" fmla="*/ 124 h 177"/>
                  <a:gd name="T34" fmla="*/ 158 w 287"/>
                  <a:gd name="T35" fmla="*/ 167 h 177"/>
                  <a:gd name="T36" fmla="*/ 158 w 287"/>
                  <a:gd name="T37" fmla="*/ 177 h 177"/>
                  <a:gd name="T38" fmla="*/ 248 w 287"/>
                  <a:gd name="T39" fmla="*/ 177 h 177"/>
                  <a:gd name="T40" fmla="*/ 248 w 287"/>
                  <a:gd name="T41" fmla="*/ 137 h 177"/>
                  <a:gd name="T42" fmla="*/ 248 w 287"/>
                  <a:gd name="T43" fmla="*/ 93 h 177"/>
                  <a:gd name="T44" fmla="*/ 248 w 287"/>
                  <a:gd name="T45" fmla="*/ 48 h 177"/>
                  <a:gd name="T46" fmla="*/ 156 w 287"/>
                  <a:gd name="T4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177">
                    <a:moveTo>
                      <a:pt x="102" y="6"/>
                    </a:moveTo>
                    <a:cubicBezTo>
                      <a:pt x="73" y="10"/>
                      <a:pt x="36" y="15"/>
                      <a:pt x="0" y="21"/>
                    </a:cubicBezTo>
                    <a:cubicBezTo>
                      <a:pt x="42" y="55"/>
                      <a:pt x="69" y="108"/>
                      <a:pt x="69" y="167"/>
                    </a:cubicBezTo>
                    <a:cubicBezTo>
                      <a:pt x="69" y="170"/>
                      <a:pt x="69" y="173"/>
                      <a:pt x="68" y="177"/>
                    </a:cubicBezTo>
                    <a:cubicBezTo>
                      <a:pt x="97" y="177"/>
                      <a:pt x="127" y="177"/>
                      <a:pt x="154" y="177"/>
                    </a:cubicBezTo>
                    <a:cubicBezTo>
                      <a:pt x="154" y="173"/>
                      <a:pt x="154" y="170"/>
                      <a:pt x="154" y="167"/>
                    </a:cubicBezTo>
                    <a:cubicBezTo>
                      <a:pt x="154" y="154"/>
                      <a:pt x="153" y="141"/>
                      <a:pt x="151" y="128"/>
                    </a:cubicBezTo>
                    <a:cubicBezTo>
                      <a:pt x="147" y="131"/>
                      <a:pt x="142" y="133"/>
                      <a:pt x="137" y="133"/>
                    </a:cubicBezTo>
                    <a:cubicBezTo>
                      <a:pt x="124" y="133"/>
                      <a:pt x="114" y="123"/>
                      <a:pt x="114" y="111"/>
                    </a:cubicBezTo>
                    <a:cubicBezTo>
                      <a:pt x="114" y="98"/>
                      <a:pt x="124" y="88"/>
                      <a:pt x="137" y="88"/>
                    </a:cubicBezTo>
                    <a:cubicBezTo>
                      <a:pt x="139" y="88"/>
                      <a:pt x="141" y="89"/>
                      <a:pt x="143" y="89"/>
                    </a:cubicBezTo>
                    <a:cubicBezTo>
                      <a:pt x="134" y="59"/>
                      <a:pt x="120" y="31"/>
                      <a:pt x="102" y="6"/>
                    </a:cubicBezTo>
                    <a:moveTo>
                      <a:pt x="156" y="0"/>
                    </a:moveTo>
                    <a:cubicBezTo>
                      <a:pt x="150" y="0"/>
                      <a:pt x="132" y="2"/>
                      <a:pt x="107" y="6"/>
                    </a:cubicBezTo>
                    <a:cubicBezTo>
                      <a:pt x="125" y="31"/>
                      <a:pt x="139" y="60"/>
                      <a:pt x="147" y="91"/>
                    </a:cubicBezTo>
                    <a:cubicBezTo>
                      <a:pt x="154" y="95"/>
                      <a:pt x="159" y="102"/>
                      <a:pt x="159" y="111"/>
                    </a:cubicBezTo>
                    <a:cubicBezTo>
                      <a:pt x="159" y="116"/>
                      <a:pt x="157" y="120"/>
                      <a:pt x="155" y="124"/>
                    </a:cubicBezTo>
                    <a:cubicBezTo>
                      <a:pt x="157" y="138"/>
                      <a:pt x="158" y="152"/>
                      <a:pt x="158" y="167"/>
                    </a:cubicBezTo>
                    <a:cubicBezTo>
                      <a:pt x="158" y="170"/>
                      <a:pt x="158" y="173"/>
                      <a:pt x="158" y="177"/>
                    </a:cubicBezTo>
                    <a:cubicBezTo>
                      <a:pt x="209" y="177"/>
                      <a:pt x="248" y="177"/>
                      <a:pt x="248" y="177"/>
                    </a:cubicBezTo>
                    <a:cubicBezTo>
                      <a:pt x="282" y="177"/>
                      <a:pt x="279" y="137"/>
                      <a:pt x="248" y="137"/>
                    </a:cubicBezTo>
                    <a:cubicBezTo>
                      <a:pt x="216" y="137"/>
                      <a:pt x="208" y="93"/>
                      <a:pt x="248" y="93"/>
                    </a:cubicBezTo>
                    <a:cubicBezTo>
                      <a:pt x="287" y="93"/>
                      <a:pt x="283" y="48"/>
                      <a:pt x="248" y="48"/>
                    </a:cubicBezTo>
                    <a:cubicBezTo>
                      <a:pt x="212" y="48"/>
                      <a:pt x="179" y="0"/>
                      <a:pt x="156" y="0"/>
                    </a:cubicBezTo>
                  </a:path>
                </a:pathLst>
              </a:custGeom>
              <a:solidFill>
                <a:srgbClr val="FCD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3" name="Freeform 271"/>
              <p:cNvSpPr>
                <a:spLocks noEditPoints="1"/>
              </p:cNvSpPr>
              <p:nvPr/>
            </p:nvSpPr>
            <p:spPr bwMode="auto">
              <a:xfrm>
                <a:off x="3333750" y="5097463"/>
                <a:ext cx="74613" cy="74613"/>
              </a:xfrm>
              <a:custGeom>
                <a:avLst/>
                <a:gdLst>
                  <a:gd name="T0" fmla="*/ 33 w 45"/>
                  <a:gd name="T1" fmla="*/ 3 h 45"/>
                  <a:gd name="T2" fmla="*/ 41 w 45"/>
                  <a:gd name="T3" fmla="*/ 36 h 45"/>
                  <a:gd name="T4" fmla="*/ 45 w 45"/>
                  <a:gd name="T5" fmla="*/ 23 h 45"/>
                  <a:gd name="T6" fmla="*/ 33 w 45"/>
                  <a:gd name="T7" fmla="*/ 3 h 45"/>
                  <a:gd name="T8" fmla="*/ 23 w 45"/>
                  <a:gd name="T9" fmla="*/ 0 h 45"/>
                  <a:gd name="T10" fmla="*/ 0 w 45"/>
                  <a:gd name="T11" fmla="*/ 23 h 45"/>
                  <a:gd name="T12" fmla="*/ 23 w 45"/>
                  <a:gd name="T13" fmla="*/ 45 h 45"/>
                  <a:gd name="T14" fmla="*/ 37 w 45"/>
                  <a:gd name="T15" fmla="*/ 40 h 45"/>
                  <a:gd name="T16" fmla="*/ 29 w 45"/>
                  <a:gd name="T17" fmla="*/ 1 h 45"/>
                  <a:gd name="T18" fmla="*/ 23 w 45"/>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3" y="3"/>
                    </a:moveTo>
                    <a:cubicBezTo>
                      <a:pt x="36" y="14"/>
                      <a:pt x="39" y="25"/>
                      <a:pt x="41" y="36"/>
                    </a:cubicBezTo>
                    <a:cubicBezTo>
                      <a:pt x="43" y="32"/>
                      <a:pt x="45" y="28"/>
                      <a:pt x="45" y="23"/>
                    </a:cubicBezTo>
                    <a:cubicBezTo>
                      <a:pt x="45" y="14"/>
                      <a:pt x="40" y="7"/>
                      <a:pt x="33" y="3"/>
                    </a:cubicBezTo>
                    <a:moveTo>
                      <a:pt x="23" y="0"/>
                    </a:moveTo>
                    <a:cubicBezTo>
                      <a:pt x="10" y="0"/>
                      <a:pt x="0" y="10"/>
                      <a:pt x="0" y="23"/>
                    </a:cubicBezTo>
                    <a:cubicBezTo>
                      <a:pt x="0" y="35"/>
                      <a:pt x="10" y="45"/>
                      <a:pt x="23" y="45"/>
                    </a:cubicBezTo>
                    <a:cubicBezTo>
                      <a:pt x="28" y="45"/>
                      <a:pt x="33" y="43"/>
                      <a:pt x="37" y="40"/>
                    </a:cubicBezTo>
                    <a:cubicBezTo>
                      <a:pt x="35" y="27"/>
                      <a:pt x="32" y="14"/>
                      <a:pt x="29" y="1"/>
                    </a:cubicBezTo>
                    <a:cubicBezTo>
                      <a:pt x="27" y="1"/>
                      <a:pt x="25" y="0"/>
                      <a:pt x="23" y="0"/>
                    </a:cubicBezTo>
                  </a:path>
                </a:pathLst>
              </a:custGeom>
              <a:solidFill>
                <a:srgbClr val="F9B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4" name="Freeform 272"/>
              <p:cNvSpPr>
                <a:spLocks/>
              </p:cNvSpPr>
              <p:nvPr/>
            </p:nvSpPr>
            <p:spPr bwMode="auto">
              <a:xfrm>
                <a:off x="2860675" y="4987925"/>
                <a:ext cx="400050" cy="255588"/>
              </a:xfrm>
              <a:custGeom>
                <a:avLst/>
                <a:gdLst>
                  <a:gd name="T0" fmla="*/ 175 w 244"/>
                  <a:gd name="T1" fmla="*/ 0 h 156"/>
                  <a:gd name="T2" fmla="*/ 34 w 244"/>
                  <a:gd name="T3" fmla="*/ 20 h 156"/>
                  <a:gd name="T4" fmla="*/ 0 w 244"/>
                  <a:gd name="T5" fmla="*/ 54 h 156"/>
                  <a:gd name="T6" fmla="*/ 24 w 244"/>
                  <a:gd name="T7" fmla="*/ 77 h 156"/>
                  <a:gd name="T8" fmla="*/ 97 w 244"/>
                  <a:gd name="T9" fmla="*/ 77 h 156"/>
                  <a:gd name="T10" fmla="*/ 126 w 244"/>
                  <a:gd name="T11" fmla="*/ 104 h 156"/>
                  <a:gd name="T12" fmla="*/ 99 w 244"/>
                  <a:gd name="T13" fmla="*/ 118 h 156"/>
                  <a:gd name="T14" fmla="*/ 99 w 244"/>
                  <a:gd name="T15" fmla="*/ 156 h 156"/>
                  <a:gd name="T16" fmla="*/ 243 w 244"/>
                  <a:gd name="T17" fmla="*/ 156 h 156"/>
                  <a:gd name="T18" fmla="*/ 244 w 244"/>
                  <a:gd name="T19" fmla="*/ 146 h 156"/>
                  <a:gd name="T20" fmla="*/ 175 w 244"/>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56">
                    <a:moveTo>
                      <a:pt x="175" y="0"/>
                    </a:moveTo>
                    <a:cubicBezTo>
                      <a:pt x="103" y="10"/>
                      <a:pt x="34" y="20"/>
                      <a:pt x="34" y="20"/>
                    </a:cubicBezTo>
                    <a:cubicBezTo>
                      <a:pt x="14" y="20"/>
                      <a:pt x="0" y="39"/>
                      <a:pt x="0" y="54"/>
                    </a:cubicBezTo>
                    <a:cubicBezTo>
                      <a:pt x="0" y="69"/>
                      <a:pt x="7" y="77"/>
                      <a:pt x="24" y="77"/>
                    </a:cubicBezTo>
                    <a:cubicBezTo>
                      <a:pt x="41" y="77"/>
                      <a:pt x="97" y="77"/>
                      <a:pt x="97" y="77"/>
                    </a:cubicBezTo>
                    <a:cubicBezTo>
                      <a:pt x="116" y="77"/>
                      <a:pt x="126" y="92"/>
                      <a:pt x="126" y="104"/>
                    </a:cubicBezTo>
                    <a:cubicBezTo>
                      <a:pt x="126" y="117"/>
                      <a:pt x="115" y="118"/>
                      <a:pt x="99" y="118"/>
                    </a:cubicBezTo>
                    <a:cubicBezTo>
                      <a:pt x="84" y="118"/>
                      <a:pt x="63" y="156"/>
                      <a:pt x="99" y="156"/>
                    </a:cubicBezTo>
                    <a:cubicBezTo>
                      <a:pt x="115" y="156"/>
                      <a:pt x="178" y="156"/>
                      <a:pt x="243" y="156"/>
                    </a:cubicBezTo>
                    <a:cubicBezTo>
                      <a:pt x="244" y="152"/>
                      <a:pt x="244" y="149"/>
                      <a:pt x="244" y="146"/>
                    </a:cubicBezTo>
                    <a:cubicBezTo>
                      <a:pt x="244" y="87"/>
                      <a:pt x="217" y="34"/>
                      <a:pt x="175" y="0"/>
                    </a:cubicBezTo>
                  </a:path>
                </a:pathLst>
              </a:custGeom>
              <a:solidFill>
                <a:srgbClr val="FEE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5" name="Freeform 273"/>
              <p:cNvSpPr>
                <a:spLocks/>
              </p:cNvSpPr>
              <p:nvPr/>
            </p:nvSpPr>
            <p:spPr bwMode="auto">
              <a:xfrm>
                <a:off x="3314700" y="4964113"/>
                <a:ext cx="92075" cy="279400"/>
              </a:xfrm>
              <a:custGeom>
                <a:avLst/>
                <a:gdLst>
                  <a:gd name="T0" fmla="*/ 5 w 56"/>
                  <a:gd name="T1" fmla="*/ 0 h 171"/>
                  <a:gd name="T2" fmla="*/ 0 w 56"/>
                  <a:gd name="T3" fmla="*/ 0 h 171"/>
                  <a:gd name="T4" fmla="*/ 41 w 56"/>
                  <a:gd name="T5" fmla="*/ 83 h 171"/>
                  <a:gd name="T6" fmla="*/ 49 w 56"/>
                  <a:gd name="T7" fmla="*/ 122 h 171"/>
                  <a:gd name="T8" fmla="*/ 52 w 56"/>
                  <a:gd name="T9" fmla="*/ 161 h 171"/>
                  <a:gd name="T10" fmla="*/ 52 w 56"/>
                  <a:gd name="T11" fmla="*/ 171 h 171"/>
                  <a:gd name="T12" fmla="*/ 56 w 56"/>
                  <a:gd name="T13" fmla="*/ 171 h 171"/>
                  <a:gd name="T14" fmla="*/ 56 w 56"/>
                  <a:gd name="T15" fmla="*/ 161 h 171"/>
                  <a:gd name="T16" fmla="*/ 53 w 56"/>
                  <a:gd name="T17" fmla="*/ 118 h 171"/>
                  <a:gd name="T18" fmla="*/ 45 w 56"/>
                  <a:gd name="T19" fmla="*/ 85 h 171"/>
                  <a:gd name="T20" fmla="*/ 5 w 56"/>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71">
                    <a:moveTo>
                      <a:pt x="5" y="0"/>
                    </a:moveTo>
                    <a:cubicBezTo>
                      <a:pt x="3" y="0"/>
                      <a:pt x="2" y="0"/>
                      <a:pt x="0" y="0"/>
                    </a:cubicBezTo>
                    <a:cubicBezTo>
                      <a:pt x="18" y="25"/>
                      <a:pt x="32" y="53"/>
                      <a:pt x="41" y="83"/>
                    </a:cubicBezTo>
                    <a:cubicBezTo>
                      <a:pt x="44" y="96"/>
                      <a:pt x="47" y="109"/>
                      <a:pt x="49" y="122"/>
                    </a:cubicBezTo>
                    <a:cubicBezTo>
                      <a:pt x="51" y="135"/>
                      <a:pt x="52" y="148"/>
                      <a:pt x="52" y="161"/>
                    </a:cubicBezTo>
                    <a:cubicBezTo>
                      <a:pt x="52" y="164"/>
                      <a:pt x="52" y="167"/>
                      <a:pt x="52" y="171"/>
                    </a:cubicBezTo>
                    <a:cubicBezTo>
                      <a:pt x="53" y="171"/>
                      <a:pt x="54" y="171"/>
                      <a:pt x="56" y="171"/>
                    </a:cubicBezTo>
                    <a:cubicBezTo>
                      <a:pt x="56" y="167"/>
                      <a:pt x="56" y="164"/>
                      <a:pt x="56" y="161"/>
                    </a:cubicBezTo>
                    <a:cubicBezTo>
                      <a:pt x="56" y="146"/>
                      <a:pt x="55" y="132"/>
                      <a:pt x="53" y="118"/>
                    </a:cubicBezTo>
                    <a:cubicBezTo>
                      <a:pt x="51" y="107"/>
                      <a:pt x="48" y="96"/>
                      <a:pt x="45" y="85"/>
                    </a:cubicBezTo>
                    <a:cubicBezTo>
                      <a:pt x="37" y="54"/>
                      <a:pt x="23" y="25"/>
                      <a:pt x="5" y="0"/>
                    </a:cubicBezTo>
                  </a:path>
                </a:pathLst>
              </a:custGeom>
              <a:solidFill>
                <a:srgbClr val="FEE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6" name="Freeform 274"/>
              <p:cNvSpPr>
                <a:spLocks noEditPoints="1"/>
              </p:cNvSpPr>
              <p:nvPr/>
            </p:nvSpPr>
            <p:spPr bwMode="auto">
              <a:xfrm>
                <a:off x="2400300" y="5602288"/>
                <a:ext cx="592138" cy="47625"/>
              </a:xfrm>
              <a:custGeom>
                <a:avLst/>
                <a:gdLst>
                  <a:gd name="T0" fmla="*/ 361 w 361"/>
                  <a:gd name="T1" fmla="*/ 26 h 29"/>
                  <a:gd name="T2" fmla="*/ 347 w 361"/>
                  <a:gd name="T3" fmla="*/ 29 h 29"/>
                  <a:gd name="T4" fmla="*/ 348 w 361"/>
                  <a:gd name="T5" fmla="*/ 29 h 29"/>
                  <a:gd name="T6" fmla="*/ 361 w 361"/>
                  <a:gd name="T7" fmla="*/ 26 h 29"/>
                  <a:gd name="T8" fmla="*/ 11 w 361"/>
                  <a:gd name="T9" fmla="*/ 0 h 29"/>
                  <a:gd name="T10" fmla="*/ 25 w 361"/>
                  <a:gd name="T11" fmla="*/ 29 h 29"/>
                  <a:gd name="T12" fmla="*/ 40 w 361"/>
                  <a:gd name="T13" fmla="*/ 29 h 29"/>
                  <a:gd name="T14" fmla="*/ 11 w 36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29">
                    <a:moveTo>
                      <a:pt x="361" y="26"/>
                    </a:moveTo>
                    <a:cubicBezTo>
                      <a:pt x="356" y="27"/>
                      <a:pt x="352" y="28"/>
                      <a:pt x="347" y="29"/>
                    </a:cubicBezTo>
                    <a:cubicBezTo>
                      <a:pt x="348" y="29"/>
                      <a:pt x="348" y="29"/>
                      <a:pt x="348" y="29"/>
                    </a:cubicBezTo>
                    <a:cubicBezTo>
                      <a:pt x="353" y="29"/>
                      <a:pt x="357" y="28"/>
                      <a:pt x="361" y="26"/>
                    </a:cubicBezTo>
                    <a:moveTo>
                      <a:pt x="11" y="0"/>
                    </a:moveTo>
                    <a:cubicBezTo>
                      <a:pt x="2" y="11"/>
                      <a:pt x="0" y="29"/>
                      <a:pt x="25" y="29"/>
                    </a:cubicBezTo>
                    <a:cubicBezTo>
                      <a:pt x="28" y="29"/>
                      <a:pt x="33" y="29"/>
                      <a:pt x="40" y="29"/>
                    </a:cubicBezTo>
                    <a:cubicBezTo>
                      <a:pt x="32" y="17"/>
                      <a:pt x="22" y="7"/>
                      <a:pt x="11" y="0"/>
                    </a:cubicBezTo>
                  </a:path>
                </a:pathLst>
              </a:custGeom>
              <a:solidFill>
                <a:srgbClr val="FD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7" name="Freeform 275"/>
              <p:cNvSpPr>
                <a:spLocks noEditPoints="1"/>
              </p:cNvSpPr>
              <p:nvPr/>
            </p:nvSpPr>
            <p:spPr bwMode="auto">
              <a:xfrm>
                <a:off x="2279650" y="5378450"/>
                <a:ext cx="744538" cy="271463"/>
              </a:xfrm>
              <a:custGeom>
                <a:avLst/>
                <a:gdLst>
                  <a:gd name="T0" fmla="*/ 150 w 455"/>
                  <a:gd name="T1" fmla="*/ 13 h 166"/>
                  <a:gd name="T2" fmla="*/ 33 w 455"/>
                  <a:gd name="T3" fmla="*/ 30 h 166"/>
                  <a:gd name="T4" fmla="*/ 0 w 455"/>
                  <a:gd name="T5" fmla="*/ 64 h 166"/>
                  <a:gd name="T6" fmla="*/ 24 w 455"/>
                  <a:gd name="T7" fmla="*/ 87 h 166"/>
                  <a:gd name="T8" fmla="*/ 97 w 455"/>
                  <a:gd name="T9" fmla="*/ 87 h 166"/>
                  <a:gd name="T10" fmla="*/ 126 w 455"/>
                  <a:gd name="T11" fmla="*/ 114 h 166"/>
                  <a:gd name="T12" fmla="*/ 99 w 455"/>
                  <a:gd name="T13" fmla="*/ 128 h 166"/>
                  <a:gd name="T14" fmla="*/ 85 w 455"/>
                  <a:gd name="T15" fmla="*/ 137 h 166"/>
                  <a:gd name="T16" fmla="*/ 114 w 455"/>
                  <a:gd name="T17" fmla="*/ 166 h 166"/>
                  <a:gd name="T18" fmla="*/ 301 w 455"/>
                  <a:gd name="T19" fmla="*/ 166 h 166"/>
                  <a:gd name="T20" fmla="*/ 150 w 455"/>
                  <a:gd name="T21" fmla="*/ 13 h 166"/>
                  <a:gd name="T22" fmla="*/ 248 w 455"/>
                  <a:gd name="T23" fmla="*/ 79 h 166"/>
                  <a:gd name="T24" fmla="*/ 225 w 455"/>
                  <a:gd name="T25" fmla="*/ 57 h 166"/>
                  <a:gd name="T26" fmla="*/ 248 w 455"/>
                  <a:gd name="T27" fmla="*/ 34 h 166"/>
                  <a:gd name="T28" fmla="*/ 270 w 455"/>
                  <a:gd name="T29" fmla="*/ 57 h 166"/>
                  <a:gd name="T30" fmla="*/ 248 w 455"/>
                  <a:gd name="T31" fmla="*/ 79 h 166"/>
                  <a:gd name="T32" fmla="*/ 242 w 455"/>
                  <a:gd name="T33" fmla="*/ 0 h 166"/>
                  <a:gd name="T34" fmla="*/ 154 w 455"/>
                  <a:gd name="T35" fmla="*/ 13 h 166"/>
                  <a:gd name="T36" fmla="*/ 214 w 455"/>
                  <a:gd name="T37" fmla="*/ 102 h 166"/>
                  <a:gd name="T38" fmla="*/ 312 w 455"/>
                  <a:gd name="T39" fmla="*/ 166 h 166"/>
                  <a:gd name="T40" fmla="*/ 421 w 455"/>
                  <a:gd name="T41" fmla="*/ 166 h 166"/>
                  <a:gd name="T42" fmla="*/ 435 w 455"/>
                  <a:gd name="T43" fmla="*/ 163 h 166"/>
                  <a:gd name="T44" fmla="*/ 422 w 455"/>
                  <a:gd name="T45" fmla="*/ 126 h 166"/>
                  <a:gd name="T46" fmla="*/ 396 w 455"/>
                  <a:gd name="T47" fmla="*/ 97 h 166"/>
                  <a:gd name="T48" fmla="*/ 242 w 455"/>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5" h="166">
                    <a:moveTo>
                      <a:pt x="150" y="13"/>
                    </a:moveTo>
                    <a:cubicBezTo>
                      <a:pt x="88" y="22"/>
                      <a:pt x="33" y="30"/>
                      <a:pt x="33" y="30"/>
                    </a:cubicBezTo>
                    <a:cubicBezTo>
                      <a:pt x="13" y="30"/>
                      <a:pt x="0" y="49"/>
                      <a:pt x="0" y="64"/>
                    </a:cubicBezTo>
                    <a:cubicBezTo>
                      <a:pt x="0" y="79"/>
                      <a:pt x="7" y="87"/>
                      <a:pt x="24" y="87"/>
                    </a:cubicBezTo>
                    <a:cubicBezTo>
                      <a:pt x="40" y="87"/>
                      <a:pt x="97" y="87"/>
                      <a:pt x="97" y="87"/>
                    </a:cubicBezTo>
                    <a:cubicBezTo>
                      <a:pt x="116" y="87"/>
                      <a:pt x="126" y="102"/>
                      <a:pt x="126" y="114"/>
                    </a:cubicBezTo>
                    <a:cubicBezTo>
                      <a:pt x="126" y="127"/>
                      <a:pt x="114" y="128"/>
                      <a:pt x="99" y="128"/>
                    </a:cubicBezTo>
                    <a:cubicBezTo>
                      <a:pt x="94" y="128"/>
                      <a:pt x="89" y="132"/>
                      <a:pt x="85" y="137"/>
                    </a:cubicBezTo>
                    <a:cubicBezTo>
                      <a:pt x="96" y="144"/>
                      <a:pt x="106" y="154"/>
                      <a:pt x="114" y="166"/>
                    </a:cubicBezTo>
                    <a:cubicBezTo>
                      <a:pt x="150" y="166"/>
                      <a:pt x="231" y="166"/>
                      <a:pt x="301" y="166"/>
                    </a:cubicBezTo>
                    <a:cubicBezTo>
                      <a:pt x="233" y="137"/>
                      <a:pt x="178" y="82"/>
                      <a:pt x="150" y="13"/>
                    </a:cubicBezTo>
                    <a:moveTo>
                      <a:pt x="248" y="79"/>
                    </a:moveTo>
                    <a:cubicBezTo>
                      <a:pt x="235" y="79"/>
                      <a:pt x="225" y="69"/>
                      <a:pt x="225" y="57"/>
                    </a:cubicBezTo>
                    <a:cubicBezTo>
                      <a:pt x="225" y="44"/>
                      <a:pt x="235" y="34"/>
                      <a:pt x="248" y="34"/>
                    </a:cubicBezTo>
                    <a:cubicBezTo>
                      <a:pt x="260" y="34"/>
                      <a:pt x="270" y="44"/>
                      <a:pt x="270" y="57"/>
                    </a:cubicBezTo>
                    <a:cubicBezTo>
                      <a:pt x="270" y="69"/>
                      <a:pt x="260" y="79"/>
                      <a:pt x="248" y="79"/>
                    </a:cubicBezTo>
                    <a:moveTo>
                      <a:pt x="242" y="0"/>
                    </a:moveTo>
                    <a:cubicBezTo>
                      <a:pt x="215" y="4"/>
                      <a:pt x="184" y="8"/>
                      <a:pt x="154" y="13"/>
                    </a:cubicBezTo>
                    <a:cubicBezTo>
                      <a:pt x="168" y="46"/>
                      <a:pt x="188" y="77"/>
                      <a:pt x="214" y="102"/>
                    </a:cubicBezTo>
                    <a:cubicBezTo>
                      <a:pt x="242" y="130"/>
                      <a:pt x="275" y="152"/>
                      <a:pt x="312" y="166"/>
                    </a:cubicBezTo>
                    <a:cubicBezTo>
                      <a:pt x="368" y="166"/>
                      <a:pt x="414" y="166"/>
                      <a:pt x="421" y="166"/>
                    </a:cubicBezTo>
                    <a:cubicBezTo>
                      <a:pt x="426" y="165"/>
                      <a:pt x="430" y="164"/>
                      <a:pt x="435" y="163"/>
                    </a:cubicBezTo>
                    <a:cubicBezTo>
                      <a:pt x="455" y="155"/>
                      <a:pt x="449" y="126"/>
                      <a:pt x="422" y="126"/>
                    </a:cubicBezTo>
                    <a:cubicBezTo>
                      <a:pt x="403" y="126"/>
                      <a:pt x="393" y="110"/>
                      <a:pt x="396" y="97"/>
                    </a:cubicBezTo>
                    <a:cubicBezTo>
                      <a:pt x="330" y="93"/>
                      <a:pt x="273" y="55"/>
                      <a:pt x="242" y="0"/>
                    </a:cubicBezTo>
                  </a:path>
                </a:pathLst>
              </a:custGeom>
              <a:solidFill>
                <a:srgbClr val="FCD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8" name="Oval 276"/>
              <p:cNvSpPr>
                <a:spLocks noChangeArrowheads="1"/>
              </p:cNvSpPr>
              <p:nvPr/>
            </p:nvSpPr>
            <p:spPr bwMode="auto">
              <a:xfrm>
                <a:off x="2647950" y="5434013"/>
                <a:ext cx="73025" cy="73025"/>
              </a:xfrm>
              <a:prstGeom prst="ellipse">
                <a:avLst/>
              </a:prstGeom>
              <a:solidFill>
                <a:srgbClr val="F9B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9" name="Freeform 277"/>
              <p:cNvSpPr>
                <a:spLocks/>
              </p:cNvSpPr>
              <p:nvPr/>
            </p:nvSpPr>
            <p:spPr bwMode="auto">
              <a:xfrm>
                <a:off x="2676525" y="5359400"/>
                <a:ext cx="358775" cy="177800"/>
              </a:xfrm>
              <a:custGeom>
                <a:avLst/>
                <a:gdLst>
                  <a:gd name="T0" fmla="*/ 89 w 220"/>
                  <a:gd name="T1" fmla="*/ 0 h 108"/>
                  <a:gd name="T2" fmla="*/ 0 w 220"/>
                  <a:gd name="T3" fmla="*/ 11 h 108"/>
                  <a:gd name="T4" fmla="*/ 154 w 220"/>
                  <a:gd name="T5" fmla="*/ 108 h 108"/>
                  <a:gd name="T6" fmla="*/ 180 w 220"/>
                  <a:gd name="T7" fmla="*/ 93 h 108"/>
                  <a:gd name="T8" fmla="*/ 180 w 220"/>
                  <a:gd name="T9" fmla="*/ 49 h 108"/>
                  <a:gd name="T10" fmla="*/ 89 w 220"/>
                  <a:gd name="T11" fmla="*/ 0 h 108"/>
                </a:gdLst>
                <a:ahLst/>
                <a:cxnLst>
                  <a:cxn ang="0">
                    <a:pos x="T0" y="T1"/>
                  </a:cxn>
                  <a:cxn ang="0">
                    <a:pos x="T2" y="T3"/>
                  </a:cxn>
                  <a:cxn ang="0">
                    <a:pos x="T4" y="T5"/>
                  </a:cxn>
                  <a:cxn ang="0">
                    <a:pos x="T6" y="T7"/>
                  </a:cxn>
                  <a:cxn ang="0">
                    <a:pos x="T8" y="T9"/>
                  </a:cxn>
                  <a:cxn ang="0">
                    <a:pos x="T10" y="T11"/>
                  </a:cxn>
                </a:cxnLst>
                <a:rect l="0" t="0" r="r" b="b"/>
                <a:pathLst>
                  <a:path w="220" h="108">
                    <a:moveTo>
                      <a:pt x="89" y="0"/>
                    </a:moveTo>
                    <a:cubicBezTo>
                      <a:pt x="81" y="0"/>
                      <a:pt x="45" y="5"/>
                      <a:pt x="0" y="11"/>
                    </a:cubicBezTo>
                    <a:cubicBezTo>
                      <a:pt x="31" y="66"/>
                      <a:pt x="88" y="104"/>
                      <a:pt x="154" y="108"/>
                    </a:cubicBezTo>
                    <a:cubicBezTo>
                      <a:pt x="156" y="100"/>
                      <a:pt x="164" y="93"/>
                      <a:pt x="180" y="93"/>
                    </a:cubicBezTo>
                    <a:cubicBezTo>
                      <a:pt x="220" y="93"/>
                      <a:pt x="216" y="49"/>
                      <a:pt x="180" y="49"/>
                    </a:cubicBezTo>
                    <a:cubicBezTo>
                      <a:pt x="145" y="49"/>
                      <a:pt x="112" y="0"/>
                      <a:pt x="89" y="0"/>
                    </a:cubicBezTo>
                  </a:path>
                </a:pathLst>
              </a:custGeom>
              <a:solidFill>
                <a:srgbClr val="FD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80" name="Freeform 278"/>
              <p:cNvSpPr>
                <a:spLocks/>
              </p:cNvSpPr>
              <p:nvPr/>
            </p:nvSpPr>
            <p:spPr bwMode="auto">
              <a:xfrm>
                <a:off x="2525713" y="5399088"/>
                <a:ext cx="265113" cy="250825"/>
              </a:xfrm>
              <a:custGeom>
                <a:avLst/>
                <a:gdLst>
                  <a:gd name="T0" fmla="*/ 4 w 162"/>
                  <a:gd name="T1" fmla="*/ 0 h 153"/>
                  <a:gd name="T2" fmla="*/ 0 w 162"/>
                  <a:gd name="T3" fmla="*/ 0 h 153"/>
                  <a:gd name="T4" fmla="*/ 151 w 162"/>
                  <a:gd name="T5" fmla="*/ 153 h 153"/>
                  <a:gd name="T6" fmla="*/ 162 w 162"/>
                  <a:gd name="T7" fmla="*/ 153 h 153"/>
                  <a:gd name="T8" fmla="*/ 64 w 162"/>
                  <a:gd name="T9" fmla="*/ 89 h 153"/>
                  <a:gd name="T10" fmla="*/ 4 w 162"/>
                  <a:gd name="T11" fmla="*/ 0 h 153"/>
                </a:gdLst>
                <a:ahLst/>
                <a:cxnLst>
                  <a:cxn ang="0">
                    <a:pos x="T0" y="T1"/>
                  </a:cxn>
                  <a:cxn ang="0">
                    <a:pos x="T2" y="T3"/>
                  </a:cxn>
                  <a:cxn ang="0">
                    <a:pos x="T4" y="T5"/>
                  </a:cxn>
                  <a:cxn ang="0">
                    <a:pos x="T6" y="T7"/>
                  </a:cxn>
                  <a:cxn ang="0">
                    <a:pos x="T8" y="T9"/>
                  </a:cxn>
                  <a:cxn ang="0">
                    <a:pos x="T10" y="T11"/>
                  </a:cxn>
                </a:cxnLst>
                <a:rect l="0" t="0" r="r" b="b"/>
                <a:pathLst>
                  <a:path w="162" h="153">
                    <a:moveTo>
                      <a:pt x="4" y="0"/>
                    </a:moveTo>
                    <a:cubicBezTo>
                      <a:pt x="3" y="0"/>
                      <a:pt x="1" y="0"/>
                      <a:pt x="0" y="0"/>
                    </a:cubicBezTo>
                    <a:cubicBezTo>
                      <a:pt x="28" y="69"/>
                      <a:pt x="83" y="124"/>
                      <a:pt x="151" y="153"/>
                    </a:cubicBezTo>
                    <a:cubicBezTo>
                      <a:pt x="155" y="153"/>
                      <a:pt x="159" y="153"/>
                      <a:pt x="162" y="153"/>
                    </a:cubicBezTo>
                    <a:cubicBezTo>
                      <a:pt x="125" y="139"/>
                      <a:pt x="92" y="117"/>
                      <a:pt x="64" y="89"/>
                    </a:cubicBezTo>
                    <a:cubicBezTo>
                      <a:pt x="38" y="64"/>
                      <a:pt x="18" y="33"/>
                      <a:pt x="4" y="0"/>
                    </a:cubicBezTo>
                  </a:path>
                </a:pathLst>
              </a:custGeom>
              <a:solidFill>
                <a:srgbClr val="FD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
          <p:nvSpPr>
            <p:cNvPr id="3" name="Ellipse 2"/>
            <p:cNvSpPr/>
            <p:nvPr/>
          </p:nvSpPr>
          <p:spPr>
            <a:xfrm>
              <a:off x="5698428" y="1538147"/>
              <a:ext cx="511502" cy="701015"/>
            </a:xfrm>
            <a:custGeom>
              <a:avLst/>
              <a:gdLst>
                <a:gd name="connsiteX0" fmla="*/ 0 w 747488"/>
                <a:gd name="connsiteY0" fmla="*/ 373744 h 747488"/>
                <a:gd name="connsiteX1" fmla="*/ 373744 w 747488"/>
                <a:gd name="connsiteY1" fmla="*/ 0 h 747488"/>
                <a:gd name="connsiteX2" fmla="*/ 747488 w 747488"/>
                <a:gd name="connsiteY2" fmla="*/ 373744 h 747488"/>
                <a:gd name="connsiteX3" fmla="*/ 373744 w 747488"/>
                <a:gd name="connsiteY3" fmla="*/ 747488 h 747488"/>
                <a:gd name="connsiteX4" fmla="*/ 0 w 747488"/>
                <a:gd name="connsiteY4" fmla="*/ 373744 h 747488"/>
                <a:gd name="connsiteX0" fmla="*/ 18 w 747506"/>
                <a:gd name="connsiteY0" fmla="*/ 650470 h 1024214"/>
                <a:gd name="connsiteX1" fmla="*/ 361731 w 747506"/>
                <a:gd name="connsiteY1" fmla="*/ 0 h 1024214"/>
                <a:gd name="connsiteX2" fmla="*/ 747506 w 747506"/>
                <a:gd name="connsiteY2" fmla="*/ 650470 h 1024214"/>
                <a:gd name="connsiteX3" fmla="*/ 373762 w 747506"/>
                <a:gd name="connsiteY3" fmla="*/ 1024214 h 1024214"/>
                <a:gd name="connsiteX4" fmla="*/ 18 w 747506"/>
                <a:gd name="connsiteY4" fmla="*/ 650470 h 1024214"/>
                <a:gd name="connsiteX0" fmla="*/ 12 w 747500"/>
                <a:gd name="connsiteY0" fmla="*/ 650470 h 1024214"/>
                <a:gd name="connsiteX1" fmla="*/ 361725 w 747500"/>
                <a:gd name="connsiteY1" fmla="*/ 0 h 1024214"/>
                <a:gd name="connsiteX2" fmla="*/ 747500 w 747500"/>
                <a:gd name="connsiteY2" fmla="*/ 650470 h 1024214"/>
                <a:gd name="connsiteX3" fmla="*/ 373756 w 747500"/>
                <a:gd name="connsiteY3" fmla="*/ 1024214 h 1024214"/>
                <a:gd name="connsiteX4" fmla="*/ 12 w 747500"/>
                <a:gd name="connsiteY4" fmla="*/ 650470 h 1024214"/>
                <a:gd name="connsiteX0" fmla="*/ 9 w 747497"/>
                <a:gd name="connsiteY0" fmla="*/ 650703 h 1024447"/>
                <a:gd name="connsiteX1" fmla="*/ 361722 w 747497"/>
                <a:gd name="connsiteY1" fmla="*/ 233 h 1024447"/>
                <a:gd name="connsiteX2" fmla="*/ 747497 w 747497"/>
                <a:gd name="connsiteY2" fmla="*/ 650703 h 1024447"/>
                <a:gd name="connsiteX3" fmla="*/ 373753 w 747497"/>
                <a:gd name="connsiteY3" fmla="*/ 1024447 h 1024447"/>
                <a:gd name="connsiteX4" fmla="*/ 9 w 747497"/>
                <a:gd name="connsiteY4" fmla="*/ 650703 h 102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97" h="1024447">
                  <a:moveTo>
                    <a:pt x="9" y="650703"/>
                  </a:moveTo>
                  <a:cubicBezTo>
                    <a:pt x="-1996" y="480001"/>
                    <a:pt x="335783" y="12264"/>
                    <a:pt x="361722" y="233"/>
                  </a:cubicBezTo>
                  <a:cubicBezTo>
                    <a:pt x="387661" y="-11798"/>
                    <a:pt x="747497" y="444290"/>
                    <a:pt x="747497" y="650703"/>
                  </a:cubicBezTo>
                  <a:cubicBezTo>
                    <a:pt x="747497" y="857116"/>
                    <a:pt x="580166" y="1024447"/>
                    <a:pt x="373753" y="1024447"/>
                  </a:cubicBezTo>
                  <a:cubicBezTo>
                    <a:pt x="167340" y="1024447"/>
                    <a:pt x="2014" y="821405"/>
                    <a:pt x="9" y="650703"/>
                  </a:cubicBezTo>
                  <a:close/>
                </a:path>
              </a:pathLst>
            </a:cu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fr-FR" sz="1100" b="1" dirty="0">
                  <a:latin typeface="D-DIN Condensed" panose="020B0506030202030204" pitchFamily="34" charset="0"/>
                </a:rPr>
                <a:t>+14</a:t>
              </a:r>
            </a:p>
            <a:p>
              <a:pPr algn="ctr"/>
              <a:r>
                <a:rPr lang="fr-FR" sz="1100" dirty="0">
                  <a:latin typeface="D-DIN Condensed" panose="020B0506030202030204" pitchFamily="34" charset="0"/>
                </a:rPr>
                <a:t>pts</a:t>
              </a:r>
            </a:p>
            <a:p>
              <a:pPr algn="ctr"/>
              <a:r>
                <a:rPr lang="fr-FR" sz="500" dirty="0">
                  <a:latin typeface="D-DIN Condensed" panose="020B0506030202030204" pitchFamily="34" charset="0"/>
                </a:rPr>
                <a:t>Depuis</a:t>
              </a:r>
            </a:p>
            <a:p>
              <a:pPr algn="ctr"/>
              <a:r>
                <a:rPr lang="fr-FR" sz="500" dirty="0">
                  <a:latin typeface="D-DIN Condensed" panose="020B0506030202030204" pitchFamily="34" charset="0"/>
                </a:rPr>
                <a:t>2011</a:t>
              </a:r>
            </a:p>
            <a:p>
              <a:pPr algn="ctr"/>
              <a:endParaRPr lang="fr-FR" sz="400" dirty="0">
                <a:latin typeface="D-DIN Condensed" panose="020B0506030202030204" pitchFamily="34" charset="0"/>
              </a:endParaRPr>
            </a:p>
          </p:txBody>
        </p:sp>
        <p:pic>
          <p:nvPicPr>
            <p:cNvPr id="6" name="Image 5">
              <a:extLst>
                <a:ext uri="{FF2B5EF4-FFF2-40B4-BE49-F238E27FC236}">
                  <a16:creationId xmlns:a16="http://schemas.microsoft.com/office/drawing/2014/main" id="{4E278CA2-C995-0B69-B332-0211BF4AB8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1890" y="1294940"/>
              <a:ext cx="1323766" cy="1067310"/>
            </a:xfrm>
            <a:prstGeom prst="rect">
              <a:avLst/>
            </a:prstGeom>
          </p:spPr>
        </p:pic>
      </p:grpSp>
      <p:sp>
        <p:nvSpPr>
          <p:cNvPr id="15" name="ZoneTexte 14">
            <a:extLst>
              <a:ext uri="{FF2B5EF4-FFF2-40B4-BE49-F238E27FC236}">
                <a16:creationId xmlns:a16="http://schemas.microsoft.com/office/drawing/2014/main" id="{42DC1676-07F4-0A90-C4F2-EAE227E293AB}"/>
              </a:ext>
            </a:extLst>
          </p:cNvPr>
          <p:cNvSpPr txBox="1"/>
          <p:nvPr/>
        </p:nvSpPr>
        <p:spPr>
          <a:xfrm>
            <a:off x="193657" y="1213417"/>
            <a:ext cx="6506031" cy="461665"/>
          </a:xfrm>
          <a:prstGeom prst="rect">
            <a:avLst/>
          </a:prstGeom>
          <a:noFill/>
        </p:spPr>
        <p:txBody>
          <a:bodyPr wrap="square">
            <a:spAutoFit/>
          </a:bodyPr>
          <a:lstStyle/>
          <a:p>
            <a:pPr marL="0" marR="0" lvl="0" indent="0" algn="l" defTabSz="9271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83583"/>
                </a:solidFill>
                <a:effectLst/>
                <a:uLnTx/>
                <a:uFillTx/>
                <a:latin typeface="Century Gothic" panose="020B0502020202020204" pitchFamily="34" charset="0"/>
                <a:ea typeface="+mn-ea"/>
                <a:cs typeface="+mn-cs"/>
              </a:rPr>
              <a:t>Le changement climatique demeure en 2023 le sujet environnemental le plus préoccupant et ce auprès d’une part croissante de Français</a:t>
            </a:r>
          </a:p>
        </p:txBody>
      </p:sp>
      <p:sp>
        <p:nvSpPr>
          <p:cNvPr id="21" name="Rectangle 20">
            <a:extLst>
              <a:ext uri="{FF2B5EF4-FFF2-40B4-BE49-F238E27FC236}">
                <a16:creationId xmlns:a16="http://schemas.microsoft.com/office/drawing/2014/main" id="{DE89EE60-0457-E16C-73DF-04600134EA98}"/>
              </a:ext>
            </a:extLst>
          </p:cNvPr>
          <p:cNvSpPr/>
          <p:nvPr/>
        </p:nvSpPr>
        <p:spPr>
          <a:xfrm>
            <a:off x="4173384" y="8530135"/>
            <a:ext cx="2684616" cy="1238309"/>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DBAFF5CE-B7D5-4B8C-A15A-8CB05C511289}"/>
              </a:ext>
            </a:extLst>
          </p:cNvPr>
          <p:cNvSpPr/>
          <p:nvPr/>
        </p:nvSpPr>
        <p:spPr>
          <a:xfrm>
            <a:off x="-1" y="5621963"/>
            <a:ext cx="1841863" cy="1238309"/>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943976B-BF4F-47FA-2470-EC3C88FDA3DE}"/>
              </a:ext>
            </a:extLst>
          </p:cNvPr>
          <p:cNvSpPr txBox="1"/>
          <p:nvPr/>
        </p:nvSpPr>
        <p:spPr>
          <a:xfrm>
            <a:off x="197587" y="6877854"/>
            <a:ext cx="6604940" cy="1995418"/>
          </a:xfrm>
          <a:prstGeom prst="rect">
            <a:avLst/>
          </a:prstGeom>
          <a:noFill/>
        </p:spPr>
        <p:txBody>
          <a:bodyPr wrap="square" numCol="1" rtlCol="0">
            <a:spAutoFit/>
          </a:bodyPr>
          <a:lstStyle/>
          <a:p>
            <a:pPr algn="just">
              <a:spcAft>
                <a:spcPts val="800"/>
              </a:spcAft>
            </a:pP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Un changement de paradigme qui impacte donc l’importance accordée à des problématiques plus ciblées, et notamment la qualité de l’eau potable (40% ; soit -2 pts vs 2018 et -12 pts vs 2011), pourtant en tête des préoccupations au sein du grand public jusqu’en 2015</a:t>
            </a:r>
            <a:r>
              <a:rPr lang="fr-FR" sz="900"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 </a:t>
            </a:r>
            <a:r>
              <a:rPr lang="fr-FR" sz="9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Pour autant, les problématiques liées à l’eau restent prégnantes et génèrent cette année des craintes pour une part plus importante de la population que pour celles liées à la biodiversité ou à la qualité de l’air.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La problématique de la disparition de certaines espèces animales et végétales redevient ainsi le troisième sujet environnemental le plus préoccupant (34% ; -11 pts vs 2018). De plus, la qualité de l’air apparaît pour la deuxième année consécutive en quatrième position (27% ; soit -16 pts vs 2011). </a:t>
            </a:r>
          </a:p>
          <a:p>
            <a:pPr algn="just">
              <a:spcAft>
                <a:spcPts val="800"/>
              </a:spcAft>
            </a:pP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En bas de classement depuis le lancement de ce baromètre, la question de l’état des rivières, des lacs et du littoral (en qualité et en quantité) regagne en septembre 2023 en intérêt auprès des Français.</a:t>
            </a:r>
            <a: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t> </a:t>
            </a:r>
            <a:br>
              <a:rPr lang="fr-FR" sz="900" b="1" kern="100" dirty="0">
                <a:effectLst/>
                <a:latin typeface="Century Gothic" panose="020B0502020202020204" pitchFamily="34" charset="0"/>
                <a:ea typeface="Calibri" panose="020F0502020204030204" pitchFamily="34" charset="0"/>
                <a:cs typeface="Times New Roman" panose="02020603050405020304" pitchFamily="18" charset="0"/>
              </a:rPr>
            </a:br>
            <a:r>
              <a:rPr lang="fr-FR" sz="900" b="1" kern="100" dirty="0">
                <a:solidFill>
                  <a:srgbClr val="3795B5"/>
                </a:solidFill>
                <a:effectLst/>
                <a:latin typeface="Century Gothic" panose="020B0502020202020204" pitchFamily="34" charset="0"/>
                <a:ea typeface="Calibri" panose="020F0502020204030204" pitchFamily="34" charset="0"/>
                <a:cs typeface="Times New Roman" panose="02020603050405020304" pitchFamily="18" charset="0"/>
              </a:rPr>
              <a:t>Une proportion à la hausse (pour la première fois depuis 2013) exprime en effet leurs craintes sur le sujet (27% ; + 7 pts vs 2018), au point de rejoindre les niveaux déjà atteints en 2013 et 2011 (respectivement 28% et 29%). </a:t>
            </a:r>
            <a:r>
              <a:rPr lang="fr-FR" sz="900" kern="100" dirty="0">
                <a:effectLst/>
                <a:latin typeface="Century Gothic" panose="020B0502020202020204" pitchFamily="34" charset="0"/>
                <a:ea typeface="Calibri" panose="020F0502020204030204" pitchFamily="34" charset="0"/>
                <a:cs typeface="Times New Roman" panose="02020603050405020304" pitchFamily="18" charset="0"/>
              </a:rPr>
              <a:t>La temporalité de l’enquête, les récents épisodes de canicule ou de sécheresse ainsi que leur médiatisation ont très probablement largement concouru à ces résultats. </a:t>
            </a:r>
          </a:p>
        </p:txBody>
      </p:sp>
      <p:pic>
        <p:nvPicPr>
          <p:cNvPr id="19" name="Image 18">
            <a:extLst>
              <a:ext uri="{FF2B5EF4-FFF2-40B4-BE49-F238E27FC236}">
                <a16:creationId xmlns:a16="http://schemas.microsoft.com/office/drawing/2014/main" id="{DFED1B89-9972-509C-23BD-8E03B21B7338}"/>
              </a:ext>
            </a:extLst>
          </p:cNvPr>
          <p:cNvPicPr>
            <a:picLocks noChangeAspect="1"/>
          </p:cNvPicPr>
          <p:nvPr/>
        </p:nvPicPr>
        <p:blipFill>
          <a:blip r:embed="rId4"/>
          <a:stretch>
            <a:fillRect/>
          </a:stretch>
        </p:blipFill>
        <p:spPr>
          <a:xfrm>
            <a:off x="897321" y="4234417"/>
            <a:ext cx="5063358" cy="2519793"/>
          </a:xfrm>
          <a:prstGeom prst="rect">
            <a:avLst/>
          </a:prstGeom>
          <a:ln>
            <a:solidFill>
              <a:srgbClr val="283583"/>
            </a:solidFill>
          </a:ln>
        </p:spPr>
      </p:pic>
      <p:sp>
        <p:nvSpPr>
          <p:cNvPr id="2" name="ZoneTexte 1"/>
          <p:cNvSpPr txBox="1"/>
          <p:nvPr/>
        </p:nvSpPr>
        <p:spPr>
          <a:xfrm>
            <a:off x="291989" y="9149290"/>
            <a:ext cx="6134356" cy="338554"/>
          </a:xfrm>
          <a:prstGeom prst="rect">
            <a:avLst/>
          </a:prstGeom>
          <a:noFill/>
        </p:spPr>
        <p:txBody>
          <a:bodyPr wrap="square" lIns="0" rtlCol="0">
            <a:spAutoFit/>
          </a:bodyPr>
          <a:lstStyle/>
          <a:p>
            <a:r>
              <a:rPr lang="fr-FR" sz="800" i="1" dirty="0">
                <a:latin typeface="Arial" panose="020B0604020202020204" pitchFamily="34" charset="0"/>
                <a:cs typeface="Arial" panose="020B0604020202020204" pitchFamily="34" charset="0"/>
              </a:rPr>
              <a:t>(1) Précision : le terrain d’enquête a été réalisé du 20 septembre au 12 octobre 2023 après les différents épisodes de canicule et de sécheresse de l’été 2023 et bien avant les inondations de novembre liées à la survenue des tempêtes </a:t>
            </a:r>
            <a:r>
              <a:rPr lang="fr-FR" sz="800" i="1" dirty="0" err="1">
                <a:latin typeface="Arial" panose="020B0604020202020204" pitchFamily="34" charset="0"/>
                <a:cs typeface="Arial" panose="020B0604020202020204" pitchFamily="34" charset="0"/>
              </a:rPr>
              <a:t>Ciaran</a:t>
            </a:r>
            <a:r>
              <a:rPr lang="fr-FR" sz="800" i="1" dirty="0">
                <a:latin typeface="Arial" panose="020B0604020202020204" pitchFamily="34" charset="0"/>
                <a:cs typeface="Arial" panose="020B0604020202020204" pitchFamily="34" charset="0"/>
              </a:rPr>
              <a:t> et Domingos</a:t>
            </a:r>
          </a:p>
        </p:txBody>
      </p:sp>
      <p:cxnSp>
        <p:nvCxnSpPr>
          <p:cNvPr id="23" name="Connecteur droit 22">
            <a:extLst>
              <a:ext uri="{FF2B5EF4-FFF2-40B4-BE49-F238E27FC236}">
                <a16:creationId xmlns:a16="http://schemas.microsoft.com/office/drawing/2014/main" id="{09D0D04D-5B8B-067E-75C7-0B2B121A209D}"/>
              </a:ext>
            </a:extLst>
          </p:cNvPr>
          <p:cNvCxnSpPr/>
          <p:nvPr/>
        </p:nvCxnSpPr>
        <p:spPr>
          <a:xfrm>
            <a:off x="1247775" y="965200"/>
            <a:ext cx="5544000"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04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2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761561">
            <a:off x="2906459" y="3835494"/>
            <a:ext cx="2129063" cy="2163167"/>
          </a:xfrm>
          <a:prstGeom prst="rect">
            <a:avLst/>
          </a:prstGeom>
        </p:spPr>
      </p:pic>
      <p:sp>
        <p:nvSpPr>
          <p:cNvPr id="2" name="Rectangle 1"/>
          <p:cNvSpPr/>
          <p:nvPr/>
        </p:nvSpPr>
        <p:spPr>
          <a:xfrm>
            <a:off x="107165" y="1630431"/>
            <a:ext cx="6643670" cy="369332"/>
          </a:xfrm>
          <a:prstGeom prst="rect">
            <a:avLst/>
          </a:prstGeom>
        </p:spPr>
        <p:txBody>
          <a:bodyPr wrap="square" lIns="0" numCol="1">
            <a:spAutoFit/>
          </a:bodyPr>
          <a:lstStyle/>
          <a:p>
            <a:pPr marL="88900" lvl="1" algn="just"/>
            <a:r>
              <a:rPr lang="fr-FR" sz="900" spc="-10" dirty="0">
                <a:latin typeface="Century Gothic" panose="020B0502020202020204" pitchFamily="34" charset="0"/>
              </a:rPr>
              <a:t>Dans le domaine de l’eau plus spécifiquement, les Français l’identifient avant tout </a:t>
            </a:r>
            <a:r>
              <a:rPr lang="fr-FR" sz="900" b="1" spc="-10" dirty="0">
                <a:solidFill>
                  <a:srgbClr val="3795B5"/>
                </a:solidFill>
                <a:latin typeface="Century Gothic" panose="020B0502020202020204" pitchFamily="34" charset="0"/>
              </a:rPr>
              <a:t>comme un bien précieux</a:t>
            </a:r>
            <a:r>
              <a:rPr lang="fr-FR" sz="900" spc="-10" dirty="0">
                <a:latin typeface="Century Gothic" panose="020B0502020202020204" pitchFamily="34" charset="0"/>
              </a:rPr>
              <a:t>, à travers deux grandes catégories d’enjeux. </a:t>
            </a: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6495" t="8197" r="18994" b="16477"/>
          <a:stretch/>
        </p:blipFill>
        <p:spPr>
          <a:xfrm>
            <a:off x="2" y="0"/>
            <a:ext cx="1202465" cy="965199"/>
          </a:xfrm>
          <a:prstGeom prst="rect">
            <a:avLst/>
          </a:prstGeom>
        </p:spPr>
      </p:pic>
      <p:sp>
        <p:nvSpPr>
          <p:cNvPr id="4" name="Rectangle 3"/>
          <p:cNvSpPr/>
          <p:nvPr/>
        </p:nvSpPr>
        <p:spPr>
          <a:xfrm>
            <a:off x="7938" y="1185318"/>
            <a:ext cx="6842124" cy="461665"/>
          </a:xfrm>
          <a:prstGeom prst="rect">
            <a:avLst/>
          </a:prstGeom>
        </p:spPr>
        <p:txBody>
          <a:bodyPr wrap="square" lIns="0">
            <a:spAutoFit/>
          </a:bodyPr>
          <a:lstStyle/>
          <a:p>
            <a:pPr marL="180975"/>
            <a:r>
              <a:rPr lang="fr-FR" sz="1200" b="1" spc="-30" dirty="0">
                <a:solidFill>
                  <a:srgbClr val="283583"/>
                </a:solidFill>
                <a:latin typeface="Century Gothic" panose="020B0502020202020204" pitchFamily="34" charset="0"/>
              </a:rPr>
              <a:t>La préservation de la qualité de l’eau des rivières et la disponibilité de l’eau pour tous les usages sont les deux enjeux identifiés comme les plus importants</a:t>
            </a:r>
            <a:endParaRPr lang="fr-FR" sz="1200" spc="-30" dirty="0">
              <a:solidFill>
                <a:srgbClr val="283583"/>
              </a:solidFill>
              <a:latin typeface="Century Gothic" panose="020B0502020202020204" pitchFamily="34" charset="0"/>
            </a:endParaRPr>
          </a:p>
        </p:txBody>
      </p:sp>
      <p:sp>
        <p:nvSpPr>
          <p:cNvPr id="11" name="Rectangle 10"/>
          <p:cNvSpPr/>
          <p:nvPr/>
        </p:nvSpPr>
        <p:spPr>
          <a:xfrm>
            <a:off x="15875" y="5356776"/>
            <a:ext cx="6775899" cy="1200329"/>
          </a:xfrm>
          <a:prstGeom prst="rect">
            <a:avLst/>
          </a:prstGeom>
        </p:spPr>
        <p:txBody>
          <a:bodyPr wrap="square">
            <a:spAutoFit/>
          </a:bodyPr>
          <a:lstStyle/>
          <a:p>
            <a:pPr marL="88900" algn="just"/>
            <a:r>
              <a:rPr lang="fr-FR" sz="900" b="1" dirty="0">
                <a:solidFill>
                  <a:srgbClr val="3795B5"/>
                </a:solidFill>
                <a:latin typeface="Century Gothic" panose="020B0502020202020204" pitchFamily="34" charset="0"/>
              </a:rPr>
              <a:t>La qualité / quantité de l’eau des rivières et la gestion des situations de sécheresse au sein de leur région sont aujourd’hui perçues comme des enjeux aux conséquences visibles.  </a:t>
            </a:r>
          </a:p>
          <a:p>
            <a:pPr marL="88900" algn="just"/>
            <a:r>
              <a:rPr lang="fr-FR" sz="900" dirty="0">
                <a:latin typeface="Century Gothic" panose="020B0502020202020204" pitchFamily="34" charset="0"/>
              </a:rPr>
              <a:t>Principal enjeu en matière d’eau, les Français sont cette année beaucoup moins satisfaits de la lutte contre la pollution de l’eau au sein de leur région (43% ; -11 pts vs 2018).  </a:t>
            </a:r>
          </a:p>
          <a:p>
            <a:pPr marL="88900" algn="just"/>
            <a:r>
              <a:rPr lang="fr-FR" sz="900" dirty="0">
                <a:latin typeface="Century Gothic" panose="020B0502020202020204" pitchFamily="34" charset="0"/>
              </a:rPr>
              <a:t>De même, témoins plus ou moins directs d’épisodes de canicule, de sécheresse ou d’incendies de forêt sur leur environnement proche, la sécheresse et l’assèchement des rivières et des lacs - davantage que les inondations - ressortent plus que jamais comme des sujets de préoccupations actuels (respectivement -12 pts et -22 pts vs 2018 jugent la situation satisfaisante dans leur région). </a:t>
            </a:r>
          </a:p>
        </p:txBody>
      </p:sp>
      <p:grpSp>
        <p:nvGrpSpPr>
          <p:cNvPr id="15" name="Groupe 14"/>
          <p:cNvGrpSpPr/>
          <p:nvPr/>
        </p:nvGrpSpPr>
        <p:grpSpPr>
          <a:xfrm>
            <a:off x="1527531" y="170165"/>
            <a:ext cx="2482494" cy="352053"/>
            <a:chOff x="-2121187" y="671034"/>
            <a:chExt cx="2121187" cy="358346"/>
          </a:xfrm>
        </p:grpSpPr>
        <p:sp>
          <p:nvSpPr>
            <p:cNvPr id="16" name="Ellipse 15"/>
            <p:cNvSpPr/>
            <p:nvPr/>
          </p:nvSpPr>
          <p:spPr>
            <a:xfrm>
              <a:off x="-2121187"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17" name="Groupe 16"/>
            <p:cNvGrpSpPr/>
            <p:nvPr/>
          </p:nvGrpSpPr>
          <p:grpSpPr>
            <a:xfrm>
              <a:off x="-1948192" y="671034"/>
              <a:ext cx="1948192" cy="358346"/>
              <a:chOff x="-1948192" y="671034"/>
              <a:chExt cx="1948192" cy="358346"/>
            </a:xfrm>
          </p:grpSpPr>
          <p:sp>
            <p:nvSpPr>
              <p:cNvPr id="18" name="Ellipse 17"/>
              <p:cNvSpPr/>
              <p:nvPr/>
            </p:nvSpPr>
            <p:spPr>
              <a:xfrm>
                <a:off x="-358346"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9" name="Rectangle 18"/>
              <p:cNvSpPr/>
              <p:nvPr/>
            </p:nvSpPr>
            <p:spPr>
              <a:xfrm>
                <a:off x="-1948192" y="671034"/>
                <a:ext cx="1775198" cy="358346"/>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Préoccupations</a:t>
                </a:r>
                <a:endParaRPr lang="fr-FR" sz="1600" cap="all" dirty="0">
                  <a:latin typeface="Century Gothic" panose="020B0502020202020204" pitchFamily="34" charset="0"/>
                </a:endParaRPr>
              </a:p>
            </p:txBody>
          </p:sp>
        </p:grpSp>
      </p:grpSp>
      <p:grpSp>
        <p:nvGrpSpPr>
          <p:cNvPr id="20" name="Groupe 19"/>
          <p:cNvGrpSpPr/>
          <p:nvPr/>
        </p:nvGrpSpPr>
        <p:grpSpPr>
          <a:xfrm>
            <a:off x="2834451" y="498548"/>
            <a:ext cx="3529033" cy="352053"/>
            <a:chOff x="-2121187" y="671034"/>
            <a:chExt cx="2599010" cy="358346"/>
          </a:xfrm>
          <a:solidFill>
            <a:srgbClr val="3795B5"/>
          </a:solidFill>
        </p:grpSpPr>
        <p:sp>
          <p:nvSpPr>
            <p:cNvPr id="21" name="Ellipse 20"/>
            <p:cNvSpPr/>
            <p:nvPr/>
          </p:nvSpPr>
          <p:spPr>
            <a:xfrm>
              <a:off x="-212118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22" name="Groupe 21"/>
            <p:cNvGrpSpPr/>
            <p:nvPr/>
          </p:nvGrpSpPr>
          <p:grpSpPr>
            <a:xfrm>
              <a:off x="-1948192" y="671034"/>
              <a:ext cx="2426015" cy="358346"/>
              <a:chOff x="-1948192" y="671034"/>
              <a:chExt cx="2426015" cy="358346"/>
            </a:xfrm>
            <a:grpFill/>
          </p:grpSpPr>
          <p:sp>
            <p:nvSpPr>
              <p:cNvPr id="24" name="Ellipse 23"/>
              <p:cNvSpPr/>
              <p:nvPr/>
            </p:nvSpPr>
            <p:spPr>
              <a:xfrm>
                <a:off x="11947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3" name="Rectangle 22"/>
              <p:cNvSpPr/>
              <p:nvPr/>
            </p:nvSpPr>
            <p:spPr>
              <a:xfrm>
                <a:off x="-1948192" y="671034"/>
                <a:ext cx="2238706"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sur les enjeux liés à l’eau </a:t>
                </a:r>
              </a:p>
            </p:txBody>
          </p:sp>
        </p:grpSp>
      </p:grpSp>
      <p:cxnSp>
        <p:nvCxnSpPr>
          <p:cNvPr id="35" name="Connecteur droit 34"/>
          <p:cNvCxnSpPr/>
          <p:nvPr/>
        </p:nvCxnSpPr>
        <p:spPr>
          <a:xfrm>
            <a:off x="1247775" y="965200"/>
            <a:ext cx="5544000"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sp>
        <p:nvSpPr>
          <p:cNvPr id="240" name="Arrondir un rectangle avec un coin diagonal 239"/>
          <p:cNvSpPr/>
          <p:nvPr/>
        </p:nvSpPr>
        <p:spPr>
          <a:xfrm>
            <a:off x="4025535" y="2037073"/>
            <a:ext cx="2595184" cy="1996850"/>
          </a:xfrm>
          <a:prstGeom prst="round2DiagRect">
            <a:avLst>
              <a:gd name="adj1" fmla="val 11684"/>
              <a:gd name="adj2" fmla="val 0"/>
            </a:avLst>
          </a:pr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221" name="Groupe 220"/>
          <p:cNvGrpSpPr/>
          <p:nvPr/>
        </p:nvGrpSpPr>
        <p:grpSpPr>
          <a:xfrm>
            <a:off x="5581599" y="2626472"/>
            <a:ext cx="1162648" cy="963489"/>
            <a:chOff x="1103878" y="2994025"/>
            <a:chExt cx="733459" cy="607819"/>
          </a:xfrm>
        </p:grpSpPr>
        <p:sp>
          <p:nvSpPr>
            <p:cNvPr id="222" name="Freeform 242"/>
            <p:cNvSpPr>
              <a:spLocks/>
            </p:cNvSpPr>
            <p:nvPr/>
          </p:nvSpPr>
          <p:spPr bwMode="auto">
            <a:xfrm>
              <a:off x="1103878" y="3217682"/>
              <a:ext cx="733459" cy="384162"/>
            </a:xfrm>
            <a:prstGeom prst="ellipse">
              <a:avLst/>
            </a:prstGeom>
            <a:solidFill>
              <a:srgbClr val="283583">
                <a:alpha val="1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3" name="Freeform 243"/>
            <p:cNvSpPr>
              <a:spLocks/>
            </p:cNvSpPr>
            <p:nvPr/>
          </p:nvSpPr>
          <p:spPr bwMode="auto">
            <a:xfrm>
              <a:off x="1389063" y="3057525"/>
              <a:ext cx="177800" cy="196850"/>
            </a:xfrm>
            <a:custGeom>
              <a:avLst/>
              <a:gdLst>
                <a:gd name="T0" fmla="*/ 50 w 109"/>
                <a:gd name="T1" fmla="*/ 18 h 120"/>
                <a:gd name="T2" fmla="*/ 1 w 109"/>
                <a:gd name="T3" fmla="*/ 109 h 120"/>
                <a:gd name="T4" fmla="*/ 14 w 109"/>
                <a:gd name="T5" fmla="*/ 120 h 120"/>
                <a:gd name="T6" fmla="*/ 62 w 109"/>
                <a:gd name="T7" fmla="*/ 37 h 120"/>
                <a:gd name="T8" fmla="*/ 105 w 109"/>
                <a:gd name="T9" fmla="*/ 22 h 120"/>
                <a:gd name="T10" fmla="*/ 109 w 109"/>
                <a:gd name="T11" fmla="*/ 11 h 120"/>
                <a:gd name="T12" fmla="*/ 50 w 109"/>
                <a:gd name="T13" fmla="*/ 18 h 120"/>
              </a:gdLst>
              <a:ahLst/>
              <a:cxnLst>
                <a:cxn ang="0">
                  <a:pos x="T0" y="T1"/>
                </a:cxn>
                <a:cxn ang="0">
                  <a:pos x="T2" y="T3"/>
                </a:cxn>
                <a:cxn ang="0">
                  <a:pos x="T4" y="T5"/>
                </a:cxn>
                <a:cxn ang="0">
                  <a:pos x="T6" y="T7"/>
                </a:cxn>
                <a:cxn ang="0">
                  <a:pos x="T8" y="T9"/>
                </a:cxn>
                <a:cxn ang="0">
                  <a:pos x="T10" y="T11"/>
                </a:cxn>
                <a:cxn ang="0">
                  <a:pos x="T12" y="T13"/>
                </a:cxn>
              </a:cxnLst>
              <a:rect l="0" t="0" r="r" b="b"/>
              <a:pathLst>
                <a:path w="109" h="120">
                  <a:moveTo>
                    <a:pt x="50" y="18"/>
                  </a:moveTo>
                  <a:cubicBezTo>
                    <a:pt x="19" y="31"/>
                    <a:pt x="2" y="98"/>
                    <a:pt x="1" y="109"/>
                  </a:cubicBezTo>
                  <a:cubicBezTo>
                    <a:pt x="0" y="113"/>
                    <a:pt x="6" y="116"/>
                    <a:pt x="14" y="120"/>
                  </a:cubicBezTo>
                  <a:cubicBezTo>
                    <a:pt x="26" y="94"/>
                    <a:pt x="44" y="58"/>
                    <a:pt x="62" y="37"/>
                  </a:cubicBezTo>
                  <a:cubicBezTo>
                    <a:pt x="77" y="19"/>
                    <a:pt x="93" y="18"/>
                    <a:pt x="105" y="22"/>
                  </a:cubicBezTo>
                  <a:cubicBezTo>
                    <a:pt x="109" y="11"/>
                    <a:pt x="109" y="11"/>
                    <a:pt x="109" y="11"/>
                  </a:cubicBezTo>
                  <a:cubicBezTo>
                    <a:pt x="81" y="0"/>
                    <a:pt x="81" y="4"/>
                    <a:pt x="50" y="18"/>
                  </a:cubicBezTo>
                  <a:close/>
                </a:path>
              </a:pathLst>
            </a:custGeom>
            <a:solidFill>
              <a:srgbClr val="C27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4" name="Freeform 244"/>
            <p:cNvSpPr>
              <a:spLocks/>
            </p:cNvSpPr>
            <p:nvPr/>
          </p:nvSpPr>
          <p:spPr bwMode="auto">
            <a:xfrm>
              <a:off x="1311275" y="2994025"/>
              <a:ext cx="498475" cy="392113"/>
            </a:xfrm>
            <a:custGeom>
              <a:avLst/>
              <a:gdLst>
                <a:gd name="T0" fmla="*/ 23 w 304"/>
                <a:gd name="T1" fmla="*/ 163 h 240"/>
                <a:gd name="T2" fmla="*/ 69 w 304"/>
                <a:gd name="T3" fmla="*/ 46 h 240"/>
                <a:gd name="T4" fmla="*/ 144 w 304"/>
                <a:gd name="T5" fmla="*/ 28 h 240"/>
                <a:gd name="T6" fmla="*/ 192 w 304"/>
                <a:gd name="T7" fmla="*/ 47 h 240"/>
                <a:gd name="T8" fmla="*/ 175 w 304"/>
                <a:gd name="T9" fmla="*/ 74 h 240"/>
                <a:gd name="T10" fmla="*/ 152 w 304"/>
                <a:gd name="T11" fmla="*/ 61 h 240"/>
                <a:gd name="T12" fmla="*/ 109 w 304"/>
                <a:gd name="T13" fmla="*/ 172 h 240"/>
                <a:gd name="T14" fmla="*/ 61 w 304"/>
                <a:gd name="T15" fmla="*/ 159 h 240"/>
                <a:gd name="T16" fmla="*/ 49 w 304"/>
                <a:gd name="T17" fmla="*/ 186 h 240"/>
                <a:gd name="T18" fmla="*/ 119 w 304"/>
                <a:gd name="T19" fmla="*/ 201 h 240"/>
                <a:gd name="T20" fmla="*/ 163 w 304"/>
                <a:gd name="T21" fmla="*/ 196 h 240"/>
                <a:gd name="T22" fmla="*/ 203 w 304"/>
                <a:gd name="T23" fmla="*/ 240 h 240"/>
                <a:gd name="T24" fmla="*/ 208 w 304"/>
                <a:gd name="T25" fmla="*/ 239 h 240"/>
                <a:gd name="T26" fmla="*/ 247 w 304"/>
                <a:gd name="T27" fmla="*/ 145 h 240"/>
                <a:gd name="T28" fmla="*/ 304 w 304"/>
                <a:gd name="T29" fmla="*/ 90 h 240"/>
                <a:gd name="T30" fmla="*/ 287 w 304"/>
                <a:gd name="T31" fmla="*/ 76 h 240"/>
                <a:gd name="T32" fmla="*/ 274 w 304"/>
                <a:gd name="T33" fmla="*/ 71 h 240"/>
                <a:gd name="T34" fmla="*/ 271 w 304"/>
                <a:gd name="T35" fmla="*/ 79 h 240"/>
                <a:gd name="T36" fmla="*/ 240 w 304"/>
                <a:gd name="T37" fmla="*/ 82 h 240"/>
                <a:gd name="T38" fmla="*/ 220 w 304"/>
                <a:gd name="T39" fmla="*/ 59 h 240"/>
                <a:gd name="T40" fmla="*/ 223 w 304"/>
                <a:gd name="T41" fmla="*/ 51 h 240"/>
                <a:gd name="T42" fmla="*/ 145 w 304"/>
                <a:gd name="T43" fmla="*/ 21 h 240"/>
                <a:gd name="T44" fmla="*/ 35 w 304"/>
                <a:gd name="T45" fmla="*/ 103 h 240"/>
                <a:gd name="T46" fmla="*/ 0 w 304"/>
                <a:gd name="T47" fmla="*/ 175 h 240"/>
                <a:gd name="T48" fmla="*/ 40 w 304"/>
                <a:gd name="T49" fmla="*/ 184 h 240"/>
                <a:gd name="T50" fmla="*/ 23 w 304"/>
                <a:gd name="T51" fmla="*/ 1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240">
                  <a:moveTo>
                    <a:pt x="23" y="163"/>
                  </a:moveTo>
                  <a:cubicBezTo>
                    <a:pt x="69" y="46"/>
                    <a:pt x="69" y="46"/>
                    <a:pt x="69" y="46"/>
                  </a:cubicBezTo>
                  <a:cubicBezTo>
                    <a:pt x="144" y="28"/>
                    <a:pt x="144" y="28"/>
                    <a:pt x="144" y="28"/>
                  </a:cubicBezTo>
                  <a:cubicBezTo>
                    <a:pt x="192" y="47"/>
                    <a:pt x="192" y="47"/>
                    <a:pt x="192" y="47"/>
                  </a:cubicBezTo>
                  <a:cubicBezTo>
                    <a:pt x="175" y="74"/>
                    <a:pt x="175" y="74"/>
                    <a:pt x="175" y="74"/>
                  </a:cubicBezTo>
                  <a:cubicBezTo>
                    <a:pt x="173" y="73"/>
                    <a:pt x="164" y="65"/>
                    <a:pt x="152" y="61"/>
                  </a:cubicBezTo>
                  <a:cubicBezTo>
                    <a:pt x="109" y="172"/>
                    <a:pt x="109" y="172"/>
                    <a:pt x="109" y="172"/>
                  </a:cubicBezTo>
                  <a:cubicBezTo>
                    <a:pt x="109" y="172"/>
                    <a:pt x="79" y="166"/>
                    <a:pt x="61" y="159"/>
                  </a:cubicBezTo>
                  <a:cubicBezTo>
                    <a:pt x="56" y="170"/>
                    <a:pt x="51" y="180"/>
                    <a:pt x="49" y="186"/>
                  </a:cubicBezTo>
                  <a:cubicBezTo>
                    <a:pt x="119" y="201"/>
                    <a:pt x="119" y="201"/>
                    <a:pt x="119" y="201"/>
                  </a:cubicBezTo>
                  <a:cubicBezTo>
                    <a:pt x="163" y="196"/>
                    <a:pt x="163" y="196"/>
                    <a:pt x="163" y="196"/>
                  </a:cubicBezTo>
                  <a:cubicBezTo>
                    <a:pt x="203" y="240"/>
                    <a:pt x="203" y="240"/>
                    <a:pt x="203" y="240"/>
                  </a:cubicBezTo>
                  <a:cubicBezTo>
                    <a:pt x="208" y="239"/>
                    <a:pt x="208" y="239"/>
                    <a:pt x="208" y="239"/>
                  </a:cubicBezTo>
                  <a:cubicBezTo>
                    <a:pt x="223" y="202"/>
                    <a:pt x="237" y="167"/>
                    <a:pt x="247" y="145"/>
                  </a:cubicBezTo>
                  <a:cubicBezTo>
                    <a:pt x="274" y="87"/>
                    <a:pt x="282" y="91"/>
                    <a:pt x="304" y="90"/>
                  </a:cubicBezTo>
                  <a:cubicBezTo>
                    <a:pt x="298" y="82"/>
                    <a:pt x="287" y="76"/>
                    <a:pt x="287" y="76"/>
                  </a:cubicBezTo>
                  <a:cubicBezTo>
                    <a:pt x="287" y="76"/>
                    <a:pt x="282" y="74"/>
                    <a:pt x="274" y="71"/>
                  </a:cubicBezTo>
                  <a:cubicBezTo>
                    <a:pt x="271" y="79"/>
                    <a:pt x="271" y="79"/>
                    <a:pt x="271" y="79"/>
                  </a:cubicBezTo>
                  <a:cubicBezTo>
                    <a:pt x="271" y="79"/>
                    <a:pt x="251" y="86"/>
                    <a:pt x="240" y="82"/>
                  </a:cubicBezTo>
                  <a:cubicBezTo>
                    <a:pt x="229" y="78"/>
                    <a:pt x="220" y="59"/>
                    <a:pt x="220" y="59"/>
                  </a:cubicBezTo>
                  <a:cubicBezTo>
                    <a:pt x="223" y="51"/>
                    <a:pt x="223" y="51"/>
                    <a:pt x="223" y="51"/>
                  </a:cubicBezTo>
                  <a:cubicBezTo>
                    <a:pt x="197" y="41"/>
                    <a:pt x="168" y="29"/>
                    <a:pt x="145" y="21"/>
                  </a:cubicBezTo>
                  <a:cubicBezTo>
                    <a:pt x="92" y="0"/>
                    <a:pt x="61" y="37"/>
                    <a:pt x="35" y="103"/>
                  </a:cubicBezTo>
                  <a:cubicBezTo>
                    <a:pt x="35" y="103"/>
                    <a:pt x="16" y="139"/>
                    <a:pt x="0" y="175"/>
                  </a:cubicBezTo>
                  <a:cubicBezTo>
                    <a:pt x="40" y="184"/>
                    <a:pt x="40" y="184"/>
                    <a:pt x="40" y="184"/>
                  </a:cubicBezTo>
                  <a:lnTo>
                    <a:pt x="23" y="163"/>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5" name="Freeform 245"/>
            <p:cNvSpPr>
              <a:spLocks/>
            </p:cNvSpPr>
            <p:nvPr/>
          </p:nvSpPr>
          <p:spPr bwMode="auto">
            <a:xfrm>
              <a:off x="1328383" y="3019999"/>
              <a:ext cx="321137" cy="283397"/>
            </a:xfrm>
            <a:custGeom>
              <a:avLst/>
              <a:gdLst>
                <a:gd name="T0" fmla="*/ 25 w 169"/>
                <a:gd name="T1" fmla="*/ 120 h 158"/>
                <a:gd name="T2" fmla="*/ 74 w 169"/>
                <a:gd name="T3" fmla="*/ 29 h 158"/>
                <a:gd name="T4" fmla="*/ 133 w 169"/>
                <a:gd name="T5" fmla="*/ 22 h 158"/>
                <a:gd name="T6" fmla="*/ 129 w 169"/>
                <a:gd name="T7" fmla="*/ 33 h 158"/>
                <a:gd name="T8" fmla="*/ 152 w 169"/>
                <a:gd name="T9" fmla="*/ 46 h 158"/>
                <a:gd name="T10" fmla="*/ 169 w 169"/>
                <a:gd name="T11" fmla="*/ 19 h 158"/>
                <a:gd name="T12" fmla="*/ 121 w 169"/>
                <a:gd name="T13" fmla="*/ 0 h 158"/>
                <a:gd name="T14" fmla="*/ 46 w 169"/>
                <a:gd name="T15" fmla="*/ 18 h 158"/>
                <a:gd name="T16" fmla="*/ 0 w 169"/>
                <a:gd name="T17" fmla="*/ 135 h 158"/>
                <a:gd name="T18" fmla="*/ 17 w 169"/>
                <a:gd name="T19" fmla="*/ 156 h 158"/>
                <a:gd name="T20" fmla="*/ 26 w 169"/>
                <a:gd name="T21" fmla="*/ 158 h 158"/>
                <a:gd name="T22" fmla="*/ 38 w 169"/>
                <a:gd name="T23" fmla="*/ 131 h 158"/>
                <a:gd name="T24" fmla="*/ 25 w 169"/>
                <a:gd name="T25" fmla="*/ 120 h 158"/>
                <a:gd name="connsiteX0" fmla="*/ 1479 w 10000"/>
                <a:gd name="connsiteY0" fmla="*/ 7595 h 10000"/>
                <a:gd name="connsiteX1" fmla="*/ 4825 w 10000"/>
                <a:gd name="connsiteY1" fmla="*/ 2549 h 10000"/>
                <a:gd name="connsiteX2" fmla="*/ 7870 w 10000"/>
                <a:gd name="connsiteY2" fmla="*/ 1392 h 10000"/>
                <a:gd name="connsiteX3" fmla="*/ 7633 w 10000"/>
                <a:gd name="connsiteY3" fmla="*/ 2089 h 10000"/>
                <a:gd name="connsiteX4" fmla="*/ 8994 w 10000"/>
                <a:gd name="connsiteY4" fmla="*/ 2911 h 10000"/>
                <a:gd name="connsiteX5" fmla="*/ 10000 w 10000"/>
                <a:gd name="connsiteY5" fmla="*/ 1203 h 10000"/>
                <a:gd name="connsiteX6" fmla="*/ 7160 w 10000"/>
                <a:gd name="connsiteY6" fmla="*/ 0 h 10000"/>
                <a:gd name="connsiteX7" fmla="*/ 2722 w 10000"/>
                <a:gd name="connsiteY7" fmla="*/ 1139 h 10000"/>
                <a:gd name="connsiteX8" fmla="*/ 0 w 10000"/>
                <a:gd name="connsiteY8" fmla="*/ 8544 h 10000"/>
                <a:gd name="connsiteX9" fmla="*/ 1006 w 10000"/>
                <a:gd name="connsiteY9" fmla="*/ 9873 h 10000"/>
                <a:gd name="connsiteX10" fmla="*/ 1538 w 10000"/>
                <a:gd name="connsiteY10" fmla="*/ 10000 h 10000"/>
                <a:gd name="connsiteX11" fmla="*/ 2249 w 10000"/>
                <a:gd name="connsiteY11" fmla="*/ 8291 h 10000"/>
                <a:gd name="connsiteX12" fmla="*/ 1479 w 10000"/>
                <a:gd name="connsiteY12" fmla="*/ 7595 h 10000"/>
                <a:gd name="connsiteX0" fmla="*/ 2148 w 10669"/>
                <a:gd name="connsiteY0" fmla="*/ 7595 h 10004"/>
                <a:gd name="connsiteX1" fmla="*/ 5494 w 10669"/>
                <a:gd name="connsiteY1" fmla="*/ 2549 h 10004"/>
                <a:gd name="connsiteX2" fmla="*/ 8539 w 10669"/>
                <a:gd name="connsiteY2" fmla="*/ 1392 h 10004"/>
                <a:gd name="connsiteX3" fmla="*/ 8302 w 10669"/>
                <a:gd name="connsiteY3" fmla="*/ 2089 h 10004"/>
                <a:gd name="connsiteX4" fmla="*/ 9663 w 10669"/>
                <a:gd name="connsiteY4" fmla="*/ 2911 h 10004"/>
                <a:gd name="connsiteX5" fmla="*/ 10669 w 10669"/>
                <a:gd name="connsiteY5" fmla="*/ 1203 h 10004"/>
                <a:gd name="connsiteX6" fmla="*/ 7829 w 10669"/>
                <a:gd name="connsiteY6" fmla="*/ 0 h 10004"/>
                <a:gd name="connsiteX7" fmla="*/ 3391 w 10669"/>
                <a:gd name="connsiteY7" fmla="*/ 1139 h 10004"/>
                <a:gd name="connsiteX8" fmla="*/ 0 w 10669"/>
                <a:gd name="connsiteY8" fmla="*/ 8663 h 10004"/>
                <a:gd name="connsiteX9" fmla="*/ 1675 w 10669"/>
                <a:gd name="connsiteY9" fmla="*/ 9873 h 10004"/>
                <a:gd name="connsiteX10" fmla="*/ 2207 w 10669"/>
                <a:gd name="connsiteY10" fmla="*/ 10000 h 10004"/>
                <a:gd name="connsiteX11" fmla="*/ 2918 w 10669"/>
                <a:gd name="connsiteY11" fmla="*/ 8291 h 10004"/>
                <a:gd name="connsiteX12" fmla="*/ 2148 w 10669"/>
                <a:gd name="connsiteY12" fmla="*/ 7595 h 10004"/>
                <a:gd name="connsiteX0" fmla="*/ 2148 w 10669"/>
                <a:gd name="connsiteY0" fmla="*/ 7595 h 10004"/>
                <a:gd name="connsiteX1" fmla="*/ 5494 w 10669"/>
                <a:gd name="connsiteY1" fmla="*/ 2549 h 10004"/>
                <a:gd name="connsiteX2" fmla="*/ 8539 w 10669"/>
                <a:gd name="connsiteY2" fmla="*/ 1392 h 10004"/>
                <a:gd name="connsiteX3" fmla="*/ 8302 w 10669"/>
                <a:gd name="connsiteY3" fmla="*/ 2089 h 10004"/>
                <a:gd name="connsiteX4" fmla="*/ 9663 w 10669"/>
                <a:gd name="connsiteY4" fmla="*/ 2911 h 10004"/>
                <a:gd name="connsiteX5" fmla="*/ 10669 w 10669"/>
                <a:gd name="connsiteY5" fmla="*/ 1203 h 10004"/>
                <a:gd name="connsiteX6" fmla="*/ 7829 w 10669"/>
                <a:gd name="connsiteY6" fmla="*/ 0 h 10004"/>
                <a:gd name="connsiteX7" fmla="*/ 3391 w 10669"/>
                <a:gd name="connsiteY7" fmla="*/ 1139 h 10004"/>
                <a:gd name="connsiteX8" fmla="*/ 0 w 10669"/>
                <a:gd name="connsiteY8" fmla="*/ 8663 h 10004"/>
                <a:gd name="connsiteX9" fmla="*/ 1675 w 10669"/>
                <a:gd name="connsiteY9" fmla="*/ 9873 h 10004"/>
                <a:gd name="connsiteX10" fmla="*/ 2207 w 10669"/>
                <a:gd name="connsiteY10" fmla="*/ 10000 h 10004"/>
                <a:gd name="connsiteX11" fmla="*/ 3810 w 10669"/>
                <a:gd name="connsiteY11" fmla="*/ 8886 h 10004"/>
                <a:gd name="connsiteX12" fmla="*/ 2148 w 10669"/>
                <a:gd name="connsiteY12" fmla="*/ 7595 h 10004"/>
                <a:gd name="connsiteX0" fmla="*/ 2259 w 10669"/>
                <a:gd name="connsiteY0" fmla="*/ 7714 h 10004"/>
                <a:gd name="connsiteX1" fmla="*/ 5494 w 10669"/>
                <a:gd name="connsiteY1" fmla="*/ 2549 h 10004"/>
                <a:gd name="connsiteX2" fmla="*/ 8539 w 10669"/>
                <a:gd name="connsiteY2" fmla="*/ 1392 h 10004"/>
                <a:gd name="connsiteX3" fmla="*/ 8302 w 10669"/>
                <a:gd name="connsiteY3" fmla="*/ 2089 h 10004"/>
                <a:gd name="connsiteX4" fmla="*/ 9663 w 10669"/>
                <a:gd name="connsiteY4" fmla="*/ 2911 h 10004"/>
                <a:gd name="connsiteX5" fmla="*/ 10669 w 10669"/>
                <a:gd name="connsiteY5" fmla="*/ 1203 h 10004"/>
                <a:gd name="connsiteX6" fmla="*/ 7829 w 10669"/>
                <a:gd name="connsiteY6" fmla="*/ 0 h 10004"/>
                <a:gd name="connsiteX7" fmla="*/ 3391 w 10669"/>
                <a:gd name="connsiteY7" fmla="*/ 1139 h 10004"/>
                <a:gd name="connsiteX8" fmla="*/ 0 w 10669"/>
                <a:gd name="connsiteY8" fmla="*/ 8663 h 10004"/>
                <a:gd name="connsiteX9" fmla="*/ 1675 w 10669"/>
                <a:gd name="connsiteY9" fmla="*/ 9873 h 10004"/>
                <a:gd name="connsiteX10" fmla="*/ 2207 w 10669"/>
                <a:gd name="connsiteY10" fmla="*/ 10000 h 10004"/>
                <a:gd name="connsiteX11" fmla="*/ 3810 w 10669"/>
                <a:gd name="connsiteY11" fmla="*/ 8886 h 10004"/>
                <a:gd name="connsiteX12" fmla="*/ 2259 w 10669"/>
                <a:gd name="connsiteY12" fmla="*/ 7714 h 10004"/>
                <a:gd name="connsiteX0" fmla="*/ 2348 w 10758"/>
                <a:gd name="connsiteY0" fmla="*/ 7714 h 10004"/>
                <a:gd name="connsiteX1" fmla="*/ 5583 w 10758"/>
                <a:gd name="connsiteY1" fmla="*/ 2549 h 10004"/>
                <a:gd name="connsiteX2" fmla="*/ 8628 w 10758"/>
                <a:gd name="connsiteY2" fmla="*/ 1392 h 10004"/>
                <a:gd name="connsiteX3" fmla="*/ 8391 w 10758"/>
                <a:gd name="connsiteY3" fmla="*/ 2089 h 10004"/>
                <a:gd name="connsiteX4" fmla="*/ 9752 w 10758"/>
                <a:gd name="connsiteY4" fmla="*/ 2911 h 10004"/>
                <a:gd name="connsiteX5" fmla="*/ 10758 w 10758"/>
                <a:gd name="connsiteY5" fmla="*/ 1203 h 10004"/>
                <a:gd name="connsiteX6" fmla="*/ 7918 w 10758"/>
                <a:gd name="connsiteY6" fmla="*/ 0 h 10004"/>
                <a:gd name="connsiteX7" fmla="*/ 3480 w 10758"/>
                <a:gd name="connsiteY7" fmla="*/ 1139 h 10004"/>
                <a:gd name="connsiteX8" fmla="*/ 89 w 10758"/>
                <a:gd name="connsiteY8" fmla="*/ 8663 h 10004"/>
                <a:gd name="connsiteX9" fmla="*/ 1095 w 10758"/>
                <a:gd name="connsiteY9" fmla="*/ 9873 h 10004"/>
                <a:gd name="connsiteX10" fmla="*/ 2296 w 10758"/>
                <a:gd name="connsiteY10" fmla="*/ 10000 h 10004"/>
                <a:gd name="connsiteX11" fmla="*/ 3899 w 10758"/>
                <a:gd name="connsiteY11" fmla="*/ 8886 h 10004"/>
                <a:gd name="connsiteX12" fmla="*/ 2348 w 10758"/>
                <a:gd name="connsiteY12" fmla="*/ 7714 h 10004"/>
                <a:gd name="connsiteX0" fmla="*/ 2350 w 10760"/>
                <a:gd name="connsiteY0" fmla="*/ 7714 h 10357"/>
                <a:gd name="connsiteX1" fmla="*/ 5585 w 10760"/>
                <a:gd name="connsiteY1" fmla="*/ 2549 h 10357"/>
                <a:gd name="connsiteX2" fmla="*/ 8630 w 10760"/>
                <a:gd name="connsiteY2" fmla="*/ 1392 h 10357"/>
                <a:gd name="connsiteX3" fmla="*/ 8393 w 10760"/>
                <a:gd name="connsiteY3" fmla="*/ 2089 h 10357"/>
                <a:gd name="connsiteX4" fmla="*/ 9754 w 10760"/>
                <a:gd name="connsiteY4" fmla="*/ 2911 h 10357"/>
                <a:gd name="connsiteX5" fmla="*/ 10760 w 10760"/>
                <a:gd name="connsiteY5" fmla="*/ 1203 h 10357"/>
                <a:gd name="connsiteX6" fmla="*/ 7920 w 10760"/>
                <a:gd name="connsiteY6" fmla="*/ 0 h 10357"/>
                <a:gd name="connsiteX7" fmla="*/ 3482 w 10760"/>
                <a:gd name="connsiteY7" fmla="*/ 1139 h 10357"/>
                <a:gd name="connsiteX8" fmla="*/ 91 w 10760"/>
                <a:gd name="connsiteY8" fmla="*/ 8663 h 10357"/>
                <a:gd name="connsiteX9" fmla="*/ 1097 w 10760"/>
                <a:gd name="connsiteY9" fmla="*/ 9873 h 10357"/>
                <a:gd name="connsiteX10" fmla="*/ 2521 w 10760"/>
                <a:gd name="connsiteY10" fmla="*/ 10357 h 10357"/>
                <a:gd name="connsiteX11" fmla="*/ 3901 w 10760"/>
                <a:gd name="connsiteY11" fmla="*/ 8886 h 10357"/>
                <a:gd name="connsiteX12" fmla="*/ 2350 w 10760"/>
                <a:gd name="connsiteY12" fmla="*/ 7714 h 10357"/>
                <a:gd name="connsiteX0" fmla="*/ 2350 w 10760"/>
                <a:gd name="connsiteY0" fmla="*/ 7714 h 10357"/>
                <a:gd name="connsiteX1" fmla="*/ 5585 w 10760"/>
                <a:gd name="connsiteY1" fmla="*/ 2549 h 10357"/>
                <a:gd name="connsiteX2" fmla="*/ 8630 w 10760"/>
                <a:gd name="connsiteY2" fmla="*/ 1392 h 10357"/>
                <a:gd name="connsiteX3" fmla="*/ 8616 w 10760"/>
                <a:gd name="connsiteY3" fmla="*/ 4231 h 10357"/>
                <a:gd name="connsiteX4" fmla="*/ 9754 w 10760"/>
                <a:gd name="connsiteY4" fmla="*/ 2911 h 10357"/>
                <a:gd name="connsiteX5" fmla="*/ 10760 w 10760"/>
                <a:gd name="connsiteY5" fmla="*/ 1203 h 10357"/>
                <a:gd name="connsiteX6" fmla="*/ 7920 w 10760"/>
                <a:gd name="connsiteY6" fmla="*/ 0 h 10357"/>
                <a:gd name="connsiteX7" fmla="*/ 3482 w 10760"/>
                <a:gd name="connsiteY7" fmla="*/ 1139 h 10357"/>
                <a:gd name="connsiteX8" fmla="*/ 91 w 10760"/>
                <a:gd name="connsiteY8" fmla="*/ 8663 h 10357"/>
                <a:gd name="connsiteX9" fmla="*/ 1097 w 10760"/>
                <a:gd name="connsiteY9" fmla="*/ 9873 h 10357"/>
                <a:gd name="connsiteX10" fmla="*/ 2521 w 10760"/>
                <a:gd name="connsiteY10" fmla="*/ 10357 h 10357"/>
                <a:gd name="connsiteX11" fmla="*/ 3901 w 10760"/>
                <a:gd name="connsiteY11" fmla="*/ 8886 h 10357"/>
                <a:gd name="connsiteX12" fmla="*/ 2350 w 10760"/>
                <a:gd name="connsiteY12" fmla="*/ 7714 h 10357"/>
                <a:gd name="connsiteX0" fmla="*/ 2350 w 10969"/>
                <a:gd name="connsiteY0" fmla="*/ 7714 h 10357"/>
                <a:gd name="connsiteX1" fmla="*/ 5585 w 10969"/>
                <a:gd name="connsiteY1" fmla="*/ 2549 h 10357"/>
                <a:gd name="connsiteX2" fmla="*/ 8630 w 10969"/>
                <a:gd name="connsiteY2" fmla="*/ 1392 h 10357"/>
                <a:gd name="connsiteX3" fmla="*/ 8616 w 10969"/>
                <a:gd name="connsiteY3" fmla="*/ 4231 h 10357"/>
                <a:gd name="connsiteX4" fmla="*/ 10757 w 10969"/>
                <a:gd name="connsiteY4" fmla="*/ 3625 h 10357"/>
                <a:gd name="connsiteX5" fmla="*/ 10760 w 10969"/>
                <a:gd name="connsiteY5" fmla="*/ 1203 h 10357"/>
                <a:gd name="connsiteX6" fmla="*/ 7920 w 10969"/>
                <a:gd name="connsiteY6" fmla="*/ 0 h 10357"/>
                <a:gd name="connsiteX7" fmla="*/ 3482 w 10969"/>
                <a:gd name="connsiteY7" fmla="*/ 1139 h 10357"/>
                <a:gd name="connsiteX8" fmla="*/ 91 w 10969"/>
                <a:gd name="connsiteY8" fmla="*/ 8663 h 10357"/>
                <a:gd name="connsiteX9" fmla="*/ 1097 w 10969"/>
                <a:gd name="connsiteY9" fmla="*/ 9873 h 10357"/>
                <a:gd name="connsiteX10" fmla="*/ 2521 w 10969"/>
                <a:gd name="connsiteY10" fmla="*/ 10357 h 10357"/>
                <a:gd name="connsiteX11" fmla="*/ 3901 w 10969"/>
                <a:gd name="connsiteY11" fmla="*/ 8886 h 10357"/>
                <a:gd name="connsiteX12" fmla="*/ 2350 w 10969"/>
                <a:gd name="connsiteY12" fmla="*/ 7714 h 10357"/>
                <a:gd name="connsiteX0" fmla="*/ 2350 w 11543"/>
                <a:gd name="connsiteY0" fmla="*/ 7745 h 10388"/>
                <a:gd name="connsiteX1" fmla="*/ 5585 w 11543"/>
                <a:gd name="connsiteY1" fmla="*/ 2580 h 10388"/>
                <a:gd name="connsiteX2" fmla="*/ 8630 w 11543"/>
                <a:gd name="connsiteY2" fmla="*/ 1423 h 10388"/>
                <a:gd name="connsiteX3" fmla="*/ 8616 w 11543"/>
                <a:gd name="connsiteY3" fmla="*/ 4262 h 10388"/>
                <a:gd name="connsiteX4" fmla="*/ 10757 w 11543"/>
                <a:gd name="connsiteY4" fmla="*/ 3656 h 10388"/>
                <a:gd name="connsiteX5" fmla="*/ 11429 w 11543"/>
                <a:gd name="connsiteY5" fmla="*/ 1234 h 10388"/>
                <a:gd name="connsiteX6" fmla="*/ 7920 w 11543"/>
                <a:gd name="connsiteY6" fmla="*/ 31 h 10388"/>
                <a:gd name="connsiteX7" fmla="*/ 3482 w 11543"/>
                <a:gd name="connsiteY7" fmla="*/ 1170 h 10388"/>
                <a:gd name="connsiteX8" fmla="*/ 91 w 11543"/>
                <a:gd name="connsiteY8" fmla="*/ 8694 h 10388"/>
                <a:gd name="connsiteX9" fmla="*/ 1097 w 11543"/>
                <a:gd name="connsiteY9" fmla="*/ 9904 h 10388"/>
                <a:gd name="connsiteX10" fmla="*/ 2521 w 11543"/>
                <a:gd name="connsiteY10" fmla="*/ 10388 h 10388"/>
                <a:gd name="connsiteX11" fmla="*/ 3901 w 11543"/>
                <a:gd name="connsiteY11" fmla="*/ 8917 h 10388"/>
                <a:gd name="connsiteX12" fmla="*/ 2350 w 11543"/>
                <a:gd name="connsiteY12" fmla="*/ 7745 h 10388"/>
                <a:gd name="connsiteX0" fmla="*/ 2350 w 11626"/>
                <a:gd name="connsiteY0" fmla="*/ 8309 h 10952"/>
                <a:gd name="connsiteX1" fmla="*/ 5585 w 11626"/>
                <a:gd name="connsiteY1" fmla="*/ 3144 h 10952"/>
                <a:gd name="connsiteX2" fmla="*/ 8630 w 11626"/>
                <a:gd name="connsiteY2" fmla="*/ 1987 h 10952"/>
                <a:gd name="connsiteX3" fmla="*/ 8616 w 11626"/>
                <a:gd name="connsiteY3" fmla="*/ 4826 h 10952"/>
                <a:gd name="connsiteX4" fmla="*/ 10757 w 11626"/>
                <a:gd name="connsiteY4" fmla="*/ 4220 h 10952"/>
                <a:gd name="connsiteX5" fmla="*/ 11429 w 11626"/>
                <a:gd name="connsiteY5" fmla="*/ 1798 h 10952"/>
                <a:gd name="connsiteX6" fmla="*/ 6582 w 11626"/>
                <a:gd name="connsiteY6" fmla="*/ 0 h 10952"/>
                <a:gd name="connsiteX7" fmla="*/ 3482 w 11626"/>
                <a:gd name="connsiteY7" fmla="*/ 1734 h 10952"/>
                <a:gd name="connsiteX8" fmla="*/ 91 w 11626"/>
                <a:gd name="connsiteY8" fmla="*/ 9258 h 10952"/>
                <a:gd name="connsiteX9" fmla="*/ 1097 w 11626"/>
                <a:gd name="connsiteY9" fmla="*/ 10468 h 10952"/>
                <a:gd name="connsiteX10" fmla="*/ 2521 w 11626"/>
                <a:gd name="connsiteY10" fmla="*/ 10952 h 10952"/>
                <a:gd name="connsiteX11" fmla="*/ 3901 w 11626"/>
                <a:gd name="connsiteY11" fmla="*/ 9481 h 10952"/>
                <a:gd name="connsiteX12" fmla="*/ 2350 w 11626"/>
                <a:gd name="connsiteY12" fmla="*/ 8309 h 10952"/>
                <a:gd name="connsiteX0" fmla="*/ 2350 w 11626"/>
                <a:gd name="connsiteY0" fmla="*/ 8309 h 10952"/>
                <a:gd name="connsiteX1" fmla="*/ 5585 w 11626"/>
                <a:gd name="connsiteY1" fmla="*/ 3144 h 10952"/>
                <a:gd name="connsiteX2" fmla="*/ 8407 w 11626"/>
                <a:gd name="connsiteY2" fmla="*/ 2582 h 10952"/>
                <a:gd name="connsiteX3" fmla="*/ 8616 w 11626"/>
                <a:gd name="connsiteY3" fmla="*/ 4826 h 10952"/>
                <a:gd name="connsiteX4" fmla="*/ 10757 w 11626"/>
                <a:gd name="connsiteY4" fmla="*/ 4220 h 10952"/>
                <a:gd name="connsiteX5" fmla="*/ 11429 w 11626"/>
                <a:gd name="connsiteY5" fmla="*/ 1798 h 10952"/>
                <a:gd name="connsiteX6" fmla="*/ 6582 w 11626"/>
                <a:gd name="connsiteY6" fmla="*/ 0 h 10952"/>
                <a:gd name="connsiteX7" fmla="*/ 3482 w 11626"/>
                <a:gd name="connsiteY7" fmla="*/ 1734 h 10952"/>
                <a:gd name="connsiteX8" fmla="*/ 91 w 11626"/>
                <a:gd name="connsiteY8" fmla="*/ 9258 h 10952"/>
                <a:gd name="connsiteX9" fmla="*/ 1097 w 11626"/>
                <a:gd name="connsiteY9" fmla="*/ 10468 h 10952"/>
                <a:gd name="connsiteX10" fmla="*/ 2521 w 11626"/>
                <a:gd name="connsiteY10" fmla="*/ 10952 h 10952"/>
                <a:gd name="connsiteX11" fmla="*/ 3901 w 11626"/>
                <a:gd name="connsiteY11" fmla="*/ 9481 h 10952"/>
                <a:gd name="connsiteX12" fmla="*/ 2350 w 11626"/>
                <a:gd name="connsiteY12" fmla="*/ 8309 h 1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26" h="10952">
                  <a:moveTo>
                    <a:pt x="2350" y="8309"/>
                  </a:moveTo>
                  <a:cubicBezTo>
                    <a:pt x="2409" y="7613"/>
                    <a:pt x="3750" y="3967"/>
                    <a:pt x="5585" y="3144"/>
                  </a:cubicBezTo>
                  <a:cubicBezTo>
                    <a:pt x="7419" y="2258"/>
                    <a:pt x="6750" y="1886"/>
                    <a:pt x="8407" y="2582"/>
                  </a:cubicBezTo>
                  <a:cubicBezTo>
                    <a:pt x="8402" y="3528"/>
                    <a:pt x="8224" y="4553"/>
                    <a:pt x="8616" y="4826"/>
                  </a:cubicBezTo>
                  <a:cubicBezTo>
                    <a:pt x="9008" y="5099"/>
                    <a:pt x="10639" y="4157"/>
                    <a:pt x="10757" y="4220"/>
                  </a:cubicBezTo>
                  <a:cubicBezTo>
                    <a:pt x="10758" y="3413"/>
                    <a:pt x="12125" y="2501"/>
                    <a:pt x="11429" y="1798"/>
                  </a:cubicBezTo>
                  <a:cubicBezTo>
                    <a:pt x="10733" y="1095"/>
                    <a:pt x="7906" y="11"/>
                    <a:pt x="6582" y="0"/>
                  </a:cubicBezTo>
                  <a:cubicBezTo>
                    <a:pt x="5258" y="-11"/>
                    <a:pt x="4564" y="191"/>
                    <a:pt x="3482" y="1734"/>
                  </a:cubicBezTo>
                  <a:cubicBezTo>
                    <a:pt x="2400" y="3277"/>
                    <a:pt x="488" y="7802"/>
                    <a:pt x="91" y="9258"/>
                  </a:cubicBezTo>
                  <a:cubicBezTo>
                    <a:pt x="-306" y="10714"/>
                    <a:pt x="692" y="10186"/>
                    <a:pt x="1097" y="10468"/>
                  </a:cubicBezTo>
                  <a:cubicBezTo>
                    <a:pt x="1502" y="10750"/>
                    <a:pt x="2344" y="10910"/>
                    <a:pt x="2521" y="10952"/>
                  </a:cubicBezTo>
                  <a:cubicBezTo>
                    <a:pt x="2640" y="10572"/>
                    <a:pt x="3605" y="10177"/>
                    <a:pt x="3901" y="9481"/>
                  </a:cubicBezTo>
                  <a:cubicBezTo>
                    <a:pt x="3427" y="9228"/>
                    <a:pt x="2291" y="8562"/>
                    <a:pt x="2350" y="8309"/>
                  </a:cubicBez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6" name="Freeform 246"/>
            <p:cNvSpPr>
              <a:spLocks/>
            </p:cNvSpPr>
            <p:nvPr/>
          </p:nvSpPr>
          <p:spPr bwMode="auto">
            <a:xfrm>
              <a:off x="1652588" y="3135313"/>
              <a:ext cx="165100" cy="249238"/>
            </a:xfrm>
            <a:custGeom>
              <a:avLst/>
              <a:gdLst>
                <a:gd name="T0" fmla="*/ 96 w 101"/>
                <a:gd name="T1" fmla="*/ 3 h 152"/>
                <a:gd name="T2" fmla="*/ 39 w 101"/>
                <a:gd name="T3" fmla="*/ 58 h 152"/>
                <a:gd name="T4" fmla="*/ 0 w 101"/>
                <a:gd name="T5" fmla="*/ 152 h 152"/>
                <a:gd name="T6" fmla="*/ 46 w 101"/>
                <a:gd name="T7" fmla="*/ 147 h 152"/>
                <a:gd name="T8" fmla="*/ 99 w 101"/>
                <a:gd name="T9" fmla="*/ 21 h 152"/>
                <a:gd name="T10" fmla="*/ 96 w 101"/>
                <a:gd name="T11" fmla="*/ 3 h 152"/>
              </a:gdLst>
              <a:ahLst/>
              <a:cxnLst>
                <a:cxn ang="0">
                  <a:pos x="T0" y="T1"/>
                </a:cxn>
                <a:cxn ang="0">
                  <a:pos x="T2" y="T3"/>
                </a:cxn>
                <a:cxn ang="0">
                  <a:pos x="T4" y="T5"/>
                </a:cxn>
                <a:cxn ang="0">
                  <a:pos x="T6" y="T7"/>
                </a:cxn>
                <a:cxn ang="0">
                  <a:pos x="T8" y="T9"/>
                </a:cxn>
                <a:cxn ang="0">
                  <a:pos x="T10" y="T11"/>
                </a:cxn>
              </a:cxnLst>
              <a:rect l="0" t="0" r="r" b="b"/>
              <a:pathLst>
                <a:path w="101" h="152">
                  <a:moveTo>
                    <a:pt x="96" y="3"/>
                  </a:moveTo>
                  <a:cubicBezTo>
                    <a:pt x="74" y="4"/>
                    <a:pt x="66" y="0"/>
                    <a:pt x="39" y="58"/>
                  </a:cubicBezTo>
                  <a:cubicBezTo>
                    <a:pt x="29" y="80"/>
                    <a:pt x="15" y="115"/>
                    <a:pt x="0" y="152"/>
                  </a:cubicBezTo>
                  <a:cubicBezTo>
                    <a:pt x="46" y="147"/>
                    <a:pt x="46" y="147"/>
                    <a:pt x="46" y="147"/>
                  </a:cubicBezTo>
                  <a:cubicBezTo>
                    <a:pt x="70" y="91"/>
                    <a:pt x="95" y="30"/>
                    <a:pt x="99" y="21"/>
                  </a:cubicBezTo>
                  <a:cubicBezTo>
                    <a:pt x="101" y="15"/>
                    <a:pt x="99" y="8"/>
                    <a:pt x="96" y="3"/>
                  </a:cubicBezTo>
                  <a:close/>
                </a:path>
              </a:pathLst>
            </a:custGeom>
            <a:solidFill>
              <a:srgbClr val="C27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7" name="Freeform 247"/>
            <p:cNvSpPr>
              <a:spLocks/>
            </p:cNvSpPr>
            <p:nvPr/>
          </p:nvSpPr>
          <p:spPr bwMode="auto">
            <a:xfrm>
              <a:off x="1676400" y="3036888"/>
              <a:ext cx="93663" cy="73025"/>
            </a:xfrm>
            <a:custGeom>
              <a:avLst/>
              <a:gdLst>
                <a:gd name="T0" fmla="*/ 57 w 57"/>
                <a:gd name="T1" fmla="*/ 27 h 44"/>
                <a:gd name="T2" fmla="*/ 53 w 57"/>
                <a:gd name="T3" fmla="*/ 20 h 44"/>
                <a:gd name="T4" fmla="*/ 53 w 57"/>
                <a:gd name="T5" fmla="*/ 23 h 44"/>
                <a:gd name="T6" fmla="*/ 30 w 57"/>
                <a:gd name="T7" fmla="*/ 22 h 44"/>
                <a:gd name="T8" fmla="*/ 12 w 57"/>
                <a:gd name="T9" fmla="*/ 7 h 44"/>
                <a:gd name="T10" fmla="*/ 35 w 57"/>
                <a:gd name="T11" fmla="*/ 7 h 44"/>
                <a:gd name="T12" fmla="*/ 35 w 57"/>
                <a:gd name="T13" fmla="*/ 7 h 44"/>
                <a:gd name="T14" fmla="*/ 8 w 57"/>
                <a:gd name="T15" fmla="*/ 4 h 44"/>
                <a:gd name="T16" fmla="*/ 0 w 57"/>
                <a:gd name="T17" fmla="*/ 24 h 44"/>
                <a:gd name="T18" fmla="*/ 51 w 57"/>
                <a:gd name="T19" fmla="*/ 44 h 44"/>
                <a:gd name="T20" fmla="*/ 57 w 57"/>
                <a:gd name="T21"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4">
                  <a:moveTo>
                    <a:pt x="57" y="27"/>
                  </a:moveTo>
                  <a:cubicBezTo>
                    <a:pt x="57" y="27"/>
                    <a:pt x="56" y="24"/>
                    <a:pt x="53" y="20"/>
                  </a:cubicBezTo>
                  <a:cubicBezTo>
                    <a:pt x="54" y="21"/>
                    <a:pt x="54" y="22"/>
                    <a:pt x="53" y="23"/>
                  </a:cubicBezTo>
                  <a:cubicBezTo>
                    <a:pt x="52" y="27"/>
                    <a:pt x="41" y="27"/>
                    <a:pt x="30" y="22"/>
                  </a:cubicBezTo>
                  <a:cubicBezTo>
                    <a:pt x="19" y="18"/>
                    <a:pt x="11" y="11"/>
                    <a:pt x="12" y="7"/>
                  </a:cubicBezTo>
                  <a:cubicBezTo>
                    <a:pt x="14" y="3"/>
                    <a:pt x="24" y="3"/>
                    <a:pt x="35" y="7"/>
                  </a:cubicBezTo>
                  <a:cubicBezTo>
                    <a:pt x="35" y="7"/>
                    <a:pt x="35" y="7"/>
                    <a:pt x="35" y="7"/>
                  </a:cubicBezTo>
                  <a:cubicBezTo>
                    <a:pt x="17" y="0"/>
                    <a:pt x="8" y="4"/>
                    <a:pt x="8" y="4"/>
                  </a:cubicBezTo>
                  <a:cubicBezTo>
                    <a:pt x="0" y="24"/>
                    <a:pt x="0" y="24"/>
                    <a:pt x="0" y="24"/>
                  </a:cubicBezTo>
                  <a:cubicBezTo>
                    <a:pt x="21" y="32"/>
                    <a:pt x="39" y="39"/>
                    <a:pt x="51" y="44"/>
                  </a:cubicBezTo>
                  <a:lnTo>
                    <a:pt x="5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8" name="Freeform 248"/>
            <p:cNvSpPr>
              <a:spLocks/>
            </p:cNvSpPr>
            <p:nvPr/>
          </p:nvSpPr>
          <p:spPr bwMode="auto">
            <a:xfrm>
              <a:off x="1671638" y="3038475"/>
              <a:ext cx="103188" cy="74613"/>
            </a:xfrm>
            <a:custGeom>
              <a:avLst/>
              <a:gdLst>
                <a:gd name="T0" fmla="*/ 62 w 63"/>
                <a:gd name="T1" fmla="*/ 26 h 45"/>
                <a:gd name="T2" fmla="*/ 50 w 63"/>
                <a:gd name="T3" fmla="*/ 8 h 45"/>
                <a:gd name="T4" fmla="*/ 55 w 63"/>
                <a:gd name="T5" fmla="*/ 21 h 45"/>
                <a:gd name="T6" fmla="*/ 53 w 63"/>
                <a:gd name="T7" fmla="*/ 22 h 45"/>
                <a:gd name="T8" fmla="*/ 34 w 63"/>
                <a:gd name="T9" fmla="*/ 19 h 45"/>
                <a:gd name="T10" fmla="*/ 18 w 63"/>
                <a:gd name="T11" fmla="*/ 9 h 45"/>
                <a:gd name="T12" fmla="*/ 17 w 63"/>
                <a:gd name="T13" fmla="*/ 7 h 45"/>
                <a:gd name="T14" fmla="*/ 23 w 63"/>
                <a:gd name="T15" fmla="*/ 5 h 45"/>
                <a:gd name="T16" fmla="*/ 39 w 63"/>
                <a:gd name="T17" fmla="*/ 4 h 45"/>
                <a:gd name="T18" fmla="*/ 39 w 63"/>
                <a:gd name="T19" fmla="*/ 4 h 45"/>
                <a:gd name="T20" fmla="*/ 18 w 63"/>
                <a:gd name="T21" fmla="*/ 0 h 45"/>
                <a:gd name="T22" fmla="*/ 9 w 63"/>
                <a:gd name="T23" fmla="*/ 2 h 45"/>
                <a:gd name="T24" fmla="*/ 2 w 63"/>
                <a:gd name="T25" fmla="*/ 25 h 45"/>
                <a:gd name="T26" fmla="*/ 55 w 63"/>
                <a:gd name="T27" fmla="*/ 45 h 45"/>
                <a:gd name="T28" fmla="*/ 62 w 63"/>
                <a:gd name="T29" fmla="*/ 26 h 45"/>
                <a:gd name="T30" fmla="*/ 59 w 63"/>
                <a:gd name="T31" fmla="*/ 26 h 45"/>
                <a:gd name="T32" fmla="*/ 54 w 63"/>
                <a:gd name="T33" fmla="*/ 43 h 45"/>
                <a:gd name="T34" fmla="*/ 4 w 63"/>
                <a:gd name="T35" fmla="*/ 21 h 45"/>
                <a:gd name="T36" fmla="*/ 5 w 63"/>
                <a:gd name="T37" fmla="*/ 24 h 45"/>
                <a:gd name="T38" fmla="*/ 11 w 63"/>
                <a:gd name="T39" fmla="*/ 3 h 45"/>
                <a:gd name="T40" fmla="*/ 11 w 63"/>
                <a:gd name="T41" fmla="*/ 4 h 45"/>
                <a:gd name="T42" fmla="*/ 11 w 63"/>
                <a:gd name="T43" fmla="*/ 5 h 45"/>
                <a:gd name="T44" fmla="*/ 11 w 63"/>
                <a:gd name="T45" fmla="*/ 5 h 45"/>
                <a:gd name="T46" fmla="*/ 37 w 63"/>
                <a:gd name="T47" fmla="*/ 8 h 45"/>
                <a:gd name="T48" fmla="*/ 37 w 63"/>
                <a:gd name="T49" fmla="*/ 8 h 45"/>
                <a:gd name="T50" fmla="*/ 38 w 63"/>
                <a:gd name="T51" fmla="*/ 6 h 45"/>
                <a:gd name="T52" fmla="*/ 23 w 63"/>
                <a:gd name="T53" fmla="*/ 1 h 45"/>
                <a:gd name="T54" fmla="*/ 13 w 63"/>
                <a:gd name="T55" fmla="*/ 5 h 45"/>
                <a:gd name="T56" fmla="*/ 15 w 63"/>
                <a:gd name="T57" fmla="*/ 12 h 45"/>
                <a:gd name="T58" fmla="*/ 49 w 63"/>
                <a:gd name="T59" fmla="*/ 27 h 45"/>
                <a:gd name="T60" fmla="*/ 58 w 63"/>
                <a:gd name="T61" fmla="*/ 23 h 45"/>
                <a:gd name="T62" fmla="*/ 58 w 63"/>
                <a:gd name="T63" fmla="*/ 19 h 45"/>
                <a:gd name="T64" fmla="*/ 55 w 63"/>
                <a:gd name="T65" fmla="*/ 20 h 45"/>
                <a:gd name="T66" fmla="*/ 58 w 63"/>
                <a:gd name="T67" fmla="*/ 27 h 45"/>
                <a:gd name="T68" fmla="*/ 59 w 63"/>
                <a:gd name="T69" fmla="*/ 27 h 45"/>
                <a:gd name="T70" fmla="*/ 60 w 63"/>
                <a:gd name="T71" fmla="*/ 26 h 45"/>
                <a:gd name="T72" fmla="*/ 60 w 63"/>
                <a:gd name="T73"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45">
                  <a:moveTo>
                    <a:pt x="60" y="26"/>
                  </a:moveTo>
                  <a:cubicBezTo>
                    <a:pt x="62" y="26"/>
                    <a:pt x="62" y="26"/>
                    <a:pt x="62" y="26"/>
                  </a:cubicBezTo>
                  <a:cubicBezTo>
                    <a:pt x="62" y="26"/>
                    <a:pt x="61" y="22"/>
                    <a:pt x="58" y="18"/>
                  </a:cubicBezTo>
                  <a:cubicBezTo>
                    <a:pt x="50" y="8"/>
                    <a:pt x="50" y="8"/>
                    <a:pt x="50" y="8"/>
                  </a:cubicBezTo>
                  <a:cubicBezTo>
                    <a:pt x="54" y="20"/>
                    <a:pt x="54" y="20"/>
                    <a:pt x="54" y="20"/>
                  </a:cubicBezTo>
                  <a:cubicBezTo>
                    <a:pt x="55" y="20"/>
                    <a:pt x="55" y="21"/>
                    <a:pt x="55" y="21"/>
                  </a:cubicBezTo>
                  <a:cubicBezTo>
                    <a:pt x="55" y="21"/>
                    <a:pt x="55" y="21"/>
                    <a:pt x="55" y="21"/>
                  </a:cubicBezTo>
                  <a:cubicBezTo>
                    <a:pt x="54" y="21"/>
                    <a:pt x="54" y="22"/>
                    <a:pt x="53" y="22"/>
                  </a:cubicBezTo>
                  <a:cubicBezTo>
                    <a:pt x="52" y="23"/>
                    <a:pt x="51" y="23"/>
                    <a:pt x="49" y="23"/>
                  </a:cubicBezTo>
                  <a:cubicBezTo>
                    <a:pt x="45" y="23"/>
                    <a:pt x="39" y="22"/>
                    <a:pt x="34" y="19"/>
                  </a:cubicBezTo>
                  <a:cubicBezTo>
                    <a:pt x="29" y="17"/>
                    <a:pt x="24" y="15"/>
                    <a:pt x="21" y="13"/>
                  </a:cubicBezTo>
                  <a:cubicBezTo>
                    <a:pt x="20" y="11"/>
                    <a:pt x="19" y="10"/>
                    <a:pt x="18" y="9"/>
                  </a:cubicBezTo>
                  <a:cubicBezTo>
                    <a:pt x="17" y="8"/>
                    <a:pt x="17" y="7"/>
                    <a:pt x="17" y="7"/>
                  </a:cubicBezTo>
                  <a:cubicBezTo>
                    <a:pt x="17" y="7"/>
                    <a:pt x="17" y="7"/>
                    <a:pt x="17" y="7"/>
                  </a:cubicBezTo>
                  <a:cubicBezTo>
                    <a:pt x="17" y="6"/>
                    <a:pt x="17" y="6"/>
                    <a:pt x="18" y="6"/>
                  </a:cubicBezTo>
                  <a:cubicBezTo>
                    <a:pt x="19" y="5"/>
                    <a:pt x="21" y="5"/>
                    <a:pt x="23" y="5"/>
                  </a:cubicBezTo>
                  <a:cubicBezTo>
                    <a:pt x="27" y="5"/>
                    <a:pt x="32" y="6"/>
                    <a:pt x="38" y="8"/>
                  </a:cubicBezTo>
                  <a:cubicBezTo>
                    <a:pt x="39" y="4"/>
                    <a:pt x="39" y="4"/>
                    <a:pt x="39" y="4"/>
                  </a:cubicBezTo>
                  <a:cubicBezTo>
                    <a:pt x="39" y="4"/>
                    <a:pt x="39" y="4"/>
                    <a:pt x="39" y="4"/>
                  </a:cubicBezTo>
                  <a:cubicBezTo>
                    <a:pt x="39" y="4"/>
                    <a:pt x="39" y="4"/>
                    <a:pt x="39" y="4"/>
                  </a:cubicBezTo>
                  <a:cubicBezTo>
                    <a:pt x="39" y="4"/>
                    <a:pt x="39" y="4"/>
                    <a:pt x="39" y="4"/>
                  </a:cubicBezTo>
                  <a:cubicBezTo>
                    <a:pt x="30" y="1"/>
                    <a:pt x="23" y="0"/>
                    <a:pt x="18" y="0"/>
                  </a:cubicBezTo>
                  <a:cubicBezTo>
                    <a:pt x="13" y="0"/>
                    <a:pt x="10" y="1"/>
                    <a:pt x="10" y="1"/>
                  </a:cubicBezTo>
                  <a:cubicBezTo>
                    <a:pt x="9" y="2"/>
                    <a:pt x="9" y="2"/>
                    <a:pt x="9" y="2"/>
                  </a:cubicBezTo>
                  <a:cubicBezTo>
                    <a:pt x="0" y="24"/>
                    <a:pt x="0" y="24"/>
                    <a:pt x="0" y="24"/>
                  </a:cubicBezTo>
                  <a:cubicBezTo>
                    <a:pt x="2" y="25"/>
                    <a:pt x="2" y="25"/>
                    <a:pt x="2" y="25"/>
                  </a:cubicBezTo>
                  <a:cubicBezTo>
                    <a:pt x="23" y="33"/>
                    <a:pt x="42" y="40"/>
                    <a:pt x="53" y="45"/>
                  </a:cubicBezTo>
                  <a:cubicBezTo>
                    <a:pt x="55" y="45"/>
                    <a:pt x="55" y="45"/>
                    <a:pt x="55" y="45"/>
                  </a:cubicBezTo>
                  <a:cubicBezTo>
                    <a:pt x="63" y="26"/>
                    <a:pt x="63" y="26"/>
                    <a:pt x="63" y="26"/>
                  </a:cubicBezTo>
                  <a:cubicBezTo>
                    <a:pt x="62" y="26"/>
                    <a:pt x="62" y="26"/>
                    <a:pt x="62" y="26"/>
                  </a:cubicBezTo>
                  <a:cubicBezTo>
                    <a:pt x="60" y="26"/>
                    <a:pt x="60" y="26"/>
                    <a:pt x="60" y="26"/>
                  </a:cubicBezTo>
                  <a:cubicBezTo>
                    <a:pt x="59" y="26"/>
                    <a:pt x="59" y="26"/>
                    <a:pt x="59" y="26"/>
                  </a:cubicBezTo>
                  <a:cubicBezTo>
                    <a:pt x="52" y="42"/>
                    <a:pt x="52" y="42"/>
                    <a:pt x="52" y="42"/>
                  </a:cubicBezTo>
                  <a:cubicBezTo>
                    <a:pt x="54" y="43"/>
                    <a:pt x="54" y="43"/>
                    <a:pt x="54" y="43"/>
                  </a:cubicBezTo>
                  <a:cubicBezTo>
                    <a:pt x="55" y="41"/>
                    <a:pt x="55" y="41"/>
                    <a:pt x="55" y="41"/>
                  </a:cubicBezTo>
                  <a:cubicBezTo>
                    <a:pt x="43" y="36"/>
                    <a:pt x="24" y="29"/>
                    <a:pt x="4" y="21"/>
                  </a:cubicBezTo>
                  <a:cubicBezTo>
                    <a:pt x="3" y="23"/>
                    <a:pt x="3" y="23"/>
                    <a:pt x="3" y="23"/>
                  </a:cubicBezTo>
                  <a:cubicBezTo>
                    <a:pt x="5" y="24"/>
                    <a:pt x="5" y="24"/>
                    <a:pt x="5" y="24"/>
                  </a:cubicBezTo>
                  <a:cubicBezTo>
                    <a:pt x="12" y="4"/>
                    <a:pt x="12" y="4"/>
                    <a:pt x="12" y="4"/>
                  </a:cubicBezTo>
                  <a:cubicBezTo>
                    <a:pt x="11" y="3"/>
                    <a:pt x="11" y="3"/>
                    <a:pt x="11" y="3"/>
                  </a:cubicBezTo>
                  <a:cubicBezTo>
                    <a:pt x="11" y="5"/>
                    <a:pt x="11" y="5"/>
                    <a:pt x="11" y="5"/>
                  </a:cubicBezTo>
                  <a:cubicBezTo>
                    <a:pt x="11" y="4"/>
                    <a:pt x="11" y="4"/>
                    <a:pt x="11" y="4"/>
                  </a:cubicBezTo>
                  <a:cubicBezTo>
                    <a:pt x="11" y="5"/>
                    <a:pt x="11" y="5"/>
                    <a:pt x="11" y="5"/>
                  </a:cubicBezTo>
                  <a:cubicBezTo>
                    <a:pt x="11" y="5"/>
                    <a:pt x="11" y="5"/>
                    <a:pt x="11" y="5"/>
                  </a:cubicBezTo>
                  <a:cubicBezTo>
                    <a:pt x="11" y="4"/>
                    <a:pt x="11" y="4"/>
                    <a:pt x="11" y="4"/>
                  </a:cubicBezTo>
                  <a:cubicBezTo>
                    <a:pt x="11" y="5"/>
                    <a:pt x="11" y="5"/>
                    <a:pt x="11" y="5"/>
                  </a:cubicBezTo>
                  <a:cubicBezTo>
                    <a:pt x="11" y="5"/>
                    <a:pt x="14" y="4"/>
                    <a:pt x="18" y="4"/>
                  </a:cubicBezTo>
                  <a:cubicBezTo>
                    <a:pt x="23" y="4"/>
                    <a:pt x="29" y="5"/>
                    <a:pt x="37" y="8"/>
                  </a:cubicBezTo>
                  <a:cubicBezTo>
                    <a:pt x="38" y="6"/>
                    <a:pt x="38" y="6"/>
                    <a:pt x="38" y="6"/>
                  </a:cubicBezTo>
                  <a:cubicBezTo>
                    <a:pt x="37" y="8"/>
                    <a:pt x="37" y="8"/>
                    <a:pt x="37" y="8"/>
                  </a:cubicBezTo>
                  <a:cubicBezTo>
                    <a:pt x="38" y="8"/>
                    <a:pt x="38" y="8"/>
                    <a:pt x="38" y="8"/>
                  </a:cubicBezTo>
                  <a:cubicBezTo>
                    <a:pt x="38" y="6"/>
                    <a:pt x="38" y="6"/>
                    <a:pt x="38" y="6"/>
                  </a:cubicBezTo>
                  <a:cubicBezTo>
                    <a:pt x="39" y="4"/>
                    <a:pt x="39" y="4"/>
                    <a:pt x="39" y="4"/>
                  </a:cubicBezTo>
                  <a:cubicBezTo>
                    <a:pt x="33" y="2"/>
                    <a:pt x="27" y="1"/>
                    <a:pt x="23" y="1"/>
                  </a:cubicBezTo>
                  <a:cubicBezTo>
                    <a:pt x="20" y="1"/>
                    <a:pt x="19" y="1"/>
                    <a:pt x="17" y="2"/>
                  </a:cubicBezTo>
                  <a:cubicBezTo>
                    <a:pt x="15" y="2"/>
                    <a:pt x="14" y="3"/>
                    <a:pt x="13" y="5"/>
                  </a:cubicBezTo>
                  <a:cubicBezTo>
                    <a:pt x="13" y="6"/>
                    <a:pt x="13" y="6"/>
                    <a:pt x="13" y="7"/>
                  </a:cubicBezTo>
                  <a:cubicBezTo>
                    <a:pt x="13" y="9"/>
                    <a:pt x="14" y="10"/>
                    <a:pt x="15" y="12"/>
                  </a:cubicBezTo>
                  <a:cubicBezTo>
                    <a:pt x="18" y="16"/>
                    <a:pt x="24" y="20"/>
                    <a:pt x="32" y="23"/>
                  </a:cubicBezTo>
                  <a:cubicBezTo>
                    <a:pt x="38" y="26"/>
                    <a:pt x="44" y="27"/>
                    <a:pt x="49" y="27"/>
                  </a:cubicBezTo>
                  <a:cubicBezTo>
                    <a:pt x="51" y="27"/>
                    <a:pt x="53" y="27"/>
                    <a:pt x="55" y="26"/>
                  </a:cubicBezTo>
                  <a:cubicBezTo>
                    <a:pt x="56" y="25"/>
                    <a:pt x="58" y="24"/>
                    <a:pt x="58" y="23"/>
                  </a:cubicBezTo>
                  <a:cubicBezTo>
                    <a:pt x="59" y="22"/>
                    <a:pt x="59" y="21"/>
                    <a:pt x="59" y="21"/>
                  </a:cubicBezTo>
                  <a:cubicBezTo>
                    <a:pt x="59" y="20"/>
                    <a:pt x="58" y="19"/>
                    <a:pt x="58" y="19"/>
                  </a:cubicBezTo>
                  <a:cubicBezTo>
                    <a:pt x="56" y="19"/>
                    <a:pt x="56" y="19"/>
                    <a:pt x="56" y="19"/>
                  </a:cubicBezTo>
                  <a:cubicBezTo>
                    <a:pt x="55" y="20"/>
                    <a:pt x="55" y="20"/>
                    <a:pt x="55" y="20"/>
                  </a:cubicBezTo>
                  <a:cubicBezTo>
                    <a:pt x="56" y="22"/>
                    <a:pt x="57" y="24"/>
                    <a:pt x="58" y="25"/>
                  </a:cubicBezTo>
                  <a:cubicBezTo>
                    <a:pt x="58" y="26"/>
                    <a:pt x="58" y="26"/>
                    <a:pt x="58" y="27"/>
                  </a:cubicBezTo>
                  <a:cubicBezTo>
                    <a:pt x="59" y="27"/>
                    <a:pt x="59" y="27"/>
                    <a:pt x="59" y="27"/>
                  </a:cubicBezTo>
                  <a:cubicBezTo>
                    <a:pt x="59" y="27"/>
                    <a:pt x="59" y="27"/>
                    <a:pt x="59" y="27"/>
                  </a:cubicBezTo>
                  <a:cubicBezTo>
                    <a:pt x="59" y="27"/>
                    <a:pt x="59" y="27"/>
                    <a:pt x="59" y="27"/>
                  </a:cubicBezTo>
                  <a:cubicBezTo>
                    <a:pt x="60" y="26"/>
                    <a:pt x="60" y="26"/>
                    <a:pt x="60" y="26"/>
                  </a:cubicBezTo>
                  <a:cubicBezTo>
                    <a:pt x="59" y="26"/>
                    <a:pt x="59" y="26"/>
                    <a:pt x="59" y="26"/>
                  </a:cubicBezTo>
                  <a:lnTo>
                    <a:pt x="60" y="26"/>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29" name="Freeform 249"/>
            <p:cNvSpPr>
              <a:spLocks/>
            </p:cNvSpPr>
            <p:nvPr/>
          </p:nvSpPr>
          <p:spPr bwMode="auto">
            <a:xfrm>
              <a:off x="1733550" y="3049588"/>
              <a:ext cx="30163" cy="20638"/>
            </a:xfrm>
            <a:custGeom>
              <a:avLst/>
              <a:gdLst>
                <a:gd name="T0" fmla="*/ 18 w 18"/>
                <a:gd name="T1" fmla="*/ 13 h 13"/>
                <a:gd name="T2" fmla="*/ 1 w 18"/>
                <a:gd name="T3" fmla="*/ 0 h 13"/>
                <a:gd name="T4" fmla="*/ 0 w 18"/>
                <a:gd name="T5" fmla="*/ 0 h 13"/>
                <a:gd name="T6" fmla="*/ 18 w 18"/>
                <a:gd name="T7" fmla="*/ 13 h 13"/>
              </a:gdLst>
              <a:ahLst/>
              <a:cxnLst>
                <a:cxn ang="0">
                  <a:pos x="T0" y="T1"/>
                </a:cxn>
                <a:cxn ang="0">
                  <a:pos x="T2" y="T3"/>
                </a:cxn>
                <a:cxn ang="0">
                  <a:pos x="T4" y="T5"/>
                </a:cxn>
                <a:cxn ang="0">
                  <a:pos x="T6" y="T7"/>
                </a:cxn>
              </a:cxnLst>
              <a:rect l="0" t="0" r="r" b="b"/>
              <a:pathLst>
                <a:path w="18" h="13">
                  <a:moveTo>
                    <a:pt x="18" y="13"/>
                  </a:moveTo>
                  <a:cubicBezTo>
                    <a:pt x="17" y="9"/>
                    <a:pt x="10" y="4"/>
                    <a:pt x="1" y="0"/>
                  </a:cubicBezTo>
                  <a:cubicBezTo>
                    <a:pt x="0" y="0"/>
                    <a:pt x="0" y="0"/>
                    <a:pt x="0" y="0"/>
                  </a:cubicBezTo>
                  <a:cubicBezTo>
                    <a:pt x="9" y="4"/>
                    <a:pt x="15" y="9"/>
                    <a:pt x="1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0" name="Freeform 250"/>
            <p:cNvSpPr>
              <a:spLocks/>
            </p:cNvSpPr>
            <p:nvPr/>
          </p:nvSpPr>
          <p:spPr bwMode="auto">
            <a:xfrm>
              <a:off x="1733550" y="3046413"/>
              <a:ext cx="41275" cy="41275"/>
            </a:xfrm>
            <a:custGeom>
              <a:avLst/>
              <a:gdLst>
                <a:gd name="T0" fmla="*/ 18 w 25"/>
                <a:gd name="T1" fmla="*/ 15 h 26"/>
                <a:gd name="T2" fmla="*/ 20 w 25"/>
                <a:gd name="T3" fmla="*/ 15 h 26"/>
                <a:gd name="T4" fmla="*/ 14 w 25"/>
                <a:gd name="T5" fmla="*/ 7 h 26"/>
                <a:gd name="T6" fmla="*/ 1 w 25"/>
                <a:gd name="T7" fmla="*/ 1 h 26"/>
                <a:gd name="T8" fmla="*/ 1 w 25"/>
                <a:gd name="T9" fmla="*/ 1 h 26"/>
                <a:gd name="T10" fmla="*/ 1 w 25"/>
                <a:gd name="T11" fmla="*/ 0 h 26"/>
                <a:gd name="T12" fmla="*/ 0 w 25"/>
                <a:gd name="T13" fmla="*/ 4 h 26"/>
                <a:gd name="T14" fmla="*/ 17 w 25"/>
                <a:gd name="T15" fmla="*/ 16 h 26"/>
                <a:gd name="T16" fmla="*/ 25 w 25"/>
                <a:gd name="T17" fmla="*/ 26 h 26"/>
                <a:gd name="T18" fmla="*/ 20 w 25"/>
                <a:gd name="T19" fmla="*/ 15 h 26"/>
                <a:gd name="T20" fmla="*/ 18 w 25"/>
                <a:gd name="T21" fmla="*/ 15 h 26"/>
                <a:gd name="T22" fmla="*/ 20 w 25"/>
                <a:gd name="T23" fmla="*/ 14 h 26"/>
                <a:gd name="T24" fmla="*/ 1 w 25"/>
                <a:gd name="T25" fmla="*/ 0 h 26"/>
                <a:gd name="T26" fmla="*/ 0 w 25"/>
                <a:gd name="T27" fmla="*/ 2 h 26"/>
                <a:gd name="T28" fmla="*/ 0 w 25"/>
                <a:gd name="T29" fmla="*/ 4 h 26"/>
                <a:gd name="T30" fmla="*/ 0 w 25"/>
                <a:gd name="T31" fmla="*/ 4 h 26"/>
                <a:gd name="T32" fmla="*/ 1 w 25"/>
                <a:gd name="T33" fmla="*/ 2 h 26"/>
                <a:gd name="T34" fmla="*/ 0 w 25"/>
                <a:gd name="T35" fmla="*/ 4 h 26"/>
                <a:gd name="T36" fmla="*/ 11 w 25"/>
                <a:gd name="T37" fmla="*/ 10 h 26"/>
                <a:gd name="T38" fmla="*/ 16 w 25"/>
                <a:gd name="T39" fmla="*/ 16 h 26"/>
                <a:gd name="T40" fmla="*/ 18 w 25"/>
                <a:gd name="T41" fmla="*/ 15 h 26"/>
                <a:gd name="T42" fmla="*/ 20 w 25"/>
                <a:gd name="T43" fmla="*/ 14 h 26"/>
                <a:gd name="T44" fmla="*/ 18 w 25"/>
                <a:gd name="T4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6">
                  <a:moveTo>
                    <a:pt x="18" y="15"/>
                  </a:moveTo>
                  <a:cubicBezTo>
                    <a:pt x="20" y="15"/>
                    <a:pt x="20" y="15"/>
                    <a:pt x="20" y="15"/>
                  </a:cubicBezTo>
                  <a:cubicBezTo>
                    <a:pt x="19" y="12"/>
                    <a:pt x="17" y="9"/>
                    <a:pt x="14" y="7"/>
                  </a:cubicBezTo>
                  <a:cubicBezTo>
                    <a:pt x="10" y="5"/>
                    <a:pt x="6" y="2"/>
                    <a:pt x="1" y="1"/>
                  </a:cubicBezTo>
                  <a:cubicBezTo>
                    <a:pt x="1" y="1"/>
                    <a:pt x="1" y="1"/>
                    <a:pt x="1" y="1"/>
                  </a:cubicBezTo>
                  <a:cubicBezTo>
                    <a:pt x="1" y="0"/>
                    <a:pt x="1" y="0"/>
                    <a:pt x="1" y="0"/>
                  </a:cubicBezTo>
                  <a:cubicBezTo>
                    <a:pt x="0" y="4"/>
                    <a:pt x="0" y="4"/>
                    <a:pt x="0" y="4"/>
                  </a:cubicBezTo>
                  <a:cubicBezTo>
                    <a:pt x="8" y="8"/>
                    <a:pt x="14" y="13"/>
                    <a:pt x="17" y="16"/>
                  </a:cubicBezTo>
                  <a:cubicBezTo>
                    <a:pt x="25" y="26"/>
                    <a:pt x="25" y="26"/>
                    <a:pt x="25" y="26"/>
                  </a:cubicBezTo>
                  <a:cubicBezTo>
                    <a:pt x="20" y="15"/>
                    <a:pt x="20" y="15"/>
                    <a:pt x="20" y="15"/>
                  </a:cubicBezTo>
                  <a:cubicBezTo>
                    <a:pt x="18" y="15"/>
                    <a:pt x="18" y="15"/>
                    <a:pt x="18" y="15"/>
                  </a:cubicBezTo>
                  <a:cubicBezTo>
                    <a:pt x="20" y="14"/>
                    <a:pt x="20" y="14"/>
                    <a:pt x="20" y="14"/>
                  </a:cubicBezTo>
                  <a:cubicBezTo>
                    <a:pt x="16" y="10"/>
                    <a:pt x="11" y="4"/>
                    <a:pt x="1" y="0"/>
                  </a:cubicBezTo>
                  <a:cubicBezTo>
                    <a:pt x="0" y="2"/>
                    <a:pt x="0" y="2"/>
                    <a:pt x="0" y="2"/>
                  </a:cubicBezTo>
                  <a:cubicBezTo>
                    <a:pt x="0" y="4"/>
                    <a:pt x="0" y="4"/>
                    <a:pt x="0" y="4"/>
                  </a:cubicBezTo>
                  <a:cubicBezTo>
                    <a:pt x="0" y="4"/>
                    <a:pt x="0" y="4"/>
                    <a:pt x="0" y="4"/>
                  </a:cubicBezTo>
                  <a:cubicBezTo>
                    <a:pt x="1" y="2"/>
                    <a:pt x="1" y="2"/>
                    <a:pt x="1" y="2"/>
                  </a:cubicBezTo>
                  <a:cubicBezTo>
                    <a:pt x="0" y="4"/>
                    <a:pt x="0" y="4"/>
                    <a:pt x="0" y="4"/>
                  </a:cubicBezTo>
                  <a:cubicBezTo>
                    <a:pt x="4" y="6"/>
                    <a:pt x="8" y="8"/>
                    <a:pt x="11" y="10"/>
                  </a:cubicBezTo>
                  <a:cubicBezTo>
                    <a:pt x="14" y="12"/>
                    <a:pt x="16" y="15"/>
                    <a:pt x="16" y="16"/>
                  </a:cubicBezTo>
                  <a:cubicBezTo>
                    <a:pt x="18" y="15"/>
                    <a:pt x="18" y="15"/>
                    <a:pt x="18" y="15"/>
                  </a:cubicBezTo>
                  <a:cubicBezTo>
                    <a:pt x="20" y="14"/>
                    <a:pt x="20" y="14"/>
                    <a:pt x="20" y="14"/>
                  </a:cubicBezTo>
                  <a:lnTo>
                    <a:pt x="18" y="15"/>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1" name="Freeform 251"/>
            <p:cNvSpPr>
              <a:spLocks/>
            </p:cNvSpPr>
            <p:nvPr/>
          </p:nvSpPr>
          <p:spPr bwMode="auto">
            <a:xfrm>
              <a:off x="1671638" y="3070225"/>
              <a:ext cx="88900" cy="57150"/>
            </a:xfrm>
            <a:custGeom>
              <a:avLst/>
              <a:gdLst>
                <a:gd name="T0" fmla="*/ 3 w 54"/>
                <a:gd name="T1" fmla="*/ 0 h 35"/>
                <a:gd name="T2" fmla="*/ 0 w 54"/>
                <a:gd name="T3" fmla="*/ 8 h 35"/>
                <a:gd name="T4" fmla="*/ 20 w 54"/>
                <a:gd name="T5" fmla="*/ 31 h 35"/>
                <a:gd name="T6" fmla="*/ 51 w 54"/>
                <a:gd name="T7" fmla="*/ 28 h 35"/>
                <a:gd name="T8" fmla="*/ 54 w 54"/>
                <a:gd name="T9" fmla="*/ 20 h 35"/>
              </a:gdLst>
              <a:ahLst/>
              <a:cxnLst>
                <a:cxn ang="0">
                  <a:pos x="T0" y="T1"/>
                </a:cxn>
                <a:cxn ang="0">
                  <a:pos x="T2" y="T3"/>
                </a:cxn>
                <a:cxn ang="0">
                  <a:pos x="T4" y="T5"/>
                </a:cxn>
                <a:cxn ang="0">
                  <a:pos x="T6" y="T7"/>
                </a:cxn>
                <a:cxn ang="0">
                  <a:pos x="T8" y="T9"/>
                </a:cxn>
              </a:cxnLst>
              <a:rect l="0" t="0" r="r" b="b"/>
              <a:pathLst>
                <a:path w="54" h="35">
                  <a:moveTo>
                    <a:pt x="3" y="0"/>
                  </a:moveTo>
                  <a:cubicBezTo>
                    <a:pt x="0" y="8"/>
                    <a:pt x="0" y="8"/>
                    <a:pt x="0" y="8"/>
                  </a:cubicBezTo>
                  <a:cubicBezTo>
                    <a:pt x="0" y="8"/>
                    <a:pt x="9" y="27"/>
                    <a:pt x="20" y="31"/>
                  </a:cubicBezTo>
                  <a:cubicBezTo>
                    <a:pt x="31" y="35"/>
                    <a:pt x="51" y="28"/>
                    <a:pt x="51" y="28"/>
                  </a:cubicBezTo>
                  <a:cubicBezTo>
                    <a:pt x="54" y="20"/>
                    <a:pt x="54" y="20"/>
                    <a:pt x="54"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2" name="Freeform 252"/>
            <p:cNvSpPr>
              <a:spLocks/>
            </p:cNvSpPr>
            <p:nvPr/>
          </p:nvSpPr>
          <p:spPr bwMode="auto">
            <a:xfrm>
              <a:off x="1666875" y="3068638"/>
              <a:ext cx="96838" cy="58738"/>
            </a:xfrm>
            <a:custGeom>
              <a:avLst/>
              <a:gdLst>
                <a:gd name="T0" fmla="*/ 4 w 59"/>
                <a:gd name="T1" fmla="*/ 0 h 36"/>
                <a:gd name="T2" fmla="*/ 0 w 59"/>
                <a:gd name="T3" fmla="*/ 9 h 36"/>
                <a:gd name="T4" fmla="*/ 1 w 59"/>
                <a:gd name="T5" fmla="*/ 10 h 36"/>
                <a:gd name="T6" fmla="*/ 7 w 59"/>
                <a:gd name="T7" fmla="*/ 20 h 36"/>
                <a:gd name="T8" fmla="*/ 22 w 59"/>
                <a:gd name="T9" fmla="*/ 34 h 36"/>
                <a:gd name="T10" fmla="*/ 31 w 59"/>
                <a:gd name="T11" fmla="*/ 36 h 36"/>
                <a:gd name="T12" fmla="*/ 54 w 59"/>
                <a:gd name="T13" fmla="*/ 31 h 36"/>
                <a:gd name="T14" fmla="*/ 55 w 59"/>
                <a:gd name="T15" fmla="*/ 31 h 36"/>
                <a:gd name="T16" fmla="*/ 59 w 59"/>
                <a:gd name="T17" fmla="*/ 22 h 36"/>
                <a:gd name="T18" fmla="*/ 55 w 59"/>
                <a:gd name="T19" fmla="*/ 20 h 36"/>
                <a:gd name="T20" fmla="*/ 52 w 59"/>
                <a:gd name="T21" fmla="*/ 28 h 36"/>
                <a:gd name="T22" fmla="*/ 54 w 59"/>
                <a:gd name="T23" fmla="*/ 29 h 36"/>
                <a:gd name="T24" fmla="*/ 53 w 59"/>
                <a:gd name="T25" fmla="*/ 27 h 36"/>
                <a:gd name="T26" fmla="*/ 53 w 59"/>
                <a:gd name="T27" fmla="*/ 27 h 36"/>
                <a:gd name="T28" fmla="*/ 31 w 59"/>
                <a:gd name="T29" fmla="*/ 32 h 36"/>
                <a:gd name="T30" fmla="*/ 24 w 59"/>
                <a:gd name="T31" fmla="*/ 30 h 36"/>
                <a:gd name="T32" fmla="*/ 10 w 59"/>
                <a:gd name="T33" fmla="*/ 18 h 36"/>
                <a:gd name="T34" fmla="*/ 6 w 59"/>
                <a:gd name="T35" fmla="*/ 11 h 36"/>
                <a:gd name="T36" fmla="*/ 5 w 59"/>
                <a:gd name="T37" fmla="*/ 9 h 36"/>
                <a:gd name="T38" fmla="*/ 4 w 59"/>
                <a:gd name="T39" fmla="*/ 8 h 36"/>
                <a:gd name="T40" fmla="*/ 3 w 59"/>
                <a:gd name="T41" fmla="*/ 9 h 36"/>
                <a:gd name="T42" fmla="*/ 4 w 59"/>
                <a:gd name="T43" fmla="*/ 10 h 36"/>
                <a:gd name="T44" fmla="*/ 8 w 59"/>
                <a:gd name="T45" fmla="*/ 2 h 36"/>
                <a:gd name="T46" fmla="*/ 4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4" y="0"/>
                  </a:moveTo>
                  <a:cubicBezTo>
                    <a:pt x="0" y="9"/>
                    <a:pt x="0" y="9"/>
                    <a:pt x="0" y="9"/>
                  </a:cubicBezTo>
                  <a:cubicBezTo>
                    <a:pt x="1" y="10"/>
                    <a:pt x="1" y="10"/>
                    <a:pt x="1" y="10"/>
                  </a:cubicBezTo>
                  <a:cubicBezTo>
                    <a:pt x="1" y="10"/>
                    <a:pt x="3" y="15"/>
                    <a:pt x="7" y="20"/>
                  </a:cubicBezTo>
                  <a:cubicBezTo>
                    <a:pt x="11" y="26"/>
                    <a:pt x="16" y="32"/>
                    <a:pt x="22" y="34"/>
                  </a:cubicBezTo>
                  <a:cubicBezTo>
                    <a:pt x="25" y="35"/>
                    <a:pt x="28" y="36"/>
                    <a:pt x="31" y="36"/>
                  </a:cubicBezTo>
                  <a:cubicBezTo>
                    <a:pt x="42" y="36"/>
                    <a:pt x="54" y="31"/>
                    <a:pt x="54" y="31"/>
                  </a:cubicBezTo>
                  <a:cubicBezTo>
                    <a:pt x="55" y="31"/>
                    <a:pt x="55" y="31"/>
                    <a:pt x="55" y="31"/>
                  </a:cubicBezTo>
                  <a:cubicBezTo>
                    <a:pt x="59" y="22"/>
                    <a:pt x="59" y="22"/>
                    <a:pt x="59" y="22"/>
                  </a:cubicBezTo>
                  <a:cubicBezTo>
                    <a:pt x="55" y="20"/>
                    <a:pt x="55" y="20"/>
                    <a:pt x="55" y="20"/>
                  </a:cubicBezTo>
                  <a:cubicBezTo>
                    <a:pt x="52" y="28"/>
                    <a:pt x="52" y="28"/>
                    <a:pt x="52" y="28"/>
                  </a:cubicBezTo>
                  <a:cubicBezTo>
                    <a:pt x="54" y="29"/>
                    <a:pt x="54" y="29"/>
                    <a:pt x="54" y="29"/>
                  </a:cubicBezTo>
                  <a:cubicBezTo>
                    <a:pt x="53" y="27"/>
                    <a:pt x="53" y="27"/>
                    <a:pt x="53" y="27"/>
                  </a:cubicBezTo>
                  <a:cubicBezTo>
                    <a:pt x="53" y="27"/>
                    <a:pt x="53" y="27"/>
                    <a:pt x="53" y="27"/>
                  </a:cubicBezTo>
                  <a:cubicBezTo>
                    <a:pt x="50" y="28"/>
                    <a:pt x="40" y="32"/>
                    <a:pt x="31" y="32"/>
                  </a:cubicBezTo>
                  <a:cubicBezTo>
                    <a:pt x="28" y="32"/>
                    <a:pt x="26" y="31"/>
                    <a:pt x="24" y="30"/>
                  </a:cubicBezTo>
                  <a:cubicBezTo>
                    <a:pt x="19" y="29"/>
                    <a:pt x="14" y="23"/>
                    <a:pt x="10" y="18"/>
                  </a:cubicBezTo>
                  <a:cubicBezTo>
                    <a:pt x="9" y="15"/>
                    <a:pt x="7" y="13"/>
                    <a:pt x="6" y="11"/>
                  </a:cubicBezTo>
                  <a:cubicBezTo>
                    <a:pt x="6" y="10"/>
                    <a:pt x="5" y="10"/>
                    <a:pt x="5" y="9"/>
                  </a:cubicBezTo>
                  <a:cubicBezTo>
                    <a:pt x="5" y="8"/>
                    <a:pt x="4" y="8"/>
                    <a:pt x="4" y="8"/>
                  </a:cubicBezTo>
                  <a:cubicBezTo>
                    <a:pt x="3" y="9"/>
                    <a:pt x="3" y="9"/>
                    <a:pt x="3" y="9"/>
                  </a:cubicBezTo>
                  <a:cubicBezTo>
                    <a:pt x="4" y="10"/>
                    <a:pt x="4" y="10"/>
                    <a:pt x="4" y="10"/>
                  </a:cubicBezTo>
                  <a:cubicBezTo>
                    <a:pt x="8" y="2"/>
                    <a:pt x="8" y="2"/>
                    <a:pt x="8" y="2"/>
                  </a:cubicBezTo>
                  <a:cubicBezTo>
                    <a:pt x="4" y="0"/>
                    <a:pt x="4" y="0"/>
                    <a:pt x="4" y="0"/>
                  </a:cubicBez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3" name="Freeform 253"/>
            <p:cNvSpPr>
              <a:spLocks/>
            </p:cNvSpPr>
            <p:nvPr/>
          </p:nvSpPr>
          <p:spPr bwMode="auto">
            <a:xfrm>
              <a:off x="1695450" y="3041650"/>
              <a:ext cx="69850" cy="39688"/>
            </a:xfrm>
            <a:custGeom>
              <a:avLst/>
              <a:gdLst>
                <a:gd name="T0" fmla="*/ 42 w 43"/>
                <a:gd name="T1" fmla="*/ 17 h 24"/>
                <a:gd name="T2" fmla="*/ 24 w 43"/>
                <a:gd name="T3" fmla="*/ 4 h 24"/>
                <a:gd name="T4" fmla="*/ 1 w 43"/>
                <a:gd name="T5" fmla="*/ 4 h 24"/>
                <a:gd name="T6" fmla="*/ 19 w 43"/>
                <a:gd name="T7" fmla="*/ 19 h 24"/>
                <a:gd name="T8" fmla="*/ 42 w 43"/>
                <a:gd name="T9" fmla="*/ 20 h 24"/>
                <a:gd name="T10" fmla="*/ 42 w 43"/>
                <a:gd name="T11" fmla="*/ 17 h 24"/>
              </a:gdLst>
              <a:ahLst/>
              <a:cxnLst>
                <a:cxn ang="0">
                  <a:pos x="T0" y="T1"/>
                </a:cxn>
                <a:cxn ang="0">
                  <a:pos x="T2" y="T3"/>
                </a:cxn>
                <a:cxn ang="0">
                  <a:pos x="T4" y="T5"/>
                </a:cxn>
                <a:cxn ang="0">
                  <a:pos x="T6" y="T7"/>
                </a:cxn>
                <a:cxn ang="0">
                  <a:pos x="T8" y="T9"/>
                </a:cxn>
                <a:cxn ang="0">
                  <a:pos x="T10" y="T11"/>
                </a:cxn>
              </a:cxnLst>
              <a:rect l="0" t="0" r="r" b="b"/>
              <a:pathLst>
                <a:path w="43" h="24">
                  <a:moveTo>
                    <a:pt x="42" y="17"/>
                  </a:moveTo>
                  <a:cubicBezTo>
                    <a:pt x="39" y="13"/>
                    <a:pt x="33" y="8"/>
                    <a:pt x="24" y="4"/>
                  </a:cubicBezTo>
                  <a:cubicBezTo>
                    <a:pt x="13" y="0"/>
                    <a:pt x="3" y="0"/>
                    <a:pt x="1" y="4"/>
                  </a:cubicBezTo>
                  <a:cubicBezTo>
                    <a:pt x="0" y="8"/>
                    <a:pt x="8" y="15"/>
                    <a:pt x="19" y="19"/>
                  </a:cubicBezTo>
                  <a:cubicBezTo>
                    <a:pt x="30" y="24"/>
                    <a:pt x="41" y="24"/>
                    <a:pt x="42" y="20"/>
                  </a:cubicBezTo>
                  <a:cubicBezTo>
                    <a:pt x="43" y="19"/>
                    <a:pt x="43" y="18"/>
                    <a:pt x="4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4" name="Freeform 254"/>
            <p:cNvSpPr>
              <a:spLocks/>
            </p:cNvSpPr>
            <p:nvPr/>
          </p:nvSpPr>
          <p:spPr bwMode="auto">
            <a:xfrm>
              <a:off x="1693863" y="3040063"/>
              <a:ext cx="74613" cy="42863"/>
            </a:xfrm>
            <a:custGeom>
              <a:avLst/>
              <a:gdLst>
                <a:gd name="T0" fmla="*/ 43 w 46"/>
                <a:gd name="T1" fmla="*/ 18 h 26"/>
                <a:gd name="T2" fmla="*/ 45 w 46"/>
                <a:gd name="T3" fmla="*/ 17 h 26"/>
                <a:gd name="T4" fmla="*/ 26 w 46"/>
                <a:gd name="T5" fmla="*/ 3 h 26"/>
                <a:gd name="T6" fmla="*/ 26 w 46"/>
                <a:gd name="T7" fmla="*/ 3 h 26"/>
                <a:gd name="T8" fmla="*/ 26 w 46"/>
                <a:gd name="T9" fmla="*/ 3 h 26"/>
                <a:gd name="T10" fmla="*/ 10 w 46"/>
                <a:gd name="T11" fmla="*/ 0 h 26"/>
                <a:gd name="T12" fmla="*/ 4 w 46"/>
                <a:gd name="T13" fmla="*/ 1 h 26"/>
                <a:gd name="T14" fmla="*/ 0 w 46"/>
                <a:gd name="T15" fmla="*/ 4 h 26"/>
                <a:gd name="T16" fmla="*/ 0 w 46"/>
                <a:gd name="T17" fmla="*/ 6 h 26"/>
                <a:gd name="T18" fmla="*/ 2 w 46"/>
                <a:gd name="T19" fmla="*/ 11 h 26"/>
                <a:gd name="T20" fmla="*/ 19 w 46"/>
                <a:gd name="T21" fmla="*/ 22 h 26"/>
                <a:gd name="T22" fmla="*/ 36 w 46"/>
                <a:gd name="T23" fmla="*/ 26 h 26"/>
                <a:gd name="T24" fmla="*/ 42 w 46"/>
                <a:gd name="T25" fmla="*/ 25 h 26"/>
                <a:gd name="T26" fmla="*/ 45 w 46"/>
                <a:gd name="T27" fmla="*/ 22 h 26"/>
                <a:gd name="T28" fmla="*/ 46 w 46"/>
                <a:gd name="T29" fmla="*/ 20 h 26"/>
                <a:gd name="T30" fmla="*/ 45 w 46"/>
                <a:gd name="T31" fmla="*/ 18 h 26"/>
                <a:gd name="T32" fmla="*/ 45 w 46"/>
                <a:gd name="T33" fmla="*/ 17 h 26"/>
                <a:gd name="T34" fmla="*/ 45 w 46"/>
                <a:gd name="T35" fmla="*/ 17 h 26"/>
                <a:gd name="T36" fmla="*/ 43 w 46"/>
                <a:gd name="T37" fmla="*/ 18 h 26"/>
                <a:gd name="T38" fmla="*/ 41 w 46"/>
                <a:gd name="T39" fmla="*/ 19 h 26"/>
                <a:gd name="T40" fmla="*/ 42 w 46"/>
                <a:gd name="T41" fmla="*/ 20 h 26"/>
                <a:gd name="T42" fmla="*/ 42 w 46"/>
                <a:gd name="T43" fmla="*/ 20 h 26"/>
                <a:gd name="T44" fmla="*/ 40 w 46"/>
                <a:gd name="T45" fmla="*/ 21 h 26"/>
                <a:gd name="T46" fmla="*/ 36 w 46"/>
                <a:gd name="T47" fmla="*/ 22 h 26"/>
                <a:gd name="T48" fmla="*/ 21 w 46"/>
                <a:gd name="T49" fmla="*/ 18 h 26"/>
                <a:gd name="T50" fmla="*/ 8 w 46"/>
                <a:gd name="T51" fmla="*/ 12 h 26"/>
                <a:gd name="T52" fmla="*/ 5 w 46"/>
                <a:gd name="T53" fmla="*/ 8 h 26"/>
                <a:gd name="T54" fmla="*/ 4 w 46"/>
                <a:gd name="T55" fmla="*/ 6 h 26"/>
                <a:gd name="T56" fmla="*/ 4 w 46"/>
                <a:gd name="T57" fmla="*/ 6 h 26"/>
                <a:gd name="T58" fmla="*/ 5 w 46"/>
                <a:gd name="T59" fmla="*/ 5 h 26"/>
                <a:gd name="T60" fmla="*/ 10 w 46"/>
                <a:gd name="T61" fmla="*/ 4 h 26"/>
                <a:gd name="T62" fmla="*/ 25 w 46"/>
                <a:gd name="T63" fmla="*/ 7 h 26"/>
                <a:gd name="T64" fmla="*/ 25 w 46"/>
                <a:gd name="T65" fmla="*/ 5 h 26"/>
                <a:gd name="T66" fmla="*/ 25 w 46"/>
                <a:gd name="T67" fmla="*/ 7 h 26"/>
                <a:gd name="T68" fmla="*/ 42 w 46"/>
                <a:gd name="T69" fmla="*/ 19 h 26"/>
                <a:gd name="T70" fmla="*/ 43 w 46"/>
                <a:gd name="T71" fmla="*/ 18 h 26"/>
                <a:gd name="T72" fmla="*/ 41 w 46"/>
                <a:gd name="T73" fmla="*/ 19 h 26"/>
                <a:gd name="T74" fmla="*/ 43 w 46"/>
                <a:gd name="T7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26">
                  <a:moveTo>
                    <a:pt x="43" y="18"/>
                  </a:moveTo>
                  <a:cubicBezTo>
                    <a:pt x="45" y="17"/>
                    <a:pt x="45" y="17"/>
                    <a:pt x="45" y="17"/>
                  </a:cubicBezTo>
                  <a:cubicBezTo>
                    <a:pt x="41" y="13"/>
                    <a:pt x="36" y="7"/>
                    <a:pt x="26" y="3"/>
                  </a:cubicBezTo>
                  <a:cubicBezTo>
                    <a:pt x="26" y="3"/>
                    <a:pt x="26" y="3"/>
                    <a:pt x="26" y="3"/>
                  </a:cubicBezTo>
                  <a:cubicBezTo>
                    <a:pt x="26" y="3"/>
                    <a:pt x="26" y="3"/>
                    <a:pt x="26" y="3"/>
                  </a:cubicBezTo>
                  <a:cubicBezTo>
                    <a:pt x="20" y="1"/>
                    <a:pt x="14" y="0"/>
                    <a:pt x="10" y="0"/>
                  </a:cubicBezTo>
                  <a:cubicBezTo>
                    <a:pt x="7" y="0"/>
                    <a:pt x="6" y="0"/>
                    <a:pt x="4" y="1"/>
                  </a:cubicBezTo>
                  <a:cubicBezTo>
                    <a:pt x="2" y="1"/>
                    <a:pt x="1" y="2"/>
                    <a:pt x="0" y="4"/>
                  </a:cubicBezTo>
                  <a:cubicBezTo>
                    <a:pt x="0" y="5"/>
                    <a:pt x="0" y="5"/>
                    <a:pt x="0" y="6"/>
                  </a:cubicBezTo>
                  <a:cubicBezTo>
                    <a:pt x="0" y="8"/>
                    <a:pt x="1" y="9"/>
                    <a:pt x="2" y="11"/>
                  </a:cubicBezTo>
                  <a:cubicBezTo>
                    <a:pt x="5" y="15"/>
                    <a:pt x="11" y="19"/>
                    <a:pt x="19" y="22"/>
                  </a:cubicBezTo>
                  <a:cubicBezTo>
                    <a:pt x="25" y="25"/>
                    <a:pt x="31" y="26"/>
                    <a:pt x="36" y="26"/>
                  </a:cubicBezTo>
                  <a:cubicBezTo>
                    <a:pt x="38" y="26"/>
                    <a:pt x="40" y="26"/>
                    <a:pt x="42" y="25"/>
                  </a:cubicBezTo>
                  <a:cubicBezTo>
                    <a:pt x="43" y="24"/>
                    <a:pt x="45" y="23"/>
                    <a:pt x="45" y="22"/>
                  </a:cubicBezTo>
                  <a:cubicBezTo>
                    <a:pt x="46" y="21"/>
                    <a:pt x="46" y="20"/>
                    <a:pt x="46" y="20"/>
                  </a:cubicBezTo>
                  <a:cubicBezTo>
                    <a:pt x="46" y="19"/>
                    <a:pt x="45" y="18"/>
                    <a:pt x="45" y="18"/>
                  </a:cubicBezTo>
                  <a:cubicBezTo>
                    <a:pt x="45" y="17"/>
                    <a:pt x="45" y="17"/>
                    <a:pt x="45" y="17"/>
                  </a:cubicBezTo>
                  <a:cubicBezTo>
                    <a:pt x="45" y="17"/>
                    <a:pt x="45" y="17"/>
                    <a:pt x="45" y="17"/>
                  </a:cubicBezTo>
                  <a:cubicBezTo>
                    <a:pt x="43" y="18"/>
                    <a:pt x="43" y="18"/>
                    <a:pt x="43" y="18"/>
                  </a:cubicBezTo>
                  <a:cubicBezTo>
                    <a:pt x="41" y="19"/>
                    <a:pt x="41" y="19"/>
                    <a:pt x="41" y="19"/>
                  </a:cubicBezTo>
                  <a:cubicBezTo>
                    <a:pt x="42" y="19"/>
                    <a:pt x="42" y="20"/>
                    <a:pt x="42" y="20"/>
                  </a:cubicBezTo>
                  <a:cubicBezTo>
                    <a:pt x="42" y="20"/>
                    <a:pt x="42" y="20"/>
                    <a:pt x="42" y="20"/>
                  </a:cubicBezTo>
                  <a:cubicBezTo>
                    <a:pt x="41" y="20"/>
                    <a:pt x="41" y="21"/>
                    <a:pt x="40" y="21"/>
                  </a:cubicBezTo>
                  <a:cubicBezTo>
                    <a:pt x="39" y="22"/>
                    <a:pt x="38" y="22"/>
                    <a:pt x="36" y="22"/>
                  </a:cubicBezTo>
                  <a:cubicBezTo>
                    <a:pt x="32" y="22"/>
                    <a:pt x="26" y="21"/>
                    <a:pt x="21" y="18"/>
                  </a:cubicBezTo>
                  <a:cubicBezTo>
                    <a:pt x="16" y="16"/>
                    <a:pt x="11" y="14"/>
                    <a:pt x="8" y="12"/>
                  </a:cubicBezTo>
                  <a:cubicBezTo>
                    <a:pt x="7" y="10"/>
                    <a:pt x="6" y="9"/>
                    <a:pt x="5" y="8"/>
                  </a:cubicBezTo>
                  <a:cubicBezTo>
                    <a:pt x="4" y="7"/>
                    <a:pt x="4" y="6"/>
                    <a:pt x="4" y="6"/>
                  </a:cubicBezTo>
                  <a:cubicBezTo>
                    <a:pt x="4" y="6"/>
                    <a:pt x="4" y="6"/>
                    <a:pt x="4" y="6"/>
                  </a:cubicBezTo>
                  <a:cubicBezTo>
                    <a:pt x="4" y="5"/>
                    <a:pt x="4" y="5"/>
                    <a:pt x="5" y="5"/>
                  </a:cubicBezTo>
                  <a:cubicBezTo>
                    <a:pt x="6" y="4"/>
                    <a:pt x="8" y="4"/>
                    <a:pt x="10" y="4"/>
                  </a:cubicBezTo>
                  <a:cubicBezTo>
                    <a:pt x="14" y="4"/>
                    <a:pt x="19" y="5"/>
                    <a:pt x="25" y="7"/>
                  </a:cubicBezTo>
                  <a:cubicBezTo>
                    <a:pt x="25" y="5"/>
                    <a:pt x="25" y="5"/>
                    <a:pt x="25" y="5"/>
                  </a:cubicBezTo>
                  <a:cubicBezTo>
                    <a:pt x="25" y="7"/>
                    <a:pt x="25" y="7"/>
                    <a:pt x="25" y="7"/>
                  </a:cubicBezTo>
                  <a:cubicBezTo>
                    <a:pt x="33" y="11"/>
                    <a:pt x="39" y="16"/>
                    <a:pt x="42" y="19"/>
                  </a:cubicBezTo>
                  <a:cubicBezTo>
                    <a:pt x="43" y="18"/>
                    <a:pt x="43" y="18"/>
                    <a:pt x="43" y="18"/>
                  </a:cubicBezTo>
                  <a:cubicBezTo>
                    <a:pt x="41" y="19"/>
                    <a:pt x="41" y="19"/>
                    <a:pt x="41" y="19"/>
                  </a:cubicBezTo>
                  <a:lnTo>
                    <a:pt x="43" y="18"/>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5" name="Freeform 255"/>
            <p:cNvSpPr>
              <a:spLocks/>
            </p:cNvSpPr>
            <p:nvPr/>
          </p:nvSpPr>
          <p:spPr bwMode="auto">
            <a:xfrm>
              <a:off x="1268413" y="3279775"/>
              <a:ext cx="384175" cy="260350"/>
            </a:xfrm>
            <a:custGeom>
              <a:avLst/>
              <a:gdLst>
                <a:gd name="T0" fmla="*/ 4 w 234"/>
                <a:gd name="T1" fmla="*/ 75 h 159"/>
                <a:gd name="T2" fmla="*/ 198 w 234"/>
                <a:gd name="T3" fmla="*/ 159 h 159"/>
                <a:gd name="T4" fmla="*/ 234 w 234"/>
                <a:gd name="T5" fmla="*/ 64 h 159"/>
                <a:gd name="T6" fmla="*/ 229 w 234"/>
                <a:gd name="T7" fmla="*/ 65 h 159"/>
                <a:gd name="T8" fmla="*/ 189 w 234"/>
                <a:gd name="T9" fmla="*/ 21 h 159"/>
                <a:gd name="T10" fmla="*/ 145 w 234"/>
                <a:gd name="T11" fmla="*/ 26 h 159"/>
                <a:gd name="T12" fmla="*/ 75 w 234"/>
                <a:gd name="T13" fmla="*/ 11 h 159"/>
                <a:gd name="T14" fmla="*/ 72 w 234"/>
                <a:gd name="T15" fmla="*/ 16 h 159"/>
                <a:gd name="T16" fmla="*/ 66 w 234"/>
                <a:gd name="T17" fmla="*/ 9 h 159"/>
                <a:gd name="T18" fmla="*/ 26 w 234"/>
                <a:gd name="T19" fmla="*/ 0 h 159"/>
                <a:gd name="T20" fmla="*/ 4 w 234"/>
                <a:gd name="T21" fmla="*/ 7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59">
                  <a:moveTo>
                    <a:pt x="4" y="75"/>
                  </a:moveTo>
                  <a:cubicBezTo>
                    <a:pt x="10" y="90"/>
                    <a:pt x="134" y="141"/>
                    <a:pt x="198" y="159"/>
                  </a:cubicBezTo>
                  <a:cubicBezTo>
                    <a:pt x="209" y="130"/>
                    <a:pt x="222" y="96"/>
                    <a:pt x="234" y="64"/>
                  </a:cubicBezTo>
                  <a:cubicBezTo>
                    <a:pt x="229" y="65"/>
                    <a:pt x="229" y="65"/>
                    <a:pt x="229" y="65"/>
                  </a:cubicBezTo>
                  <a:cubicBezTo>
                    <a:pt x="189" y="21"/>
                    <a:pt x="189" y="21"/>
                    <a:pt x="189" y="21"/>
                  </a:cubicBezTo>
                  <a:cubicBezTo>
                    <a:pt x="145" y="26"/>
                    <a:pt x="145" y="26"/>
                    <a:pt x="145" y="26"/>
                  </a:cubicBezTo>
                  <a:cubicBezTo>
                    <a:pt x="75" y="11"/>
                    <a:pt x="75" y="11"/>
                    <a:pt x="75" y="11"/>
                  </a:cubicBezTo>
                  <a:cubicBezTo>
                    <a:pt x="73" y="14"/>
                    <a:pt x="72" y="16"/>
                    <a:pt x="72" y="16"/>
                  </a:cubicBezTo>
                  <a:cubicBezTo>
                    <a:pt x="66" y="9"/>
                    <a:pt x="66" y="9"/>
                    <a:pt x="66" y="9"/>
                  </a:cubicBezTo>
                  <a:cubicBezTo>
                    <a:pt x="26" y="0"/>
                    <a:pt x="26" y="0"/>
                    <a:pt x="26" y="0"/>
                  </a:cubicBezTo>
                  <a:cubicBezTo>
                    <a:pt x="12" y="33"/>
                    <a:pt x="0" y="66"/>
                    <a:pt x="4" y="75"/>
                  </a:cubicBezTo>
                  <a:close/>
                </a:path>
              </a:pathLst>
            </a:custGeom>
            <a:solidFill>
              <a:srgbClr val="6A7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6" name="Freeform 256"/>
            <p:cNvSpPr>
              <a:spLocks/>
            </p:cNvSpPr>
            <p:nvPr/>
          </p:nvSpPr>
          <p:spPr bwMode="auto">
            <a:xfrm>
              <a:off x="1377950" y="3294063"/>
              <a:ext cx="14288" cy="12700"/>
            </a:xfrm>
            <a:custGeom>
              <a:avLst/>
              <a:gdLst>
                <a:gd name="T0" fmla="*/ 6 w 9"/>
                <a:gd name="T1" fmla="*/ 7 h 7"/>
                <a:gd name="T2" fmla="*/ 9 w 9"/>
                <a:gd name="T3" fmla="*/ 2 h 7"/>
                <a:gd name="T4" fmla="*/ 0 w 9"/>
                <a:gd name="T5" fmla="*/ 0 h 7"/>
                <a:gd name="T6" fmla="*/ 6 w 9"/>
                <a:gd name="T7" fmla="*/ 7 h 7"/>
              </a:gdLst>
              <a:ahLst/>
              <a:cxnLst>
                <a:cxn ang="0">
                  <a:pos x="T0" y="T1"/>
                </a:cxn>
                <a:cxn ang="0">
                  <a:pos x="T2" y="T3"/>
                </a:cxn>
                <a:cxn ang="0">
                  <a:pos x="T4" y="T5"/>
                </a:cxn>
                <a:cxn ang="0">
                  <a:pos x="T6" y="T7"/>
                </a:cxn>
              </a:cxnLst>
              <a:rect l="0" t="0" r="r" b="b"/>
              <a:pathLst>
                <a:path w="9" h="7">
                  <a:moveTo>
                    <a:pt x="6" y="7"/>
                  </a:moveTo>
                  <a:cubicBezTo>
                    <a:pt x="6" y="7"/>
                    <a:pt x="7" y="5"/>
                    <a:pt x="9" y="2"/>
                  </a:cubicBezTo>
                  <a:cubicBezTo>
                    <a:pt x="0" y="0"/>
                    <a:pt x="0" y="0"/>
                    <a:pt x="0" y="0"/>
                  </a:cubicBezTo>
                  <a:lnTo>
                    <a:pt x="6" y="7"/>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7" name="Freeform 257"/>
            <p:cNvSpPr>
              <a:spLocks/>
            </p:cNvSpPr>
            <p:nvPr/>
          </p:nvSpPr>
          <p:spPr bwMode="auto">
            <a:xfrm>
              <a:off x="1593850" y="3376613"/>
              <a:ext cx="133350" cy="176213"/>
            </a:xfrm>
            <a:custGeom>
              <a:avLst/>
              <a:gdLst>
                <a:gd name="T0" fmla="*/ 0 w 82"/>
                <a:gd name="T1" fmla="*/ 100 h 108"/>
                <a:gd name="T2" fmla="*/ 37 w 82"/>
                <a:gd name="T3" fmla="*/ 106 h 108"/>
                <a:gd name="T4" fmla="*/ 82 w 82"/>
                <a:gd name="T5" fmla="*/ 0 h 108"/>
                <a:gd name="T6" fmla="*/ 36 w 82"/>
                <a:gd name="T7" fmla="*/ 5 h 108"/>
                <a:gd name="T8" fmla="*/ 0 w 82"/>
                <a:gd name="T9" fmla="*/ 100 h 108"/>
              </a:gdLst>
              <a:ahLst/>
              <a:cxnLst>
                <a:cxn ang="0">
                  <a:pos x="T0" y="T1"/>
                </a:cxn>
                <a:cxn ang="0">
                  <a:pos x="T2" y="T3"/>
                </a:cxn>
                <a:cxn ang="0">
                  <a:pos x="T4" y="T5"/>
                </a:cxn>
                <a:cxn ang="0">
                  <a:pos x="T6" y="T7"/>
                </a:cxn>
                <a:cxn ang="0">
                  <a:pos x="T8" y="T9"/>
                </a:cxn>
              </a:cxnLst>
              <a:rect l="0" t="0" r="r" b="b"/>
              <a:pathLst>
                <a:path w="82" h="108">
                  <a:moveTo>
                    <a:pt x="0" y="100"/>
                  </a:moveTo>
                  <a:cubicBezTo>
                    <a:pt x="19" y="105"/>
                    <a:pt x="32" y="108"/>
                    <a:pt x="37" y="106"/>
                  </a:cubicBezTo>
                  <a:cubicBezTo>
                    <a:pt x="37" y="106"/>
                    <a:pt x="58" y="55"/>
                    <a:pt x="82" y="0"/>
                  </a:cubicBezTo>
                  <a:cubicBezTo>
                    <a:pt x="36" y="5"/>
                    <a:pt x="36" y="5"/>
                    <a:pt x="36" y="5"/>
                  </a:cubicBezTo>
                  <a:cubicBezTo>
                    <a:pt x="24" y="37"/>
                    <a:pt x="11" y="71"/>
                    <a:pt x="0" y="100"/>
                  </a:cubicBezTo>
                  <a:close/>
                </a:path>
              </a:pathLst>
            </a:custGeom>
            <a:solidFill>
              <a:srgbClr val="91A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8" name="Freeform 258"/>
            <p:cNvSpPr>
              <a:spLocks/>
            </p:cNvSpPr>
            <p:nvPr/>
          </p:nvSpPr>
          <p:spPr bwMode="auto">
            <a:xfrm>
              <a:off x="1263650" y="3252788"/>
              <a:ext cx="552450" cy="153988"/>
            </a:xfrm>
            <a:custGeom>
              <a:avLst/>
              <a:gdLst>
                <a:gd name="T0" fmla="*/ 0 w 337"/>
                <a:gd name="T1" fmla="*/ 14 h 94"/>
                <a:gd name="T2" fmla="*/ 6 w 337"/>
                <a:gd name="T3" fmla="*/ 7 h 94"/>
                <a:gd name="T4" fmla="*/ 33 w 337"/>
                <a:gd name="T5" fmla="*/ 11 h 94"/>
                <a:gd name="T6" fmla="*/ 163 w 337"/>
                <a:gd name="T7" fmla="*/ 38 h 94"/>
                <a:gd name="T8" fmla="*/ 218 w 337"/>
                <a:gd name="T9" fmla="*/ 49 h 94"/>
                <a:gd name="T10" fmla="*/ 257 w 337"/>
                <a:gd name="T11" fmla="*/ 70 h 94"/>
                <a:gd name="T12" fmla="*/ 337 w 337"/>
                <a:gd name="T13" fmla="*/ 58 h 94"/>
                <a:gd name="T14" fmla="*/ 320 w 337"/>
                <a:gd name="T15" fmla="*/ 66 h 94"/>
                <a:gd name="T16" fmla="*/ 236 w 337"/>
                <a:gd name="T17" fmla="*/ 94 h 94"/>
                <a:gd name="T18" fmla="*/ 209 w 337"/>
                <a:gd name="T19" fmla="*/ 64 h 94"/>
                <a:gd name="T20" fmla="*/ 175 w 337"/>
                <a:gd name="T21" fmla="*/ 49 h 94"/>
                <a:gd name="T22" fmla="*/ 30 w 337"/>
                <a:gd name="T23" fmla="*/ 33 h 94"/>
                <a:gd name="T24" fmla="*/ 0 w 337"/>
                <a:gd name="T25"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94">
                  <a:moveTo>
                    <a:pt x="0" y="14"/>
                  </a:moveTo>
                  <a:cubicBezTo>
                    <a:pt x="2" y="13"/>
                    <a:pt x="4" y="8"/>
                    <a:pt x="6" y="7"/>
                  </a:cubicBezTo>
                  <a:cubicBezTo>
                    <a:pt x="20" y="0"/>
                    <a:pt x="22" y="1"/>
                    <a:pt x="33" y="11"/>
                  </a:cubicBezTo>
                  <a:cubicBezTo>
                    <a:pt x="47" y="21"/>
                    <a:pt x="146" y="41"/>
                    <a:pt x="163" y="38"/>
                  </a:cubicBezTo>
                  <a:cubicBezTo>
                    <a:pt x="179" y="35"/>
                    <a:pt x="190" y="15"/>
                    <a:pt x="218" y="49"/>
                  </a:cubicBezTo>
                  <a:cubicBezTo>
                    <a:pt x="245" y="82"/>
                    <a:pt x="231" y="76"/>
                    <a:pt x="257" y="70"/>
                  </a:cubicBezTo>
                  <a:cubicBezTo>
                    <a:pt x="311" y="56"/>
                    <a:pt x="325" y="53"/>
                    <a:pt x="337" y="58"/>
                  </a:cubicBezTo>
                  <a:cubicBezTo>
                    <a:pt x="337" y="58"/>
                    <a:pt x="334" y="61"/>
                    <a:pt x="320" y="66"/>
                  </a:cubicBezTo>
                  <a:cubicBezTo>
                    <a:pt x="306" y="71"/>
                    <a:pt x="243" y="94"/>
                    <a:pt x="236" y="94"/>
                  </a:cubicBezTo>
                  <a:cubicBezTo>
                    <a:pt x="229" y="94"/>
                    <a:pt x="213" y="76"/>
                    <a:pt x="209" y="64"/>
                  </a:cubicBezTo>
                  <a:cubicBezTo>
                    <a:pt x="204" y="52"/>
                    <a:pt x="192" y="47"/>
                    <a:pt x="175" y="49"/>
                  </a:cubicBezTo>
                  <a:cubicBezTo>
                    <a:pt x="158" y="52"/>
                    <a:pt x="40" y="45"/>
                    <a:pt x="30" y="33"/>
                  </a:cubicBezTo>
                  <a:cubicBezTo>
                    <a:pt x="20" y="21"/>
                    <a:pt x="0" y="14"/>
                    <a:pt x="0" y="14"/>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39" name="Freeform 259"/>
            <p:cNvSpPr>
              <a:spLocks/>
            </p:cNvSpPr>
            <p:nvPr/>
          </p:nvSpPr>
          <p:spPr bwMode="auto">
            <a:xfrm>
              <a:off x="1201738" y="3327400"/>
              <a:ext cx="608013" cy="185738"/>
            </a:xfrm>
            <a:custGeom>
              <a:avLst/>
              <a:gdLst>
                <a:gd name="T0" fmla="*/ 0 w 371"/>
                <a:gd name="T1" fmla="*/ 3 h 113"/>
                <a:gd name="T2" fmla="*/ 44 w 371"/>
                <a:gd name="T3" fmla="*/ 11 h 113"/>
                <a:gd name="T4" fmla="*/ 114 w 371"/>
                <a:gd name="T5" fmla="*/ 31 h 113"/>
                <a:gd name="T6" fmla="*/ 191 w 371"/>
                <a:gd name="T7" fmla="*/ 48 h 113"/>
                <a:gd name="T8" fmla="*/ 286 w 371"/>
                <a:gd name="T9" fmla="*/ 90 h 113"/>
                <a:gd name="T10" fmla="*/ 371 w 371"/>
                <a:gd name="T11" fmla="*/ 83 h 113"/>
                <a:gd name="T12" fmla="*/ 346 w 371"/>
                <a:gd name="T13" fmla="*/ 89 h 113"/>
                <a:gd name="T14" fmla="*/ 286 w 371"/>
                <a:gd name="T15" fmla="*/ 97 h 113"/>
                <a:gd name="T16" fmla="*/ 223 w 371"/>
                <a:gd name="T17" fmla="*/ 97 h 113"/>
                <a:gd name="T18" fmla="*/ 174 w 371"/>
                <a:gd name="T19" fmla="*/ 55 h 113"/>
                <a:gd name="T20" fmla="*/ 108 w 371"/>
                <a:gd name="T21" fmla="*/ 48 h 113"/>
                <a:gd name="T22" fmla="*/ 0 w 371"/>
                <a:gd name="T2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13">
                  <a:moveTo>
                    <a:pt x="0" y="3"/>
                  </a:moveTo>
                  <a:cubicBezTo>
                    <a:pt x="14" y="0"/>
                    <a:pt x="38" y="8"/>
                    <a:pt x="44" y="11"/>
                  </a:cubicBezTo>
                  <a:cubicBezTo>
                    <a:pt x="50" y="14"/>
                    <a:pt x="100" y="30"/>
                    <a:pt x="114" y="31"/>
                  </a:cubicBezTo>
                  <a:cubicBezTo>
                    <a:pt x="130" y="32"/>
                    <a:pt x="188" y="33"/>
                    <a:pt x="191" y="48"/>
                  </a:cubicBezTo>
                  <a:cubicBezTo>
                    <a:pt x="194" y="62"/>
                    <a:pt x="272" y="102"/>
                    <a:pt x="286" y="90"/>
                  </a:cubicBezTo>
                  <a:cubicBezTo>
                    <a:pt x="300" y="79"/>
                    <a:pt x="364" y="72"/>
                    <a:pt x="371" y="83"/>
                  </a:cubicBezTo>
                  <a:cubicBezTo>
                    <a:pt x="371" y="83"/>
                    <a:pt x="361" y="93"/>
                    <a:pt x="346" y="89"/>
                  </a:cubicBezTo>
                  <a:cubicBezTo>
                    <a:pt x="332" y="85"/>
                    <a:pt x="301" y="88"/>
                    <a:pt x="286" y="97"/>
                  </a:cubicBezTo>
                  <a:cubicBezTo>
                    <a:pt x="271" y="106"/>
                    <a:pt x="236" y="113"/>
                    <a:pt x="223" y="97"/>
                  </a:cubicBezTo>
                  <a:cubicBezTo>
                    <a:pt x="209" y="81"/>
                    <a:pt x="179" y="58"/>
                    <a:pt x="174" y="55"/>
                  </a:cubicBezTo>
                  <a:cubicBezTo>
                    <a:pt x="170" y="52"/>
                    <a:pt x="114" y="51"/>
                    <a:pt x="108" y="48"/>
                  </a:cubicBezTo>
                  <a:cubicBezTo>
                    <a:pt x="103" y="45"/>
                    <a:pt x="0" y="3"/>
                    <a:pt x="0" y="3"/>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
        <p:nvSpPr>
          <p:cNvPr id="242" name="ZoneTexte 241"/>
          <p:cNvSpPr txBox="1"/>
          <p:nvPr/>
        </p:nvSpPr>
        <p:spPr>
          <a:xfrm>
            <a:off x="4025535" y="2676900"/>
            <a:ext cx="1190625" cy="1077218"/>
          </a:xfrm>
          <a:prstGeom prst="rect">
            <a:avLst/>
          </a:prstGeom>
          <a:noFill/>
        </p:spPr>
        <p:txBody>
          <a:bodyPr wrap="square" rtlCol="0">
            <a:spAutoFit/>
          </a:bodyPr>
          <a:lstStyle/>
          <a:p>
            <a:r>
              <a:rPr lang="fr-FR" sz="900" dirty="0">
                <a:solidFill>
                  <a:schemeClr val="bg1"/>
                </a:solidFill>
                <a:latin typeface="D-DIN Condensed" panose="020B0506030202030204" pitchFamily="34" charset="0"/>
              </a:rPr>
              <a:t>pour</a:t>
            </a:r>
            <a:endParaRPr lang="fr-FR" sz="800" dirty="0">
              <a:solidFill>
                <a:schemeClr val="bg1"/>
              </a:solidFill>
              <a:latin typeface="D-DIN Condensed" panose="020B0506030202030204" pitchFamily="34" charset="0"/>
            </a:endParaRPr>
          </a:p>
          <a:p>
            <a:r>
              <a:rPr lang="fr-FR" sz="2800" b="1" dirty="0">
                <a:ln>
                  <a:solidFill>
                    <a:schemeClr val="bg1"/>
                  </a:solidFill>
                </a:ln>
                <a:solidFill>
                  <a:srgbClr val="F29589"/>
                </a:solidFill>
                <a:latin typeface="D-DIN Condensed" panose="020B0506030202030204" pitchFamily="34" charset="0"/>
              </a:rPr>
              <a:t>42</a:t>
            </a:r>
            <a:r>
              <a:rPr lang="fr-FR" sz="2000" b="1" dirty="0">
                <a:ln>
                  <a:solidFill>
                    <a:schemeClr val="bg1"/>
                  </a:solidFill>
                </a:ln>
                <a:solidFill>
                  <a:srgbClr val="F29589"/>
                </a:solidFill>
                <a:latin typeface="D-DIN Condensed" panose="020B0506030202030204" pitchFamily="34" charset="0"/>
              </a:rPr>
              <a:t>%</a:t>
            </a:r>
            <a:endParaRPr lang="fr-FR" sz="2800" b="1" dirty="0">
              <a:ln>
                <a:solidFill>
                  <a:schemeClr val="bg1"/>
                </a:solidFill>
              </a:ln>
              <a:solidFill>
                <a:srgbClr val="F29589"/>
              </a:solidFill>
              <a:latin typeface="D-DIN Condensed" panose="020B0506030202030204" pitchFamily="34" charset="0"/>
            </a:endParaRPr>
          </a:p>
          <a:p>
            <a:r>
              <a:rPr lang="fr-FR" sz="900" dirty="0">
                <a:solidFill>
                  <a:schemeClr val="bg1"/>
                </a:solidFill>
                <a:latin typeface="D-DIN Condensed" panose="020B0506030202030204" pitchFamily="34" charset="0"/>
              </a:rPr>
              <a:t>des Français</a:t>
            </a:r>
            <a:br>
              <a:rPr lang="fr-FR" sz="900" dirty="0">
                <a:latin typeface="D-DIN Condensed" panose="020B0506030202030204" pitchFamily="34" charset="0"/>
              </a:rPr>
            </a:br>
            <a:r>
              <a:rPr lang="fr-FR" sz="900" b="1" dirty="0">
                <a:solidFill>
                  <a:srgbClr val="283583"/>
                </a:solidFill>
                <a:latin typeface="D-DIN Condensed" panose="020B0506030202030204" pitchFamily="34" charset="0"/>
              </a:rPr>
              <a:t>DE RÉDUIRE LA POLLUTION DES RIVIÈRES</a:t>
            </a:r>
            <a:endParaRPr lang="fr-FR" sz="900" i="1" dirty="0">
              <a:solidFill>
                <a:schemeClr val="bg1"/>
              </a:solidFill>
              <a:latin typeface="D-DIN Condensed" panose="020B0506030202030204" pitchFamily="34" charset="0"/>
            </a:endParaRPr>
          </a:p>
        </p:txBody>
      </p:sp>
      <p:sp>
        <p:nvSpPr>
          <p:cNvPr id="13" name="Rectangle 12">
            <a:extLst>
              <a:ext uri="{FF2B5EF4-FFF2-40B4-BE49-F238E27FC236}">
                <a16:creationId xmlns:a16="http://schemas.microsoft.com/office/drawing/2014/main" id="{AF3D9A87-6C67-EAB6-21AD-DF44C9294869}"/>
              </a:ext>
            </a:extLst>
          </p:cNvPr>
          <p:cNvSpPr/>
          <p:nvPr/>
        </p:nvSpPr>
        <p:spPr>
          <a:xfrm>
            <a:off x="113753" y="2033414"/>
            <a:ext cx="3887985" cy="2046714"/>
          </a:xfrm>
          <a:prstGeom prst="rect">
            <a:avLst/>
          </a:prstGeom>
        </p:spPr>
        <p:txBody>
          <a:bodyPr wrap="square" lIns="0" numCol="1">
            <a:spAutoFit/>
          </a:bodyPr>
          <a:lstStyle/>
          <a:p>
            <a:pPr marL="260350" lvl="1" indent="-171450" algn="just">
              <a:spcBef>
                <a:spcPts val="1200"/>
              </a:spcBef>
              <a:buClr>
                <a:srgbClr val="3795B5"/>
              </a:buClr>
              <a:buFont typeface="Wingdings" panose="05000000000000000000" pitchFamily="2" charset="2"/>
              <a:buChar char="l"/>
            </a:pPr>
            <a:r>
              <a:rPr lang="fr-FR" sz="900" spc="-10" dirty="0">
                <a:latin typeface="Century Gothic" panose="020B0502020202020204" pitchFamily="34" charset="0"/>
              </a:rPr>
              <a:t>En premier lieu, les enjeux liés </a:t>
            </a:r>
            <a:r>
              <a:rPr lang="fr-FR" sz="900" b="1" spc="-10" dirty="0">
                <a:solidFill>
                  <a:srgbClr val="3795B5"/>
                </a:solidFill>
                <a:latin typeface="Century Gothic" panose="020B0502020202020204" pitchFamily="34" charset="0"/>
              </a:rPr>
              <a:t>à la qualité de l’eau des rivières et à la préservation de sa biodiversité</a:t>
            </a:r>
            <a:r>
              <a:rPr lang="fr-FR" sz="900" spc="-10" dirty="0">
                <a:latin typeface="Century Gothic" panose="020B0502020202020204" pitchFamily="34" charset="0"/>
              </a:rPr>
              <a:t>. La réduction de la pollution dans les rivières et les eaux souterraines apparaît comme l’enjeu le plus important (cité par 42% des répondants). Autre enjeu également dépendant de la qualité de l’eau, la préservation de la biodiversité aquatique (faune, flore) est quant à elle mentionnée par 28% des répondants, en 3e position.</a:t>
            </a:r>
          </a:p>
          <a:p>
            <a:pPr marL="260350" lvl="1" indent="-171450" algn="just">
              <a:spcBef>
                <a:spcPts val="1200"/>
              </a:spcBef>
              <a:buClr>
                <a:srgbClr val="3795B5"/>
              </a:buClr>
              <a:buFont typeface="Wingdings" panose="05000000000000000000" pitchFamily="2" charset="2"/>
              <a:buChar char="l"/>
            </a:pPr>
            <a:r>
              <a:rPr lang="fr-FR" sz="900" spc="-10" dirty="0">
                <a:latin typeface="Century Gothic" panose="020B0502020202020204" pitchFamily="34" charset="0"/>
              </a:rPr>
              <a:t>Viennent ensuite les enjeux liés </a:t>
            </a:r>
            <a:r>
              <a:rPr lang="fr-FR" sz="900" b="1" spc="-10" dirty="0">
                <a:solidFill>
                  <a:srgbClr val="3795B5"/>
                </a:solidFill>
                <a:latin typeface="Century Gothic" panose="020B0502020202020204" pitchFamily="34" charset="0"/>
              </a:rPr>
              <a:t>à la répartition de l’eau en tous contextes (sécheresse ou non) et pour tous les usages</a:t>
            </a:r>
            <a:r>
              <a:rPr lang="fr-FR" sz="900" spc="-10" dirty="0">
                <a:latin typeface="Century Gothic" panose="020B0502020202020204" pitchFamily="34" charset="0"/>
              </a:rPr>
              <a:t>. Cela comprend le fait d’assurer la disponibilité de l’eau pour tous les usages – qu’ils soient domestiques, agricoles ou industriels (31%) - l’adaptation aux situations de sécheresse (28%), et la protection des captages d’eau potable (26%). </a:t>
            </a:r>
          </a:p>
        </p:txBody>
      </p:sp>
      <p:sp>
        <p:nvSpPr>
          <p:cNvPr id="14" name="Rectangle 13">
            <a:extLst>
              <a:ext uri="{FF2B5EF4-FFF2-40B4-BE49-F238E27FC236}">
                <a16:creationId xmlns:a16="http://schemas.microsoft.com/office/drawing/2014/main" id="{54C14088-D0CC-7F04-B6BA-F2C88DDA63A7}"/>
              </a:ext>
            </a:extLst>
          </p:cNvPr>
          <p:cNvSpPr/>
          <p:nvPr/>
        </p:nvSpPr>
        <p:spPr>
          <a:xfrm>
            <a:off x="115102" y="4110967"/>
            <a:ext cx="6643670" cy="369332"/>
          </a:xfrm>
          <a:prstGeom prst="rect">
            <a:avLst/>
          </a:prstGeom>
        </p:spPr>
        <p:txBody>
          <a:bodyPr wrap="square" lIns="0" numCol="1">
            <a:spAutoFit/>
          </a:bodyPr>
          <a:lstStyle/>
          <a:p>
            <a:pPr marL="88900" lvl="1" algn="just">
              <a:spcBef>
                <a:spcPts val="1200"/>
              </a:spcBef>
            </a:pPr>
            <a:r>
              <a:rPr lang="fr-FR" sz="900" spc="-10" dirty="0">
                <a:latin typeface="Century Gothic" panose="020B0502020202020204" pitchFamily="34" charset="0"/>
              </a:rPr>
              <a:t>La prévention des inondations et la limitation de l’érosion du littoral ne sont ainsi citées que de manière beaucoup plus marginale (par respectivement 14% et 11% des répondants). </a:t>
            </a:r>
          </a:p>
        </p:txBody>
      </p:sp>
      <p:grpSp>
        <p:nvGrpSpPr>
          <p:cNvPr id="39" name="Groupe 38">
            <a:extLst>
              <a:ext uri="{FF2B5EF4-FFF2-40B4-BE49-F238E27FC236}">
                <a16:creationId xmlns:a16="http://schemas.microsoft.com/office/drawing/2014/main" id="{8FF99A47-EFD8-CCFD-B0D4-71BB2384513B}"/>
              </a:ext>
            </a:extLst>
          </p:cNvPr>
          <p:cNvGrpSpPr/>
          <p:nvPr/>
        </p:nvGrpSpPr>
        <p:grpSpPr>
          <a:xfrm>
            <a:off x="4245896" y="1958902"/>
            <a:ext cx="2319454" cy="631192"/>
            <a:chOff x="4245896" y="2078167"/>
            <a:chExt cx="2319454" cy="631192"/>
          </a:xfrm>
        </p:grpSpPr>
        <p:grpSp>
          <p:nvGrpSpPr>
            <p:cNvPr id="38" name="Groupe 37">
              <a:extLst>
                <a:ext uri="{FF2B5EF4-FFF2-40B4-BE49-F238E27FC236}">
                  <a16:creationId xmlns:a16="http://schemas.microsoft.com/office/drawing/2014/main" id="{38E6EB4E-F604-9EA1-88CE-9D6F91614E18}"/>
                </a:ext>
              </a:extLst>
            </p:cNvPr>
            <p:cNvGrpSpPr/>
            <p:nvPr/>
          </p:nvGrpSpPr>
          <p:grpSpPr>
            <a:xfrm>
              <a:off x="4274916" y="2255581"/>
              <a:ext cx="2290434" cy="453778"/>
              <a:chOff x="3429000" y="4688885"/>
              <a:chExt cx="2290434" cy="453778"/>
            </a:xfrm>
          </p:grpSpPr>
          <p:grpSp>
            <p:nvGrpSpPr>
              <p:cNvPr id="29" name="Groupe 28">
                <a:extLst>
                  <a:ext uri="{FF2B5EF4-FFF2-40B4-BE49-F238E27FC236}">
                    <a16:creationId xmlns:a16="http://schemas.microsoft.com/office/drawing/2014/main" id="{36BBA40C-C2E7-1973-BBEA-5139794961CD}"/>
                  </a:ext>
                </a:extLst>
              </p:cNvPr>
              <p:cNvGrpSpPr/>
              <p:nvPr/>
            </p:nvGrpSpPr>
            <p:grpSpPr>
              <a:xfrm>
                <a:off x="3429000" y="4688885"/>
                <a:ext cx="2067792" cy="231141"/>
                <a:chOff x="-2121187" y="671034"/>
                <a:chExt cx="2599010" cy="358346"/>
              </a:xfrm>
              <a:solidFill>
                <a:srgbClr val="283583"/>
              </a:solidFill>
            </p:grpSpPr>
            <p:sp>
              <p:nvSpPr>
                <p:cNvPr id="30" name="Ellipse 29">
                  <a:extLst>
                    <a:ext uri="{FF2B5EF4-FFF2-40B4-BE49-F238E27FC236}">
                      <a16:creationId xmlns:a16="http://schemas.microsoft.com/office/drawing/2014/main" id="{73A5D27B-D42D-0A7B-7564-954350AA0A1C}"/>
                    </a:ext>
                  </a:extLst>
                </p:cNvPr>
                <p:cNvSpPr/>
                <p:nvPr/>
              </p:nvSpPr>
              <p:spPr>
                <a:xfrm>
                  <a:off x="-212118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grpSp>
              <p:nvGrpSpPr>
                <p:cNvPr id="31" name="Groupe 30">
                  <a:extLst>
                    <a:ext uri="{FF2B5EF4-FFF2-40B4-BE49-F238E27FC236}">
                      <a16:creationId xmlns:a16="http://schemas.microsoft.com/office/drawing/2014/main" id="{F68AB466-45F3-0339-24CE-61F6057A01BB}"/>
                    </a:ext>
                  </a:extLst>
                </p:cNvPr>
                <p:cNvGrpSpPr/>
                <p:nvPr/>
              </p:nvGrpSpPr>
              <p:grpSpPr>
                <a:xfrm>
                  <a:off x="-1948192" y="671034"/>
                  <a:ext cx="2426015" cy="358346"/>
                  <a:chOff x="-1948192" y="671034"/>
                  <a:chExt cx="2426015" cy="358346"/>
                </a:xfrm>
                <a:grpFill/>
              </p:grpSpPr>
              <p:sp>
                <p:nvSpPr>
                  <p:cNvPr id="253" name="Ellipse 252">
                    <a:extLst>
                      <a:ext uri="{FF2B5EF4-FFF2-40B4-BE49-F238E27FC236}">
                        <a16:creationId xmlns:a16="http://schemas.microsoft.com/office/drawing/2014/main" id="{5ED5D2F7-49EC-1506-4CC1-D2E06CBEFB14}"/>
                      </a:ext>
                    </a:extLst>
                  </p:cNvPr>
                  <p:cNvSpPr/>
                  <p:nvPr/>
                </p:nvSpPr>
                <p:spPr>
                  <a:xfrm>
                    <a:off x="11947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254" name="Rectangle 253">
                    <a:extLst>
                      <a:ext uri="{FF2B5EF4-FFF2-40B4-BE49-F238E27FC236}">
                        <a16:creationId xmlns:a16="http://schemas.microsoft.com/office/drawing/2014/main" id="{4F6E91E9-2B68-6A28-B40C-EE0B1B4E7FC1}"/>
                      </a:ext>
                    </a:extLst>
                  </p:cNvPr>
                  <p:cNvSpPr/>
                  <p:nvPr/>
                </p:nvSpPr>
                <p:spPr>
                  <a:xfrm>
                    <a:off x="-1948192" y="671034"/>
                    <a:ext cx="2238706"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Century Gothic" panose="020B0502020202020204" pitchFamily="34" charset="0"/>
                      </a:rPr>
                      <a:t>priorités dans le domaine</a:t>
                    </a:r>
                  </a:p>
                </p:txBody>
              </p:sp>
            </p:grpSp>
          </p:grpSp>
          <p:grpSp>
            <p:nvGrpSpPr>
              <p:cNvPr id="255" name="Groupe 254">
                <a:extLst>
                  <a:ext uri="{FF2B5EF4-FFF2-40B4-BE49-F238E27FC236}">
                    <a16:creationId xmlns:a16="http://schemas.microsoft.com/office/drawing/2014/main" id="{517C65A2-0164-6D09-4DBB-616F4C65822C}"/>
                  </a:ext>
                </a:extLst>
              </p:cNvPr>
              <p:cNvGrpSpPr/>
              <p:nvPr/>
            </p:nvGrpSpPr>
            <p:grpSpPr>
              <a:xfrm>
                <a:off x="3786809" y="4911522"/>
                <a:ext cx="1932625" cy="231141"/>
                <a:chOff x="-2121187" y="671034"/>
                <a:chExt cx="2429116" cy="358346"/>
              </a:xfrm>
              <a:solidFill>
                <a:srgbClr val="283583"/>
              </a:solidFill>
            </p:grpSpPr>
            <p:sp>
              <p:nvSpPr>
                <p:cNvPr id="32" name="Ellipse 31">
                  <a:extLst>
                    <a:ext uri="{FF2B5EF4-FFF2-40B4-BE49-F238E27FC236}">
                      <a16:creationId xmlns:a16="http://schemas.microsoft.com/office/drawing/2014/main" id="{C47545EE-4364-0368-21BD-1CF2E05FBD40}"/>
                    </a:ext>
                  </a:extLst>
                </p:cNvPr>
                <p:cNvSpPr/>
                <p:nvPr/>
              </p:nvSpPr>
              <p:spPr>
                <a:xfrm>
                  <a:off x="-212118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grpSp>
              <p:nvGrpSpPr>
                <p:cNvPr id="33" name="Groupe 32">
                  <a:extLst>
                    <a:ext uri="{FF2B5EF4-FFF2-40B4-BE49-F238E27FC236}">
                      <a16:creationId xmlns:a16="http://schemas.microsoft.com/office/drawing/2014/main" id="{EC3061BA-05D3-6B9A-90C4-6832D6D007EF}"/>
                    </a:ext>
                  </a:extLst>
                </p:cNvPr>
                <p:cNvGrpSpPr/>
                <p:nvPr/>
              </p:nvGrpSpPr>
              <p:grpSpPr>
                <a:xfrm>
                  <a:off x="-1948190" y="671034"/>
                  <a:ext cx="2256119" cy="358346"/>
                  <a:chOff x="-1948190" y="671034"/>
                  <a:chExt cx="2256119" cy="358346"/>
                </a:xfrm>
                <a:grpFill/>
              </p:grpSpPr>
              <p:sp>
                <p:nvSpPr>
                  <p:cNvPr id="34" name="Ellipse 33">
                    <a:extLst>
                      <a:ext uri="{FF2B5EF4-FFF2-40B4-BE49-F238E27FC236}">
                        <a16:creationId xmlns:a16="http://schemas.microsoft.com/office/drawing/2014/main" id="{26D54951-61F3-D8F5-49A0-CE7172EBBE24}"/>
                      </a:ext>
                    </a:extLst>
                  </p:cNvPr>
                  <p:cNvSpPr/>
                  <p:nvPr/>
                </p:nvSpPr>
                <p:spPr>
                  <a:xfrm>
                    <a:off x="-5041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37" name="Rectangle 36">
                    <a:extLst>
                      <a:ext uri="{FF2B5EF4-FFF2-40B4-BE49-F238E27FC236}">
                        <a16:creationId xmlns:a16="http://schemas.microsoft.com/office/drawing/2014/main" id="{3467A2EA-E179-58AB-30E8-6D26C5E1C28A}"/>
                      </a:ext>
                    </a:extLst>
                  </p:cNvPr>
                  <p:cNvSpPr/>
                  <p:nvPr/>
                </p:nvSpPr>
                <p:spPr>
                  <a:xfrm>
                    <a:off x="-1948190" y="671034"/>
                    <a:ext cx="2097071"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lstStyle/>
                  <a:p>
                    <a:pPr algn="ctr"/>
                    <a:r>
                      <a:rPr lang="fr-FR" sz="1000" b="1" dirty="0">
                        <a:solidFill>
                          <a:schemeClr val="bg1"/>
                        </a:solidFill>
                        <a:latin typeface="Century Gothic" panose="020B0502020202020204" pitchFamily="34" charset="0"/>
                      </a:rPr>
                      <a:t>de l’eau pour les Français</a:t>
                    </a:r>
                  </a:p>
                </p:txBody>
              </p:sp>
            </p:grpSp>
          </p:grpSp>
        </p:grpSp>
        <p:sp>
          <p:nvSpPr>
            <p:cNvPr id="28" name="ZoneTexte 27">
              <a:extLst>
                <a:ext uri="{FF2B5EF4-FFF2-40B4-BE49-F238E27FC236}">
                  <a16:creationId xmlns:a16="http://schemas.microsoft.com/office/drawing/2014/main" id="{F71572CE-E242-6AE3-B0A7-B4B6E0041BE6}"/>
                </a:ext>
              </a:extLst>
            </p:cNvPr>
            <p:cNvSpPr txBox="1"/>
            <p:nvPr/>
          </p:nvSpPr>
          <p:spPr>
            <a:xfrm>
              <a:off x="4245896" y="2078167"/>
              <a:ext cx="496957" cy="523220"/>
            </a:xfrm>
            <a:prstGeom prst="rect">
              <a:avLst/>
            </a:prstGeom>
            <a:noFill/>
            <a:ln>
              <a:noFill/>
            </a:ln>
          </p:spPr>
          <p:txBody>
            <a:bodyPr wrap="square">
              <a:spAutoFit/>
            </a:bodyPr>
            <a:lstStyle/>
            <a:p>
              <a:r>
                <a:rPr kumimoji="0" lang="fr-FR" sz="2800" b="1" i="0" u="none" strike="noStrike" kern="1200" cap="none" spc="0" normalizeH="0" baseline="0" noProof="0" dirty="0">
                  <a:ln>
                    <a:solidFill>
                      <a:prstClr val="white"/>
                    </a:solidFill>
                  </a:ln>
                  <a:solidFill>
                    <a:srgbClr val="F29589"/>
                  </a:solidFill>
                  <a:effectLst/>
                  <a:uLnTx/>
                  <a:uFillTx/>
                  <a:latin typeface="D-DIN Condensed" panose="020B0506030202030204" pitchFamily="34" charset="0"/>
                  <a:ea typeface="+mn-ea"/>
                  <a:cs typeface="+mn-cs"/>
                </a:rPr>
                <a:t>2</a:t>
              </a:r>
              <a:endParaRPr lang="fr-FR" dirty="0"/>
            </a:p>
          </p:txBody>
        </p:sp>
      </p:grpSp>
      <p:sp>
        <p:nvSpPr>
          <p:cNvPr id="40" name="ZoneTexte 39">
            <a:extLst>
              <a:ext uri="{FF2B5EF4-FFF2-40B4-BE49-F238E27FC236}">
                <a16:creationId xmlns:a16="http://schemas.microsoft.com/office/drawing/2014/main" id="{BF42665F-F0FB-A6D8-C590-96AD9DB7230A}"/>
              </a:ext>
            </a:extLst>
          </p:cNvPr>
          <p:cNvSpPr txBox="1"/>
          <p:nvPr/>
        </p:nvSpPr>
        <p:spPr>
          <a:xfrm>
            <a:off x="5186425" y="2994950"/>
            <a:ext cx="1267482" cy="938719"/>
          </a:xfrm>
          <a:prstGeom prst="rect">
            <a:avLst/>
          </a:prstGeom>
          <a:noFill/>
        </p:spPr>
        <p:txBody>
          <a:bodyPr wrap="square" rtlCol="0">
            <a:spAutoFit/>
          </a:bodyPr>
          <a:lstStyle/>
          <a:p>
            <a:r>
              <a:rPr lang="fr-FR" sz="900" dirty="0">
                <a:solidFill>
                  <a:schemeClr val="bg1"/>
                </a:solidFill>
                <a:latin typeface="D-DIN Condensed" panose="020B0506030202030204" pitchFamily="34" charset="0"/>
              </a:rPr>
              <a:t>pour</a:t>
            </a:r>
            <a:endParaRPr lang="fr-FR" sz="800" dirty="0">
              <a:solidFill>
                <a:schemeClr val="bg1"/>
              </a:solidFill>
              <a:latin typeface="D-DIN Condensed" panose="020B0506030202030204" pitchFamily="34" charset="0"/>
            </a:endParaRPr>
          </a:p>
          <a:p>
            <a:r>
              <a:rPr lang="fr-FR" sz="2800" b="1" dirty="0">
                <a:ln>
                  <a:solidFill>
                    <a:schemeClr val="bg1"/>
                  </a:solidFill>
                </a:ln>
                <a:solidFill>
                  <a:srgbClr val="F29589"/>
                </a:solidFill>
                <a:latin typeface="D-DIN Condensed" panose="020B0506030202030204" pitchFamily="34" charset="0"/>
              </a:rPr>
              <a:t>31</a:t>
            </a:r>
            <a:r>
              <a:rPr lang="fr-FR" sz="2000" b="1" dirty="0">
                <a:ln>
                  <a:solidFill>
                    <a:schemeClr val="bg1"/>
                  </a:solidFill>
                </a:ln>
                <a:solidFill>
                  <a:srgbClr val="F29589"/>
                </a:solidFill>
                <a:latin typeface="D-DIN Condensed" panose="020B0506030202030204" pitchFamily="34" charset="0"/>
              </a:rPr>
              <a:t>%</a:t>
            </a:r>
            <a:endParaRPr lang="fr-FR" sz="2800" b="1" dirty="0">
              <a:ln>
                <a:solidFill>
                  <a:schemeClr val="bg1"/>
                </a:solidFill>
              </a:ln>
              <a:solidFill>
                <a:srgbClr val="F29589"/>
              </a:solidFill>
              <a:latin typeface="D-DIN Condensed" panose="020B0506030202030204" pitchFamily="34" charset="0"/>
            </a:endParaRPr>
          </a:p>
          <a:p>
            <a:r>
              <a:rPr lang="fr-FR" sz="900" b="1" dirty="0">
                <a:solidFill>
                  <a:srgbClr val="283583"/>
                </a:solidFill>
                <a:latin typeface="D-DIN Condensed" panose="020B0506030202030204" pitchFamily="34" charset="0"/>
              </a:rPr>
              <a:t>d’assurer la disponibilité de l’eau pour tous les usages</a:t>
            </a:r>
            <a:endParaRPr lang="fr-FR" sz="900" i="1" dirty="0">
              <a:solidFill>
                <a:schemeClr val="bg1"/>
              </a:solidFill>
              <a:latin typeface="D-DIN Condensed" panose="020B0506030202030204" pitchFamily="34" charset="0"/>
            </a:endParaRPr>
          </a:p>
        </p:txBody>
      </p:sp>
      <p:sp>
        <p:nvSpPr>
          <p:cNvPr id="41" name="Rectangle 40">
            <a:extLst>
              <a:ext uri="{FF2B5EF4-FFF2-40B4-BE49-F238E27FC236}">
                <a16:creationId xmlns:a16="http://schemas.microsoft.com/office/drawing/2014/main" id="{129BA50A-1F2F-3B98-3C47-98B3EA4777F6}"/>
              </a:ext>
            </a:extLst>
          </p:cNvPr>
          <p:cNvSpPr/>
          <p:nvPr/>
        </p:nvSpPr>
        <p:spPr>
          <a:xfrm>
            <a:off x="7938" y="4715705"/>
            <a:ext cx="6842124" cy="646331"/>
          </a:xfrm>
          <a:prstGeom prst="rect">
            <a:avLst/>
          </a:prstGeom>
        </p:spPr>
        <p:txBody>
          <a:bodyPr wrap="square" lIns="0">
            <a:spAutoFit/>
          </a:bodyPr>
          <a:lstStyle/>
          <a:p>
            <a:pPr marL="180975"/>
            <a:r>
              <a:rPr lang="fr-FR" sz="1200" b="1" spc="-30" dirty="0">
                <a:solidFill>
                  <a:srgbClr val="283583"/>
                </a:solidFill>
                <a:latin typeface="Century Gothic" panose="020B0502020202020204" pitchFamily="34" charset="0"/>
              </a:rPr>
              <a:t>L’évaluation de la situation sur plusieurs dimensions liées à l’eau au sein de sa région met en lumière une temporalité entre les enjeux liés à l’eau aujourd’hui visibles et ceux qui alimentent les craintes pour demain</a:t>
            </a:r>
            <a:endParaRPr lang="fr-FR" sz="1200" spc="-30" dirty="0">
              <a:solidFill>
                <a:srgbClr val="283583"/>
              </a:solidFill>
              <a:latin typeface="Century Gothic" panose="020B0502020202020204" pitchFamily="34" charset="0"/>
            </a:endParaRPr>
          </a:p>
        </p:txBody>
      </p:sp>
      <p:sp>
        <p:nvSpPr>
          <p:cNvPr id="43" name="Rectangle 42">
            <a:extLst>
              <a:ext uri="{FF2B5EF4-FFF2-40B4-BE49-F238E27FC236}">
                <a16:creationId xmlns:a16="http://schemas.microsoft.com/office/drawing/2014/main" id="{520E031F-1B71-594B-B8E1-FC9775299F83}"/>
              </a:ext>
            </a:extLst>
          </p:cNvPr>
          <p:cNvSpPr/>
          <p:nvPr/>
        </p:nvSpPr>
        <p:spPr>
          <a:xfrm>
            <a:off x="7938" y="6575082"/>
            <a:ext cx="6612781" cy="507831"/>
          </a:xfrm>
          <a:prstGeom prst="rect">
            <a:avLst/>
          </a:prstGeom>
        </p:spPr>
        <p:txBody>
          <a:bodyPr wrap="square">
            <a:spAutoFit/>
          </a:bodyPr>
          <a:lstStyle/>
          <a:p>
            <a:pPr marL="88900" algn="just"/>
            <a:r>
              <a:rPr lang="fr-FR" sz="900" b="1" dirty="0">
                <a:solidFill>
                  <a:srgbClr val="3795B5"/>
                </a:solidFill>
                <a:latin typeface="Century Gothic" panose="020B0502020202020204" pitchFamily="34" charset="0"/>
              </a:rPr>
              <a:t>En parallèle, s’ils sont actuellement majoritairement satisfaits de la qualité de l’eau potable et de la disponibilité de l’eau en général pour tous les usages (potable ou non), les répondants projettent des inquiétudes à ces égards pour les années à venir. </a:t>
            </a:r>
          </a:p>
        </p:txBody>
      </p:sp>
      <p:pic>
        <p:nvPicPr>
          <p:cNvPr id="44" name="Image 43">
            <a:extLst>
              <a:ext uri="{FF2B5EF4-FFF2-40B4-BE49-F238E27FC236}">
                <a16:creationId xmlns:a16="http://schemas.microsoft.com/office/drawing/2014/main" id="{64027EC1-CB13-B6F5-C7AB-F21E19706F1F}"/>
              </a:ext>
            </a:extLst>
          </p:cNvPr>
          <p:cNvPicPr>
            <a:picLocks noChangeAspect="1"/>
          </p:cNvPicPr>
          <p:nvPr/>
        </p:nvPicPr>
        <p:blipFill>
          <a:blip r:embed="rId4"/>
          <a:stretch>
            <a:fillRect/>
          </a:stretch>
        </p:blipFill>
        <p:spPr>
          <a:xfrm>
            <a:off x="2559552" y="6974867"/>
            <a:ext cx="4067990" cy="2638259"/>
          </a:xfrm>
          <a:prstGeom prst="rect">
            <a:avLst/>
          </a:prstGeom>
          <a:ln>
            <a:solidFill>
              <a:srgbClr val="283583"/>
            </a:solidFill>
          </a:ln>
        </p:spPr>
      </p:pic>
      <p:sp>
        <p:nvSpPr>
          <p:cNvPr id="45" name="Rectangle 44">
            <a:extLst>
              <a:ext uri="{FF2B5EF4-FFF2-40B4-BE49-F238E27FC236}">
                <a16:creationId xmlns:a16="http://schemas.microsoft.com/office/drawing/2014/main" id="{058E2DA8-1535-EFE9-5D25-CE786EAA20F9}"/>
              </a:ext>
            </a:extLst>
          </p:cNvPr>
          <p:cNvSpPr/>
          <p:nvPr/>
        </p:nvSpPr>
        <p:spPr>
          <a:xfrm>
            <a:off x="7937" y="7019305"/>
            <a:ext cx="2551615" cy="2446824"/>
          </a:xfrm>
          <a:prstGeom prst="rect">
            <a:avLst/>
          </a:prstGeom>
        </p:spPr>
        <p:txBody>
          <a:bodyPr wrap="square">
            <a:spAutoFit/>
          </a:bodyPr>
          <a:lstStyle/>
          <a:p>
            <a:pPr marL="88900" algn="just"/>
            <a:r>
              <a:rPr lang="fr-FR" sz="900" dirty="0">
                <a:latin typeface="Century Gothic" panose="020B0502020202020204" pitchFamily="34" charset="0"/>
              </a:rPr>
              <a:t>En effet, bien qu’elle soit la seconde source de préoccupation des Français en matière environnementale (après le changement climatique), la qualité de l’eau potable est dans le même temps la dimension qui – pour le moment – génère le plus de satisfaction à l’échelle de leur région (74% de satisfaits). Le constat est similaire en ce qui concerne la disponibilité de l’eau pour tous les usages : 72% de satisfaits à l’échelle de leur région, alors qu’il s’agit du second enjeu le plus important dans le domaine de l’eau. </a:t>
            </a:r>
          </a:p>
          <a:p>
            <a:pPr marL="88900" algn="just"/>
            <a:r>
              <a:rPr lang="fr-FR" sz="900" dirty="0">
                <a:latin typeface="Century Gothic" panose="020B0502020202020204" pitchFamily="34" charset="0"/>
              </a:rPr>
              <a:t>En d’autres termes, sur ces aspects liés à l’eau, la situation est pour le moment satisfaisante, mais restons vigilants !</a:t>
            </a:r>
          </a:p>
        </p:txBody>
      </p:sp>
    </p:spTree>
    <p:extLst>
      <p:ext uri="{BB962C8B-B14F-4D97-AF65-F5344CB8AC3E}">
        <p14:creationId xmlns:p14="http://schemas.microsoft.com/office/powerpoint/2010/main" val="403734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Graphique 2047">
            <a:extLst>
              <a:ext uri="{FF2B5EF4-FFF2-40B4-BE49-F238E27FC236}">
                <a16:creationId xmlns:a16="http://schemas.microsoft.com/office/drawing/2014/main" id="{6E0E8792-9F90-32E8-7AFE-394D91BF81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7201" y="8152493"/>
            <a:ext cx="1208669" cy="1439115"/>
          </a:xfrm>
          <a:prstGeom prst="rect">
            <a:avLst/>
          </a:prstGeom>
        </p:spPr>
      </p:pic>
      <p:sp>
        <p:nvSpPr>
          <p:cNvPr id="38" name="Arrondir un rectangle avec un coin diagonal 37"/>
          <p:cNvSpPr/>
          <p:nvPr/>
        </p:nvSpPr>
        <p:spPr>
          <a:xfrm>
            <a:off x="177252" y="3308796"/>
            <a:ext cx="3090734" cy="301166"/>
          </a:xfrm>
          <a:prstGeom prst="round2DiagRect">
            <a:avLst/>
          </a:pr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22" name="Groupe 21"/>
          <p:cNvGrpSpPr/>
          <p:nvPr/>
        </p:nvGrpSpPr>
        <p:grpSpPr>
          <a:xfrm>
            <a:off x="2047997" y="3007627"/>
            <a:ext cx="1133332" cy="903503"/>
            <a:chOff x="218292" y="4219575"/>
            <a:chExt cx="1248559" cy="995363"/>
          </a:xfrm>
        </p:grpSpPr>
        <p:sp>
          <p:nvSpPr>
            <p:cNvPr id="23" name="Freeform 79"/>
            <p:cNvSpPr>
              <a:spLocks noEditPoints="1"/>
            </p:cNvSpPr>
            <p:nvPr/>
          </p:nvSpPr>
          <p:spPr bwMode="auto">
            <a:xfrm>
              <a:off x="577851" y="4676775"/>
              <a:ext cx="419100" cy="398463"/>
            </a:xfrm>
            <a:custGeom>
              <a:avLst/>
              <a:gdLst>
                <a:gd name="T0" fmla="*/ 189 w 256"/>
                <a:gd name="T1" fmla="*/ 38 h 244"/>
                <a:gd name="T2" fmla="*/ 34 w 256"/>
                <a:gd name="T3" fmla="*/ 53 h 244"/>
                <a:gd name="T4" fmla="*/ 67 w 256"/>
                <a:gd name="T5" fmla="*/ 206 h 244"/>
                <a:gd name="T6" fmla="*/ 223 w 256"/>
                <a:gd name="T7" fmla="*/ 191 h 244"/>
                <a:gd name="T8" fmla="*/ 189 w 256"/>
                <a:gd name="T9" fmla="*/ 38 h 244"/>
                <a:gd name="T10" fmla="*/ 181 w 256"/>
                <a:gd name="T11" fmla="*/ 161 h 244"/>
                <a:gd name="T12" fmla="*/ 94 w 256"/>
                <a:gd name="T13" fmla="*/ 169 h 244"/>
                <a:gd name="T14" fmla="*/ 75 w 256"/>
                <a:gd name="T15" fmla="*/ 83 h 244"/>
                <a:gd name="T16" fmla="*/ 162 w 256"/>
                <a:gd name="T17" fmla="*/ 75 h 244"/>
                <a:gd name="T18" fmla="*/ 181 w 256"/>
                <a:gd name="T19" fmla="*/ 16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44">
                  <a:moveTo>
                    <a:pt x="189" y="38"/>
                  </a:moveTo>
                  <a:cubicBezTo>
                    <a:pt x="137" y="0"/>
                    <a:pt x="67" y="7"/>
                    <a:pt x="34" y="53"/>
                  </a:cubicBezTo>
                  <a:cubicBezTo>
                    <a:pt x="0" y="99"/>
                    <a:pt x="15" y="168"/>
                    <a:pt x="67" y="206"/>
                  </a:cubicBezTo>
                  <a:cubicBezTo>
                    <a:pt x="119" y="244"/>
                    <a:pt x="189" y="237"/>
                    <a:pt x="223" y="191"/>
                  </a:cubicBezTo>
                  <a:cubicBezTo>
                    <a:pt x="256" y="145"/>
                    <a:pt x="241" y="76"/>
                    <a:pt x="189" y="38"/>
                  </a:cubicBezTo>
                  <a:close/>
                  <a:moveTo>
                    <a:pt x="181" y="161"/>
                  </a:moveTo>
                  <a:cubicBezTo>
                    <a:pt x="162" y="187"/>
                    <a:pt x="123" y="190"/>
                    <a:pt x="94" y="169"/>
                  </a:cubicBezTo>
                  <a:cubicBezTo>
                    <a:pt x="65" y="148"/>
                    <a:pt x="56" y="109"/>
                    <a:pt x="75" y="83"/>
                  </a:cubicBezTo>
                  <a:cubicBezTo>
                    <a:pt x="94" y="58"/>
                    <a:pt x="133" y="54"/>
                    <a:pt x="162" y="75"/>
                  </a:cubicBezTo>
                  <a:cubicBezTo>
                    <a:pt x="192" y="97"/>
                    <a:pt x="200" y="135"/>
                    <a:pt x="181" y="161"/>
                  </a:cubicBezTo>
                  <a:close/>
                </a:path>
              </a:pathLst>
            </a:custGeom>
            <a:solidFill>
              <a:srgbClr val="7078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4" name="Freeform 80"/>
            <p:cNvSpPr>
              <a:spLocks/>
            </p:cNvSpPr>
            <p:nvPr/>
          </p:nvSpPr>
          <p:spPr bwMode="auto">
            <a:xfrm>
              <a:off x="808038" y="4713288"/>
              <a:ext cx="115888" cy="122238"/>
            </a:xfrm>
            <a:custGeom>
              <a:avLst/>
              <a:gdLst>
                <a:gd name="T0" fmla="*/ 6 w 70"/>
                <a:gd name="T1" fmla="*/ 61 h 74"/>
                <a:gd name="T2" fmla="*/ 19 w 70"/>
                <a:gd name="T3" fmla="*/ 71 h 74"/>
                <a:gd name="T4" fmla="*/ 35 w 70"/>
                <a:gd name="T5" fmla="*/ 68 h 74"/>
                <a:gd name="T6" fmla="*/ 70 w 70"/>
                <a:gd name="T7" fmla="*/ 20 h 74"/>
                <a:gd name="T8" fmla="*/ 36 w 70"/>
                <a:gd name="T9" fmla="*/ 0 h 74"/>
                <a:gd name="T10" fmla="*/ 3 w 70"/>
                <a:gd name="T11" fmla="*/ 45 h 74"/>
                <a:gd name="T12" fmla="*/ 6 w 70"/>
                <a:gd name="T13" fmla="*/ 61 h 74"/>
              </a:gdLst>
              <a:ahLst/>
              <a:cxnLst>
                <a:cxn ang="0">
                  <a:pos x="T0" y="T1"/>
                </a:cxn>
                <a:cxn ang="0">
                  <a:pos x="T2" y="T3"/>
                </a:cxn>
                <a:cxn ang="0">
                  <a:pos x="T4" y="T5"/>
                </a:cxn>
                <a:cxn ang="0">
                  <a:pos x="T6" y="T7"/>
                </a:cxn>
                <a:cxn ang="0">
                  <a:pos x="T8" y="T9"/>
                </a:cxn>
                <a:cxn ang="0">
                  <a:pos x="T10" y="T11"/>
                </a:cxn>
                <a:cxn ang="0">
                  <a:pos x="T12" y="T13"/>
                </a:cxn>
              </a:cxnLst>
              <a:rect l="0" t="0" r="r" b="b"/>
              <a:pathLst>
                <a:path w="70" h="74">
                  <a:moveTo>
                    <a:pt x="6" y="61"/>
                  </a:moveTo>
                  <a:cubicBezTo>
                    <a:pt x="19" y="71"/>
                    <a:pt x="19" y="71"/>
                    <a:pt x="19" y="71"/>
                  </a:cubicBezTo>
                  <a:cubicBezTo>
                    <a:pt x="24" y="74"/>
                    <a:pt x="31" y="73"/>
                    <a:pt x="35" y="68"/>
                  </a:cubicBezTo>
                  <a:cubicBezTo>
                    <a:pt x="70" y="20"/>
                    <a:pt x="70" y="20"/>
                    <a:pt x="70" y="20"/>
                  </a:cubicBezTo>
                  <a:cubicBezTo>
                    <a:pt x="36" y="0"/>
                    <a:pt x="36" y="0"/>
                    <a:pt x="36" y="0"/>
                  </a:cubicBezTo>
                  <a:cubicBezTo>
                    <a:pt x="3" y="45"/>
                    <a:pt x="3" y="45"/>
                    <a:pt x="3" y="45"/>
                  </a:cubicBezTo>
                  <a:cubicBezTo>
                    <a:pt x="0" y="50"/>
                    <a:pt x="1" y="57"/>
                    <a:pt x="6" y="61"/>
                  </a:cubicBezTo>
                  <a:close/>
                </a:path>
              </a:pathLst>
            </a:custGeom>
            <a:solidFill>
              <a:srgbClr val="7078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5" name="Freeform 81"/>
            <p:cNvSpPr>
              <a:spLocks noEditPoints="1"/>
            </p:cNvSpPr>
            <p:nvPr/>
          </p:nvSpPr>
          <p:spPr bwMode="auto">
            <a:xfrm>
              <a:off x="666751" y="4219575"/>
              <a:ext cx="800100" cy="304800"/>
            </a:xfrm>
            <a:custGeom>
              <a:avLst/>
              <a:gdLst>
                <a:gd name="T0" fmla="*/ 388 w 489"/>
                <a:gd name="T1" fmla="*/ 140 h 186"/>
                <a:gd name="T2" fmla="*/ 364 w 489"/>
                <a:gd name="T3" fmla="*/ 117 h 186"/>
                <a:gd name="T4" fmla="*/ 388 w 489"/>
                <a:gd name="T5" fmla="*/ 93 h 186"/>
                <a:gd name="T6" fmla="*/ 411 w 489"/>
                <a:gd name="T7" fmla="*/ 117 h 186"/>
                <a:gd name="T8" fmla="*/ 388 w 489"/>
                <a:gd name="T9" fmla="*/ 140 h 186"/>
                <a:gd name="T10" fmla="*/ 350 w 489"/>
                <a:gd name="T11" fmla="*/ 0 h 186"/>
                <a:gd name="T12" fmla="*/ 35 w 489"/>
                <a:gd name="T13" fmla="*/ 43 h 186"/>
                <a:gd name="T14" fmla="*/ 0 w 489"/>
                <a:gd name="T15" fmla="*/ 78 h 186"/>
                <a:gd name="T16" fmla="*/ 25 w 489"/>
                <a:gd name="T17" fmla="*/ 103 h 186"/>
                <a:gd name="T18" fmla="*/ 102 w 489"/>
                <a:gd name="T19" fmla="*/ 103 h 186"/>
                <a:gd name="T20" fmla="*/ 133 w 489"/>
                <a:gd name="T21" fmla="*/ 132 h 186"/>
                <a:gd name="T22" fmla="*/ 105 w 489"/>
                <a:gd name="T23" fmla="*/ 147 h 186"/>
                <a:gd name="T24" fmla="*/ 105 w 489"/>
                <a:gd name="T25" fmla="*/ 186 h 186"/>
                <a:gd name="T26" fmla="*/ 447 w 489"/>
                <a:gd name="T27" fmla="*/ 186 h 186"/>
                <a:gd name="T28" fmla="*/ 447 w 489"/>
                <a:gd name="T29" fmla="*/ 144 h 186"/>
                <a:gd name="T30" fmla="*/ 447 w 489"/>
                <a:gd name="T31" fmla="*/ 98 h 186"/>
                <a:gd name="T32" fmla="*/ 447 w 489"/>
                <a:gd name="T33" fmla="*/ 51 h 186"/>
                <a:gd name="T34" fmla="*/ 350 w 489"/>
                <a:gd name="T3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86">
                  <a:moveTo>
                    <a:pt x="388" y="140"/>
                  </a:moveTo>
                  <a:cubicBezTo>
                    <a:pt x="375" y="140"/>
                    <a:pt x="364" y="130"/>
                    <a:pt x="364" y="117"/>
                  </a:cubicBezTo>
                  <a:cubicBezTo>
                    <a:pt x="364" y="104"/>
                    <a:pt x="375" y="93"/>
                    <a:pt x="388" y="93"/>
                  </a:cubicBezTo>
                  <a:cubicBezTo>
                    <a:pt x="401" y="93"/>
                    <a:pt x="411" y="104"/>
                    <a:pt x="411" y="117"/>
                  </a:cubicBezTo>
                  <a:cubicBezTo>
                    <a:pt x="411" y="130"/>
                    <a:pt x="401" y="140"/>
                    <a:pt x="388" y="140"/>
                  </a:cubicBezTo>
                  <a:moveTo>
                    <a:pt x="350" y="0"/>
                  </a:moveTo>
                  <a:cubicBezTo>
                    <a:pt x="325" y="0"/>
                    <a:pt x="35" y="43"/>
                    <a:pt x="35" y="43"/>
                  </a:cubicBezTo>
                  <a:cubicBezTo>
                    <a:pt x="14" y="43"/>
                    <a:pt x="0" y="63"/>
                    <a:pt x="0" y="78"/>
                  </a:cubicBezTo>
                  <a:cubicBezTo>
                    <a:pt x="0" y="94"/>
                    <a:pt x="7" y="103"/>
                    <a:pt x="25" y="103"/>
                  </a:cubicBezTo>
                  <a:cubicBezTo>
                    <a:pt x="43" y="103"/>
                    <a:pt x="102" y="103"/>
                    <a:pt x="102" y="103"/>
                  </a:cubicBezTo>
                  <a:cubicBezTo>
                    <a:pt x="122" y="103"/>
                    <a:pt x="133" y="119"/>
                    <a:pt x="133" y="132"/>
                  </a:cubicBezTo>
                  <a:cubicBezTo>
                    <a:pt x="133" y="145"/>
                    <a:pt x="121" y="147"/>
                    <a:pt x="105" y="147"/>
                  </a:cubicBezTo>
                  <a:cubicBezTo>
                    <a:pt x="89" y="147"/>
                    <a:pt x="66" y="186"/>
                    <a:pt x="105" y="186"/>
                  </a:cubicBezTo>
                  <a:cubicBezTo>
                    <a:pt x="143" y="186"/>
                    <a:pt x="447" y="186"/>
                    <a:pt x="447" y="186"/>
                  </a:cubicBezTo>
                  <a:cubicBezTo>
                    <a:pt x="483" y="186"/>
                    <a:pt x="480" y="144"/>
                    <a:pt x="447" y="144"/>
                  </a:cubicBezTo>
                  <a:cubicBezTo>
                    <a:pt x="413" y="144"/>
                    <a:pt x="404" y="98"/>
                    <a:pt x="447" y="98"/>
                  </a:cubicBezTo>
                  <a:cubicBezTo>
                    <a:pt x="489" y="98"/>
                    <a:pt x="484" y="51"/>
                    <a:pt x="447" y="51"/>
                  </a:cubicBezTo>
                  <a:cubicBezTo>
                    <a:pt x="409" y="51"/>
                    <a:pt x="374" y="0"/>
                    <a:pt x="350" y="0"/>
                  </a:cubicBezTo>
                </a:path>
              </a:pathLst>
            </a:custGeom>
            <a:solidFill>
              <a:srgbClr val="283583">
                <a:alpha val="1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6" name="Oval 82"/>
            <p:cNvSpPr>
              <a:spLocks noChangeArrowheads="1"/>
            </p:cNvSpPr>
            <p:nvPr/>
          </p:nvSpPr>
          <p:spPr bwMode="auto">
            <a:xfrm>
              <a:off x="1262063" y="4371975"/>
              <a:ext cx="77788" cy="76200"/>
            </a:xfrm>
            <a:prstGeom prst="ellipse">
              <a:avLst/>
            </a:prstGeom>
            <a:solidFill>
              <a:srgbClr val="CA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7" name="Oval 83"/>
            <p:cNvSpPr>
              <a:spLocks noChangeArrowheads="1"/>
            </p:cNvSpPr>
            <p:nvPr/>
          </p:nvSpPr>
          <p:spPr bwMode="auto">
            <a:xfrm>
              <a:off x="520701" y="4294188"/>
              <a:ext cx="76200" cy="77788"/>
            </a:xfrm>
            <a:prstGeom prst="ellipse">
              <a:avLst/>
            </a:prstGeom>
            <a:solidFill>
              <a:srgbClr val="283583">
                <a:alpha val="2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8" name="Freeform 84"/>
            <p:cNvSpPr>
              <a:spLocks/>
            </p:cNvSpPr>
            <p:nvPr/>
          </p:nvSpPr>
          <p:spPr bwMode="auto">
            <a:xfrm>
              <a:off x="958851" y="4254500"/>
              <a:ext cx="192088" cy="207963"/>
            </a:xfrm>
            <a:custGeom>
              <a:avLst/>
              <a:gdLst>
                <a:gd name="T0" fmla="*/ 75 w 117"/>
                <a:gd name="T1" fmla="*/ 49 h 127"/>
                <a:gd name="T2" fmla="*/ 77 w 117"/>
                <a:gd name="T3" fmla="*/ 57 h 127"/>
                <a:gd name="T4" fmla="*/ 70 w 117"/>
                <a:gd name="T5" fmla="*/ 65 h 127"/>
                <a:gd name="T6" fmla="*/ 63 w 117"/>
                <a:gd name="T7" fmla="*/ 66 h 127"/>
                <a:gd name="T8" fmla="*/ 31 w 117"/>
                <a:gd name="T9" fmla="*/ 43 h 127"/>
                <a:gd name="T10" fmla="*/ 17 w 117"/>
                <a:gd name="T11" fmla="*/ 62 h 127"/>
                <a:gd name="T12" fmla="*/ 40 w 117"/>
                <a:gd name="T13" fmla="*/ 79 h 127"/>
                <a:gd name="T14" fmla="*/ 41 w 117"/>
                <a:gd name="T15" fmla="*/ 87 h 127"/>
                <a:gd name="T16" fmla="*/ 37 w 117"/>
                <a:gd name="T17" fmla="*/ 92 h 127"/>
                <a:gd name="T18" fmla="*/ 30 w 117"/>
                <a:gd name="T19" fmla="*/ 93 h 127"/>
                <a:gd name="T20" fmla="*/ 6 w 117"/>
                <a:gd name="T21" fmla="*/ 76 h 127"/>
                <a:gd name="T22" fmla="*/ 1 w 117"/>
                <a:gd name="T23" fmla="*/ 83 h 127"/>
                <a:gd name="T24" fmla="*/ 3 w 117"/>
                <a:gd name="T25" fmla="*/ 91 h 127"/>
                <a:gd name="T26" fmla="*/ 49 w 117"/>
                <a:gd name="T27" fmla="*/ 125 h 127"/>
                <a:gd name="T28" fmla="*/ 57 w 117"/>
                <a:gd name="T29" fmla="*/ 124 h 127"/>
                <a:gd name="T30" fmla="*/ 115 w 117"/>
                <a:gd name="T31" fmla="*/ 43 h 127"/>
                <a:gd name="T32" fmla="*/ 114 w 117"/>
                <a:gd name="T33" fmla="*/ 36 h 127"/>
                <a:gd name="T34" fmla="*/ 68 w 117"/>
                <a:gd name="T35" fmla="*/ 2 h 127"/>
                <a:gd name="T36" fmla="*/ 60 w 117"/>
                <a:gd name="T37" fmla="*/ 3 h 127"/>
                <a:gd name="T38" fmla="*/ 43 w 117"/>
                <a:gd name="T39" fmla="*/ 25 h 127"/>
                <a:gd name="T40" fmla="*/ 75 w 117"/>
                <a:gd name="T41" fmla="*/ 4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
                  <a:moveTo>
                    <a:pt x="75" y="49"/>
                  </a:moveTo>
                  <a:cubicBezTo>
                    <a:pt x="78" y="51"/>
                    <a:pt x="78" y="54"/>
                    <a:pt x="77" y="57"/>
                  </a:cubicBezTo>
                  <a:cubicBezTo>
                    <a:pt x="70" y="65"/>
                    <a:pt x="70" y="65"/>
                    <a:pt x="70" y="65"/>
                  </a:cubicBezTo>
                  <a:cubicBezTo>
                    <a:pt x="69" y="67"/>
                    <a:pt x="65" y="68"/>
                    <a:pt x="63" y="66"/>
                  </a:cubicBezTo>
                  <a:cubicBezTo>
                    <a:pt x="31" y="43"/>
                    <a:pt x="31" y="43"/>
                    <a:pt x="31" y="43"/>
                  </a:cubicBezTo>
                  <a:cubicBezTo>
                    <a:pt x="17" y="62"/>
                    <a:pt x="17" y="62"/>
                    <a:pt x="17" y="62"/>
                  </a:cubicBezTo>
                  <a:cubicBezTo>
                    <a:pt x="40" y="79"/>
                    <a:pt x="40" y="79"/>
                    <a:pt x="40" y="79"/>
                  </a:cubicBezTo>
                  <a:cubicBezTo>
                    <a:pt x="42" y="81"/>
                    <a:pt x="43" y="84"/>
                    <a:pt x="41" y="87"/>
                  </a:cubicBezTo>
                  <a:cubicBezTo>
                    <a:pt x="37" y="92"/>
                    <a:pt x="37" y="92"/>
                    <a:pt x="37" y="92"/>
                  </a:cubicBezTo>
                  <a:cubicBezTo>
                    <a:pt x="36" y="95"/>
                    <a:pt x="32" y="95"/>
                    <a:pt x="30" y="93"/>
                  </a:cubicBezTo>
                  <a:cubicBezTo>
                    <a:pt x="6" y="76"/>
                    <a:pt x="6" y="76"/>
                    <a:pt x="6" y="76"/>
                  </a:cubicBezTo>
                  <a:cubicBezTo>
                    <a:pt x="1" y="83"/>
                    <a:pt x="1" y="83"/>
                    <a:pt x="1" y="83"/>
                  </a:cubicBezTo>
                  <a:cubicBezTo>
                    <a:pt x="0" y="85"/>
                    <a:pt x="0" y="89"/>
                    <a:pt x="3" y="91"/>
                  </a:cubicBezTo>
                  <a:cubicBezTo>
                    <a:pt x="49" y="125"/>
                    <a:pt x="49" y="125"/>
                    <a:pt x="49" y="125"/>
                  </a:cubicBezTo>
                  <a:cubicBezTo>
                    <a:pt x="52" y="127"/>
                    <a:pt x="55" y="126"/>
                    <a:pt x="57" y="124"/>
                  </a:cubicBezTo>
                  <a:cubicBezTo>
                    <a:pt x="115" y="43"/>
                    <a:pt x="115" y="43"/>
                    <a:pt x="115" y="43"/>
                  </a:cubicBezTo>
                  <a:cubicBezTo>
                    <a:pt x="117" y="41"/>
                    <a:pt x="117" y="37"/>
                    <a:pt x="114" y="36"/>
                  </a:cubicBezTo>
                  <a:cubicBezTo>
                    <a:pt x="68" y="2"/>
                    <a:pt x="68" y="2"/>
                    <a:pt x="68" y="2"/>
                  </a:cubicBezTo>
                  <a:cubicBezTo>
                    <a:pt x="65" y="0"/>
                    <a:pt x="62" y="0"/>
                    <a:pt x="60" y="3"/>
                  </a:cubicBezTo>
                  <a:cubicBezTo>
                    <a:pt x="43" y="25"/>
                    <a:pt x="43" y="25"/>
                    <a:pt x="43" y="25"/>
                  </a:cubicBezTo>
                  <a:lnTo>
                    <a:pt x="7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9" name="Freeform 85"/>
            <p:cNvSpPr>
              <a:spLocks/>
            </p:cNvSpPr>
            <p:nvPr/>
          </p:nvSpPr>
          <p:spPr bwMode="auto">
            <a:xfrm>
              <a:off x="955676" y="4251325"/>
              <a:ext cx="198438" cy="212725"/>
            </a:xfrm>
            <a:custGeom>
              <a:avLst/>
              <a:gdLst>
                <a:gd name="T0" fmla="*/ 77 w 121"/>
                <a:gd name="T1" fmla="*/ 51 h 130"/>
                <a:gd name="T2" fmla="*/ 76 w 121"/>
                <a:gd name="T3" fmla="*/ 52 h 130"/>
                <a:gd name="T4" fmla="*/ 78 w 121"/>
                <a:gd name="T5" fmla="*/ 55 h 130"/>
                <a:gd name="T6" fmla="*/ 77 w 121"/>
                <a:gd name="T7" fmla="*/ 57 h 130"/>
                <a:gd name="T8" fmla="*/ 71 w 121"/>
                <a:gd name="T9" fmla="*/ 66 h 130"/>
                <a:gd name="T10" fmla="*/ 68 w 121"/>
                <a:gd name="T11" fmla="*/ 67 h 130"/>
                <a:gd name="T12" fmla="*/ 66 w 121"/>
                <a:gd name="T13" fmla="*/ 67 h 130"/>
                <a:gd name="T14" fmla="*/ 32 w 121"/>
                <a:gd name="T15" fmla="*/ 42 h 130"/>
                <a:gd name="T16" fmla="*/ 16 w 121"/>
                <a:gd name="T17" fmla="*/ 64 h 130"/>
                <a:gd name="T18" fmla="*/ 41 w 121"/>
                <a:gd name="T19" fmla="*/ 83 h 130"/>
                <a:gd name="T20" fmla="*/ 42 w 121"/>
                <a:gd name="T21" fmla="*/ 85 h 130"/>
                <a:gd name="T22" fmla="*/ 42 w 121"/>
                <a:gd name="T23" fmla="*/ 88 h 130"/>
                <a:gd name="T24" fmla="*/ 38 w 121"/>
                <a:gd name="T25" fmla="*/ 93 h 130"/>
                <a:gd name="T26" fmla="*/ 35 w 121"/>
                <a:gd name="T27" fmla="*/ 94 h 130"/>
                <a:gd name="T28" fmla="*/ 33 w 121"/>
                <a:gd name="T29" fmla="*/ 94 h 130"/>
                <a:gd name="T30" fmla="*/ 8 w 121"/>
                <a:gd name="T31" fmla="*/ 75 h 130"/>
                <a:gd name="T32" fmla="*/ 2 w 121"/>
                <a:gd name="T33" fmla="*/ 84 h 130"/>
                <a:gd name="T34" fmla="*/ 0 w 121"/>
                <a:gd name="T35" fmla="*/ 88 h 130"/>
                <a:gd name="T36" fmla="*/ 3 w 121"/>
                <a:gd name="T37" fmla="*/ 94 h 130"/>
                <a:gd name="T38" fmla="*/ 50 w 121"/>
                <a:gd name="T39" fmla="*/ 128 h 130"/>
                <a:gd name="T40" fmla="*/ 55 w 121"/>
                <a:gd name="T41" fmla="*/ 130 h 130"/>
                <a:gd name="T42" fmla="*/ 61 w 121"/>
                <a:gd name="T43" fmla="*/ 127 h 130"/>
                <a:gd name="T44" fmla="*/ 119 w 121"/>
                <a:gd name="T45" fmla="*/ 47 h 130"/>
                <a:gd name="T46" fmla="*/ 121 w 121"/>
                <a:gd name="T47" fmla="*/ 42 h 130"/>
                <a:gd name="T48" fmla="*/ 117 w 121"/>
                <a:gd name="T49" fmla="*/ 36 h 130"/>
                <a:gd name="T50" fmla="*/ 71 w 121"/>
                <a:gd name="T51" fmla="*/ 2 h 130"/>
                <a:gd name="T52" fmla="*/ 66 w 121"/>
                <a:gd name="T53" fmla="*/ 0 h 130"/>
                <a:gd name="T54" fmla="*/ 60 w 121"/>
                <a:gd name="T55" fmla="*/ 4 h 130"/>
                <a:gd name="T56" fmla="*/ 43 w 121"/>
                <a:gd name="T57" fmla="*/ 28 h 130"/>
                <a:gd name="T58" fmla="*/ 76 w 121"/>
                <a:gd name="T59" fmla="*/ 52 h 130"/>
                <a:gd name="T60" fmla="*/ 77 w 121"/>
                <a:gd name="T61" fmla="*/ 51 h 130"/>
                <a:gd name="T62" fmla="*/ 79 w 121"/>
                <a:gd name="T63" fmla="*/ 49 h 130"/>
                <a:gd name="T64" fmla="*/ 48 w 121"/>
                <a:gd name="T65" fmla="*/ 27 h 130"/>
                <a:gd name="T66" fmla="*/ 63 w 121"/>
                <a:gd name="T67" fmla="*/ 6 h 130"/>
                <a:gd name="T68" fmla="*/ 66 w 121"/>
                <a:gd name="T69" fmla="*/ 4 h 130"/>
                <a:gd name="T70" fmla="*/ 68 w 121"/>
                <a:gd name="T71" fmla="*/ 5 h 130"/>
                <a:gd name="T72" fmla="*/ 115 w 121"/>
                <a:gd name="T73" fmla="*/ 39 h 130"/>
                <a:gd name="T74" fmla="*/ 117 w 121"/>
                <a:gd name="T75" fmla="*/ 42 h 130"/>
                <a:gd name="T76" fmla="*/ 116 w 121"/>
                <a:gd name="T77" fmla="*/ 44 h 130"/>
                <a:gd name="T78" fmla="*/ 57 w 121"/>
                <a:gd name="T79" fmla="*/ 124 h 130"/>
                <a:gd name="T80" fmla="*/ 55 w 121"/>
                <a:gd name="T81" fmla="*/ 126 h 130"/>
                <a:gd name="T82" fmla="*/ 52 w 121"/>
                <a:gd name="T83" fmla="*/ 125 h 130"/>
                <a:gd name="T84" fmla="*/ 6 w 121"/>
                <a:gd name="T85" fmla="*/ 91 h 130"/>
                <a:gd name="T86" fmla="*/ 4 w 121"/>
                <a:gd name="T87" fmla="*/ 88 h 130"/>
                <a:gd name="T88" fmla="*/ 5 w 121"/>
                <a:gd name="T89" fmla="*/ 86 h 130"/>
                <a:gd name="T90" fmla="*/ 9 w 121"/>
                <a:gd name="T91" fmla="*/ 81 h 130"/>
                <a:gd name="T92" fmla="*/ 30 w 121"/>
                <a:gd name="T93" fmla="*/ 97 h 130"/>
                <a:gd name="T94" fmla="*/ 35 w 121"/>
                <a:gd name="T95" fmla="*/ 98 h 130"/>
                <a:gd name="T96" fmla="*/ 41 w 121"/>
                <a:gd name="T97" fmla="*/ 95 h 130"/>
                <a:gd name="T98" fmla="*/ 45 w 121"/>
                <a:gd name="T99" fmla="*/ 90 h 130"/>
                <a:gd name="T100" fmla="*/ 46 w 121"/>
                <a:gd name="T101" fmla="*/ 85 h 130"/>
                <a:gd name="T102" fmla="*/ 43 w 121"/>
                <a:gd name="T103" fmla="*/ 79 h 130"/>
                <a:gd name="T104" fmla="*/ 21 w 121"/>
                <a:gd name="T105" fmla="*/ 63 h 130"/>
                <a:gd name="T106" fmla="*/ 33 w 121"/>
                <a:gd name="T107" fmla="*/ 48 h 130"/>
                <a:gd name="T108" fmla="*/ 64 w 121"/>
                <a:gd name="T109" fmla="*/ 70 h 130"/>
                <a:gd name="T110" fmla="*/ 68 w 121"/>
                <a:gd name="T111" fmla="*/ 71 h 130"/>
                <a:gd name="T112" fmla="*/ 74 w 121"/>
                <a:gd name="T113" fmla="*/ 68 h 130"/>
                <a:gd name="T114" fmla="*/ 80 w 121"/>
                <a:gd name="T115" fmla="*/ 60 h 130"/>
                <a:gd name="T116" fmla="*/ 82 w 121"/>
                <a:gd name="T117" fmla="*/ 55 h 130"/>
                <a:gd name="T118" fmla="*/ 79 w 121"/>
                <a:gd name="T119" fmla="*/ 49 h 130"/>
                <a:gd name="T120" fmla="*/ 77 w 121"/>
                <a:gd name="T1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30">
                  <a:moveTo>
                    <a:pt x="77" y="51"/>
                  </a:moveTo>
                  <a:cubicBezTo>
                    <a:pt x="76" y="52"/>
                    <a:pt x="76" y="52"/>
                    <a:pt x="76" y="52"/>
                  </a:cubicBezTo>
                  <a:cubicBezTo>
                    <a:pt x="77" y="53"/>
                    <a:pt x="78" y="54"/>
                    <a:pt x="78" y="55"/>
                  </a:cubicBezTo>
                  <a:cubicBezTo>
                    <a:pt x="78" y="56"/>
                    <a:pt x="78" y="57"/>
                    <a:pt x="77" y="57"/>
                  </a:cubicBezTo>
                  <a:cubicBezTo>
                    <a:pt x="71" y="66"/>
                    <a:pt x="71" y="66"/>
                    <a:pt x="71" y="66"/>
                  </a:cubicBezTo>
                  <a:cubicBezTo>
                    <a:pt x="70" y="67"/>
                    <a:pt x="69" y="67"/>
                    <a:pt x="68" y="67"/>
                  </a:cubicBezTo>
                  <a:cubicBezTo>
                    <a:pt x="67" y="67"/>
                    <a:pt x="66" y="67"/>
                    <a:pt x="66" y="67"/>
                  </a:cubicBezTo>
                  <a:cubicBezTo>
                    <a:pt x="32" y="42"/>
                    <a:pt x="32" y="42"/>
                    <a:pt x="32" y="42"/>
                  </a:cubicBezTo>
                  <a:cubicBezTo>
                    <a:pt x="16" y="64"/>
                    <a:pt x="16" y="64"/>
                    <a:pt x="16" y="64"/>
                  </a:cubicBezTo>
                  <a:cubicBezTo>
                    <a:pt x="41" y="83"/>
                    <a:pt x="41" y="83"/>
                    <a:pt x="41" y="83"/>
                  </a:cubicBezTo>
                  <a:cubicBezTo>
                    <a:pt x="42" y="83"/>
                    <a:pt x="42" y="84"/>
                    <a:pt x="42" y="85"/>
                  </a:cubicBezTo>
                  <a:cubicBezTo>
                    <a:pt x="42" y="86"/>
                    <a:pt x="42" y="87"/>
                    <a:pt x="42" y="88"/>
                  </a:cubicBezTo>
                  <a:cubicBezTo>
                    <a:pt x="38" y="93"/>
                    <a:pt x="38" y="93"/>
                    <a:pt x="38" y="93"/>
                  </a:cubicBezTo>
                  <a:cubicBezTo>
                    <a:pt x="37" y="94"/>
                    <a:pt x="36" y="94"/>
                    <a:pt x="35" y="94"/>
                  </a:cubicBezTo>
                  <a:cubicBezTo>
                    <a:pt x="34" y="94"/>
                    <a:pt x="33" y="94"/>
                    <a:pt x="33" y="94"/>
                  </a:cubicBezTo>
                  <a:cubicBezTo>
                    <a:pt x="8" y="75"/>
                    <a:pt x="8" y="75"/>
                    <a:pt x="8" y="75"/>
                  </a:cubicBezTo>
                  <a:cubicBezTo>
                    <a:pt x="2" y="84"/>
                    <a:pt x="2" y="84"/>
                    <a:pt x="2" y="84"/>
                  </a:cubicBezTo>
                  <a:cubicBezTo>
                    <a:pt x="1" y="85"/>
                    <a:pt x="0" y="87"/>
                    <a:pt x="0" y="88"/>
                  </a:cubicBezTo>
                  <a:cubicBezTo>
                    <a:pt x="0" y="90"/>
                    <a:pt x="1" y="93"/>
                    <a:pt x="3" y="94"/>
                  </a:cubicBezTo>
                  <a:cubicBezTo>
                    <a:pt x="50" y="128"/>
                    <a:pt x="50" y="128"/>
                    <a:pt x="50" y="128"/>
                  </a:cubicBezTo>
                  <a:cubicBezTo>
                    <a:pt x="51" y="129"/>
                    <a:pt x="53" y="130"/>
                    <a:pt x="55" y="130"/>
                  </a:cubicBezTo>
                  <a:cubicBezTo>
                    <a:pt x="57" y="130"/>
                    <a:pt x="59" y="129"/>
                    <a:pt x="61" y="127"/>
                  </a:cubicBezTo>
                  <a:cubicBezTo>
                    <a:pt x="119" y="47"/>
                    <a:pt x="119" y="47"/>
                    <a:pt x="119" y="47"/>
                  </a:cubicBezTo>
                  <a:cubicBezTo>
                    <a:pt x="120" y="45"/>
                    <a:pt x="121" y="44"/>
                    <a:pt x="121" y="42"/>
                  </a:cubicBezTo>
                  <a:cubicBezTo>
                    <a:pt x="121" y="40"/>
                    <a:pt x="119" y="37"/>
                    <a:pt x="117" y="36"/>
                  </a:cubicBezTo>
                  <a:cubicBezTo>
                    <a:pt x="71" y="2"/>
                    <a:pt x="71" y="2"/>
                    <a:pt x="71" y="2"/>
                  </a:cubicBezTo>
                  <a:cubicBezTo>
                    <a:pt x="69" y="1"/>
                    <a:pt x="68" y="0"/>
                    <a:pt x="66" y="0"/>
                  </a:cubicBezTo>
                  <a:cubicBezTo>
                    <a:pt x="64" y="0"/>
                    <a:pt x="62" y="2"/>
                    <a:pt x="60" y="4"/>
                  </a:cubicBezTo>
                  <a:cubicBezTo>
                    <a:pt x="43" y="28"/>
                    <a:pt x="43" y="28"/>
                    <a:pt x="43" y="28"/>
                  </a:cubicBezTo>
                  <a:cubicBezTo>
                    <a:pt x="76" y="52"/>
                    <a:pt x="76" y="52"/>
                    <a:pt x="76" y="52"/>
                  </a:cubicBezTo>
                  <a:cubicBezTo>
                    <a:pt x="77" y="51"/>
                    <a:pt x="77" y="51"/>
                    <a:pt x="77" y="51"/>
                  </a:cubicBezTo>
                  <a:cubicBezTo>
                    <a:pt x="79" y="49"/>
                    <a:pt x="79" y="49"/>
                    <a:pt x="79" y="49"/>
                  </a:cubicBezTo>
                  <a:cubicBezTo>
                    <a:pt x="48" y="27"/>
                    <a:pt x="48" y="27"/>
                    <a:pt x="48" y="27"/>
                  </a:cubicBezTo>
                  <a:cubicBezTo>
                    <a:pt x="63" y="6"/>
                    <a:pt x="63" y="6"/>
                    <a:pt x="63" y="6"/>
                  </a:cubicBezTo>
                  <a:cubicBezTo>
                    <a:pt x="64" y="5"/>
                    <a:pt x="65" y="4"/>
                    <a:pt x="66" y="4"/>
                  </a:cubicBezTo>
                  <a:cubicBezTo>
                    <a:pt x="67" y="4"/>
                    <a:pt x="68" y="5"/>
                    <a:pt x="68" y="5"/>
                  </a:cubicBezTo>
                  <a:cubicBezTo>
                    <a:pt x="115" y="39"/>
                    <a:pt x="115" y="39"/>
                    <a:pt x="115" y="39"/>
                  </a:cubicBezTo>
                  <a:cubicBezTo>
                    <a:pt x="116" y="40"/>
                    <a:pt x="117" y="41"/>
                    <a:pt x="117" y="42"/>
                  </a:cubicBezTo>
                  <a:cubicBezTo>
                    <a:pt x="117" y="43"/>
                    <a:pt x="116" y="44"/>
                    <a:pt x="116" y="44"/>
                  </a:cubicBezTo>
                  <a:cubicBezTo>
                    <a:pt x="57" y="124"/>
                    <a:pt x="57" y="124"/>
                    <a:pt x="57" y="124"/>
                  </a:cubicBezTo>
                  <a:cubicBezTo>
                    <a:pt x="57" y="125"/>
                    <a:pt x="56" y="126"/>
                    <a:pt x="55" y="126"/>
                  </a:cubicBezTo>
                  <a:cubicBezTo>
                    <a:pt x="54" y="126"/>
                    <a:pt x="53" y="126"/>
                    <a:pt x="52" y="125"/>
                  </a:cubicBezTo>
                  <a:cubicBezTo>
                    <a:pt x="6" y="91"/>
                    <a:pt x="6" y="91"/>
                    <a:pt x="6" y="91"/>
                  </a:cubicBezTo>
                  <a:cubicBezTo>
                    <a:pt x="5" y="90"/>
                    <a:pt x="4" y="89"/>
                    <a:pt x="4" y="88"/>
                  </a:cubicBezTo>
                  <a:cubicBezTo>
                    <a:pt x="4" y="87"/>
                    <a:pt x="5" y="87"/>
                    <a:pt x="5" y="86"/>
                  </a:cubicBezTo>
                  <a:cubicBezTo>
                    <a:pt x="9" y="81"/>
                    <a:pt x="9" y="81"/>
                    <a:pt x="9" y="81"/>
                  </a:cubicBezTo>
                  <a:cubicBezTo>
                    <a:pt x="30" y="97"/>
                    <a:pt x="30" y="97"/>
                    <a:pt x="30" y="97"/>
                  </a:cubicBezTo>
                  <a:cubicBezTo>
                    <a:pt x="32" y="98"/>
                    <a:pt x="33" y="98"/>
                    <a:pt x="35" y="98"/>
                  </a:cubicBezTo>
                  <a:cubicBezTo>
                    <a:pt x="37" y="98"/>
                    <a:pt x="39" y="97"/>
                    <a:pt x="41" y="95"/>
                  </a:cubicBezTo>
                  <a:cubicBezTo>
                    <a:pt x="45" y="90"/>
                    <a:pt x="45" y="90"/>
                    <a:pt x="45" y="90"/>
                  </a:cubicBezTo>
                  <a:cubicBezTo>
                    <a:pt x="46" y="89"/>
                    <a:pt x="46" y="87"/>
                    <a:pt x="46" y="85"/>
                  </a:cubicBezTo>
                  <a:cubicBezTo>
                    <a:pt x="46" y="83"/>
                    <a:pt x="45" y="81"/>
                    <a:pt x="43" y="79"/>
                  </a:cubicBezTo>
                  <a:cubicBezTo>
                    <a:pt x="21" y="63"/>
                    <a:pt x="21" y="63"/>
                    <a:pt x="21" y="63"/>
                  </a:cubicBezTo>
                  <a:cubicBezTo>
                    <a:pt x="33" y="48"/>
                    <a:pt x="33" y="48"/>
                    <a:pt x="33" y="48"/>
                  </a:cubicBezTo>
                  <a:cubicBezTo>
                    <a:pt x="64" y="70"/>
                    <a:pt x="64" y="70"/>
                    <a:pt x="64" y="70"/>
                  </a:cubicBezTo>
                  <a:cubicBezTo>
                    <a:pt x="65" y="71"/>
                    <a:pt x="66" y="71"/>
                    <a:pt x="68" y="71"/>
                  </a:cubicBezTo>
                  <a:cubicBezTo>
                    <a:pt x="70" y="71"/>
                    <a:pt x="73" y="70"/>
                    <a:pt x="74" y="68"/>
                  </a:cubicBezTo>
                  <a:cubicBezTo>
                    <a:pt x="80" y="60"/>
                    <a:pt x="80" y="60"/>
                    <a:pt x="80" y="60"/>
                  </a:cubicBezTo>
                  <a:cubicBezTo>
                    <a:pt x="81" y="58"/>
                    <a:pt x="82" y="57"/>
                    <a:pt x="82" y="55"/>
                  </a:cubicBezTo>
                  <a:cubicBezTo>
                    <a:pt x="82" y="53"/>
                    <a:pt x="81" y="51"/>
                    <a:pt x="79" y="49"/>
                  </a:cubicBezTo>
                  <a:lnTo>
                    <a:pt x="77" y="51"/>
                  </a:lnTo>
                  <a:close/>
                </a:path>
              </a:pathLst>
            </a:custGeom>
            <a:solidFill>
              <a:srgbClr val="E38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0" name="Freeform 86"/>
            <p:cNvSpPr>
              <a:spLocks/>
            </p:cNvSpPr>
            <p:nvPr/>
          </p:nvSpPr>
          <p:spPr bwMode="auto">
            <a:xfrm>
              <a:off x="731838" y="5051425"/>
              <a:ext cx="320675" cy="163513"/>
            </a:xfrm>
            <a:custGeom>
              <a:avLst/>
              <a:gdLst>
                <a:gd name="T0" fmla="*/ 192 w 196"/>
                <a:gd name="T1" fmla="*/ 0 h 100"/>
                <a:gd name="T2" fmla="*/ 192 w 196"/>
                <a:gd name="T3" fmla="*/ 2 h 100"/>
                <a:gd name="T4" fmla="*/ 100 w 196"/>
                <a:gd name="T5" fmla="*/ 96 h 100"/>
                <a:gd name="T6" fmla="*/ 98 w 196"/>
                <a:gd name="T7" fmla="*/ 96 h 100"/>
                <a:gd name="T8" fmla="*/ 4 w 196"/>
                <a:gd name="T9" fmla="*/ 4 h 100"/>
                <a:gd name="T10" fmla="*/ 0 w 196"/>
                <a:gd name="T11" fmla="*/ 5 h 100"/>
                <a:gd name="T12" fmla="*/ 98 w 196"/>
                <a:gd name="T13" fmla="*/ 100 h 100"/>
                <a:gd name="T14" fmla="*/ 100 w 196"/>
                <a:gd name="T15" fmla="*/ 100 h 100"/>
                <a:gd name="T16" fmla="*/ 196 w 196"/>
                <a:gd name="T17" fmla="*/ 2 h 100"/>
                <a:gd name="T18" fmla="*/ 196 w 196"/>
                <a:gd name="T19" fmla="*/ 0 h 100"/>
                <a:gd name="T20" fmla="*/ 192 w 196"/>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0">
                  <a:moveTo>
                    <a:pt x="192" y="0"/>
                  </a:moveTo>
                  <a:cubicBezTo>
                    <a:pt x="192" y="1"/>
                    <a:pt x="192" y="2"/>
                    <a:pt x="192" y="2"/>
                  </a:cubicBezTo>
                  <a:cubicBezTo>
                    <a:pt x="192" y="53"/>
                    <a:pt x="151" y="95"/>
                    <a:pt x="100" y="96"/>
                  </a:cubicBezTo>
                  <a:cubicBezTo>
                    <a:pt x="99" y="96"/>
                    <a:pt x="99" y="96"/>
                    <a:pt x="98" y="96"/>
                  </a:cubicBezTo>
                  <a:cubicBezTo>
                    <a:pt x="47" y="96"/>
                    <a:pt x="6" y="55"/>
                    <a:pt x="4" y="4"/>
                  </a:cubicBezTo>
                  <a:cubicBezTo>
                    <a:pt x="0" y="5"/>
                    <a:pt x="0" y="5"/>
                    <a:pt x="0" y="5"/>
                  </a:cubicBezTo>
                  <a:cubicBezTo>
                    <a:pt x="2" y="58"/>
                    <a:pt x="45" y="100"/>
                    <a:pt x="98" y="100"/>
                  </a:cubicBezTo>
                  <a:cubicBezTo>
                    <a:pt x="99" y="100"/>
                    <a:pt x="99" y="100"/>
                    <a:pt x="100" y="100"/>
                  </a:cubicBezTo>
                  <a:cubicBezTo>
                    <a:pt x="153" y="99"/>
                    <a:pt x="196" y="55"/>
                    <a:pt x="196" y="2"/>
                  </a:cubicBezTo>
                  <a:cubicBezTo>
                    <a:pt x="196" y="2"/>
                    <a:pt x="196" y="1"/>
                    <a:pt x="196" y="0"/>
                  </a:cubicBezTo>
                  <a:cubicBezTo>
                    <a:pt x="192" y="0"/>
                    <a:pt x="192"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 name="Freeform 87"/>
            <p:cNvSpPr>
              <a:spLocks noEditPoints="1"/>
            </p:cNvSpPr>
            <p:nvPr/>
          </p:nvSpPr>
          <p:spPr bwMode="auto">
            <a:xfrm>
              <a:off x="218292" y="4668907"/>
              <a:ext cx="325438" cy="360363"/>
            </a:xfrm>
            <a:custGeom>
              <a:avLst/>
              <a:gdLst>
                <a:gd name="T0" fmla="*/ 197 w 198"/>
                <a:gd name="T1" fmla="*/ 165 h 220"/>
                <a:gd name="T2" fmla="*/ 159 w 198"/>
                <a:gd name="T3" fmla="*/ 68 h 220"/>
                <a:gd name="T4" fmla="*/ 177 w 198"/>
                <a:gd name="T5" fmla="*/ 61 h 220"/>
                <a:gd name="T6" fmla="*/ 177 w 198"/>
                <a:gd name="T7" fmla="*/ 49 h 220"/>
                <a:gd name="T8" fmla="*/ 63 w 198"/>
                <a:gd name="T9" fmla="*/ 2 h 220"/>
                <a:gd name="T10" fmla="*/ 55 w 198"/>
                <a:gd name="T11" fmla="*/ 5 h 220"/>
                <a:gd name="T12" fmla="*/ 3 w 198"/>
                <a:gd name="T13" fmla="*/ 117 h 220"/>
                <a:gd name="T14" fmla="*/ 11 w 198"/>
                <a:gd name="T15" fmla="*/ 126 h 220"/>
                <a:gd name="T16" fmla="*/ 29 w 198"/>
                <a:gd name="T17" fmla="*/ 119 h 220"/>
                <a:gd name="T18" fmla="*/ 67 w 198"/>
                <a:gd name="T19" fmla="*/ 216 h 220"/>
                <a:gd name="T20" fmla="*/ 74 w 198"/>
                <a:gd name="T21" fmla="*/ 219 h 220"/>
                <a:gd name="T22" fmla="*/ 194 w 198"/>
                <a:gd name="T23" fmla="*/ 172 h 220"/>
                <a:gd name="T24" fmla="*/ 197 w 198"/>
                <a:gd name="T25" fmla="*/ 165 h 220"/>
                <a:gd name="T26" fmla="*/ 43 w 198"/>
                <a:gd name="T27" fmla="*/ 94 h 220"/>
                <a:gd name="T28" fmla="*/ 33 w 198"/>
                <a:gd name="T29" fmla="*/ 84 h 220"/>
                <a:gd name="T30" fmla="*/ 43 w 198"/>
                <a:gd name="T31" fmla="*/ 74 h 220"/>
                <a:gd name="T32" fmla="*/ 53 w 198"/>
                <a:gd name="T33" fmla="*/ 84 h 220"/>
                <a:gd name="T34" fmla="*/ 43 w 198"/>
                <a:gd name="T35"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20">
                  <a:moveTo>
                    <a:pt x="197" y="165"/>
                  </a:moveTo>
                  <a:cubicBezTo>
                    <a:pt x="159" y="68"/>
                    <a:pt x="159" y="68"/>
                    <a:pt x="159" y="68"/>
                  </a:cubicBezTo>
                  <a:cubicBezTo>
                    <a:pt x="177" y="61"/>
                    <a:pt x="177" y="61"/>
                    <a:pt x="177" y="61"/>
                  </a:cubicBezTo>
                  <a:cubicBezTo>
                    <a:pt x="182" y="59"/>
                    <a:pt x="183" y="51"/>
                    <a:pt x="177" y="49"/>
                  </a:cubicBezTo>
                  <a:cubicBezTo>
                    <a:pt x="63" y="2"/>
                    <a:pt x="63" y="2"/>
                    <a:pt x="63" y="2"/>
                  </a:cubicBezTo>
                  <a:cubicBezTo>
                    <a:pt x="60" y="0"/>
                    <a:pt x="56" y="2"/>
                    <a:pt x="55" y="5"/>
                  </a:cubicBezTo>
                  <a:cubicBezTo>
                    <a:pt x="3" y="117"/>
                    <a:pt x="3" y="117"/>
                    <a:pt x="3" y="117"/>
                  </a:cubicBezTo>
                  <a:cubicBezTo>
                    <a:pt x="0" y="123"/>
                    <a:pt x="6" y="128"/>
                    <a:pt x="11" y="126"/>
                  </a:cubicBezTo>
                  <a:cubicBezTo>
                    <a:pt x="29" y="119"/>
                    <a:pt x="29" y="119"/>
                    <a:pt x="29" y="119"/>
                  </a:cubicBezTo>
                  <a:cubicBezTo>
                    <a:pt x="67" y="216"/>
                    <a:pt x="67" y="216"/>
                    <a:pt x="67" y="216"/>
                  </a:cubicBezTo>
                  <a:cubicBezTo>
                    <a:pt x="68" y="218"/>
                    <a:pt x="71" y="220"/>
                    <a:pt x="74" y="219"/>
                  </a:cubicBezTo>
                  <a:cubicBezTo>
                    <a:pt x="194" y="172"/>
                    <a:pt x="194" y="172"/>
                    <a:pt x="194" y="172"/>
                  </a:cubicBezTo>
                  <a:cubicBezTo>
                    <a:pt x="197" y="171"/>
                    <a:pt x="198" y="168"/>
                    <a:pt x="197" y="165"/>
                  </a:cubicBezTo>
                  <a:close/>
                  <a:moveTo>
                    <a:pt x="43" y="94"/>
                  </a:moveTo>
                  <a:cubicBezTo>
                    <a:pt x="38" y="94"/>
                    <a:pt x="33" y="90"/>
                    <a:pt x="33" y="84"/>
                  </a:cubicBezTo>
                  <a:cubicBezTo>
                    <a:pt x="33" y="79"/>
                    <a:pt x="38" y="74"/>
                    <a:pt x="43" y="74"/>
                  </a:cubicBezTo>
                  <a:cubicBezTo>
                    <a:pt x="49" y="74"/>
                    <a:pt x="53" y="79"/>
                    <a:pt x="53" y="84"/>
                  </a:cubicBezTo>
                  <a:cubicBezTo>
                    <a:pt x="53" y="90"/>
                    <a:pt x="49" y="94"/>
                    <a:pt x="43" y="94"/>
                  </a:cubicBezTo>
                  <a:close/>
                </a:path>
              </a:pathLst>
            </a:custGeom>
            <a:solidFill>
              <a:srgbClr val="7078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2" name="Freeform 88"/>
            <p:cNvSpPr>
              <a:spLocks/>
            </p:cNvSpPr>
            <p:nvPr/>
          </p:nvSpPr>
          <p:spPr bwMode="auto">
            <a:xfrm>
              <a:off x="788988" y="4868863"/>
              <a:ext cx="274638" cy="271463"/>
            </a:xfrm>
            <a:custGeom>
              <a:avLst/>
              <a:gdLst>
                <a:gd name="T0" fmla="*/ 3 w 168"/>
                <a:gd name="T1" fmla="*/ 33 h 165"/>
                <a:gd name="T2" fmla="*/ 71 w 168"/>
                <a:gd name="T3" fmla="*/ 4 h 165"/>
                <a:gd name="T4" fmla="*/ 135 w 168"/>
                <a:gd name="T5" fmla="*/ 30 h 165"/>
                <a:gd name="T6" fmla="*/ 164 w 168"/>
                <a:gd name="T7" fmla="*/ 97 h 165"/>
                <a:gd name="T8" fmla="*/ 138 w 168"/>
                <a:gd name="T9" fmla="*/ 162 h 165"/>
                <a:gd name="T10" fmla="*/ 141 w 168"/>
                <a:gd name="T11" fmla="*/ 165 h 165"/>
                <a:gd name="T12" fmla="*/ 168 w 168"/>
                <a:gd name="T13" fmla="*/ 97 h 165"/>
                <a:gd name="T14" fmla="*/ 138 w 168"/>
                <a:gd name="T15" fmla="*/ 27 h 165"/>
                <a:gd name="T16" fmla="*/ 71 w 168"/>
                <a:gd name="T17" fmla="*/ 0 h 165"/>
                <a:gd name="T18" fmla="*/ 0 w 168"/>
                <a:gd name="T19" fmla="*/ 30 h 165"/>
                <a:gd name="T20" fmla="*/ 3 w 168"/>
                <a:gd name="T21" fmla="*/ 3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65">
                  <a:moveTo>
                    <a:pt x="3" y="33"/>
                  </a:moveTo>
                  <a:cubicBezTo>
                    <a:pt x="21" y="13"/>
                    <a:pt x="46" y="4"/>
                    <a:pt x="71" y="4"/>
                  </a:cubicBezTo>
                  <a:cubicBezTo>
                    <a:pt x="94" y="4"/>
                    <a:pt x="117" y="12"/>
                    <a:pt x="135" y="30"/>
                  </a:cubicBezTo>
                  <a:cubicBezTo>
                    <a:pt x="155" y="48"/>
                    <a:pt x="164" y="73"/>
                    <a:pt x="164" y="97"/>
                  </a:cubicBezTo>
                  <a:cubicBezTo>
                    <a:pt x="164" y="121"/>
                    <a:pt x="156" y="144"/>
                    <a:pt x="138" y="162"/>
                  </a:cubicBezTo>
                  <a:cubicBezTo>
                    <a:pt x="141" y="165"/>
                    <a:pt x="141" y="165"/>
                    <a:pt x="141" y="165"/>
                  </a:cubicBezTo>
                  <a:cubicBezTo>
                    <a:pt x="159" y="146"/>
                    <a:pt x="168" y="122"/>
                    <a:pt x="168" y="97"/>
                  </a:cubicBezTo>
                  <a:cubicBezTo>
                    <a:pt x="168" y="72"/>
                    <a:pt x="158" y="46"/>
                    <a:pt x="138" y="27"/>
                  </a:cubicBezTo>
                  <a:cubicBezTo>
                    <a:pt x="119" y="9"/>
                    <a:pt x="95" y="0"/>
                    <a:pt x="71" y="0"/>
                  </a:cubicBezTo>
                  <a:cubicBezTo>
                    <a:pt x="45" y="0"/>
                    <a:pt x="19" y="10"/>
                    <a:pt x="0" y="30"/>
                  </a:cubicBezTo>
                  <a:cubicBezTo>
                    <a:pt x="3" y="33"/>
                    <a:pt x="3" y="33"/>
                    <a:pt x="3"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3" name="Freeform 89"/>
            <p:cNvSpPr>
              <a:spLocks/>
            </p:cNvSpPr>
            <p:nvPr/>
          </p:nvSpPr>
          <p:spPr bwMode="auto">
            <a:xfrm>
              <a:off x="958851" y="4291013"/>
              <a:ext cx="266700" cy="306388"/>
            </a:xfrm>
            <a:custGeom>
              <a:avLst/>
              <a:gdLst>
                <a:gd name="T0" fmla="*/ 160 w 163"/>
                <a:gd name="T1" fmla="*/ 29 h 187"/>
                <a:gd name="T2" fmla="*/ 157 w 163"/>
                <a:gd name="T3" fmla="*/ 14 h 187"/>
                <a:gd name="T4" fmla="*/ 144 w 163"/>
                <a:gd name="T5" fmla="*/ 4 h 187"/>
                <a:gd name="T6" fmla="*/ 128 w 163"/>
                <a:gd name="T7" fmla="*/ 6 h 187"/>
                <a:gd name="T8" fmla="*/ 0 w 163"/>
                <a:gd name="T9" fmla="*/ 181 h 187"/>
                <a:gd name="T10" fmla="*/ 45 w 163"/>
                <a:gd name="T11" fmla="*/ 187 h 187"/>
                <a:gd name="T12" fmla="*/ 160 w 163"/>
                <a:gd name="T13" fmla="*/ 29 h 187"/>
              </a:gdLst>
              <a:ahLst/>
              <a:cxnLst>
                <a:cxn ang="0">
                  <a:pos x="T0" y="T1"/>
                </a:cxn>
                <a:cxn ang="0">
                  <a:pos x="T2" y="T3"/>
                </a:cxn>
                <a:cxn ang="0">
                  <a:pos x="T4" y="T5"/>
                </a:cxn>
                <a:cxn ang="0">
                  <a:pos x="T6" y="T7"/>
                </a:cxn>
                <a:cxn ang="0">
                  <a:pos x="T8" y="T9"/>
                </a:cxn>
                <a:cxn ang="0">
                  <a:pos x="T10" y="T11"/>
                </a:cxn>
                <a:cxn ang="0">
                  <a:pos x="T12" y="T13"/>
                </a:cxn>
              </a:cxnLst>
              <a:rect l="0" t="0" r="r" b="b"/>
              <a:pathLst>
                <a:path w="163" h="187">
                  <a:moveTo>
                    <a:pt x="160" y="29"/>
                  </a:moveTo>
                  <a:cubicBezTo>
                    <a:pt x="163" y="24"/>
                    <a:pt x="162" y="17"/>
                    <a:pt x="157" y="14"/>
                  </a:cubicBezTo>
                  <a:cubicBezTo>
                    <a:pt x="144" y="4"/>
                    <a:pt x="144" y="4"/>
                    <a:pt x="144" y="4"/>
                  </a:cubicBezTo>
                  <a:cubicBezTo>
                    <a:pt x="139" y="0"/>
                    <a:pt x="131" y="1"/>
                    <a:pt x="128" y="6"/>
                  </a:cubicBezTo>
                  <a:cubicBezTo>
                    <a:pt x="0" y="181"/>
                    <a:pt x="0" y="181"/>
                    <a:pt x="0" y="181"/>
                  </a:cubicBezTo>
                  <a:cubicBezTo>
                    <a:pt x="45" y="187"/>
                    <a:pt x="45" y="187"/>
                    <a:pt x="45" y="187"/>
                  </a:cubicBezTo>
                  <a:lnTo>
                    <a:pt x="16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4" name="Freeform 90"/>
            <p:cNvSpPr>
              <a:spLocks/>
            </p:cNvSpPr>
            <p:nvPr/>
          </p:nvSpPr>
          <p:spPr bwMode="auto">
            <a:xfrm>
              <a:off x="954088" y="4289425"/>
              <a:ext cx="274638" cy="311150"/>
            </a:xfrm>
            <a:custGeom>
              <a:avLst/>
              <a:gdLst>
                <a:gd name="T0" fmla="*/ 163 w 167"/>
                <a:gd name="T1" fmla="*/ 30 h 190"/>
                <a:gd name="T2" fmla="*/ 164 w 167"/>
                <a:gd name="T3" fmla="*/ 32 h 190"/>
                <a:gd name="T4" fmla="*/ 167 w 167"/>
                <a:gd name="T5" fmla="*/ 24 h 190"/>
                <a:gd name="T6" fmla="*/ 161 w 167"/>
                <a:gd name="T7" fmla="*/ 13 h 190"/>
                <a:gd name="T8" fmla="*/ 148 w 167"/>
                <a:gd name="T9" fmla="*/ 3 h 190"/>
                <a:gd name="T10" fmla="*/ 140 w 167"/>
                <a:gd name="T11" fmla="*/ 0 h 190"/>
                <a:gd name="T12" fmla="*/ 129 w 167"/>
                <a:gd name="T13" fmla="*/ 6 h 190"/>
                <a:gd name="T14" fmla="*/ 0 w 167"/>
                <a:gd name="T15" fmla="*/ 184 h 190"/>
                <a:gd name="T16" fmla="*/ 49 w 167"/>
                <a:gd name="T17" fmla="*/ 190 h 190"/>
                <a:gd name="T18" fmla="*/ 164 w 167"/>
                <a:gd name="T19" fmla="*/ 32 h 190"/>
                <a:gd name="T20" fmla="*/ 163 w 167"/>
                <a:gd name="T21" fmla="*/ 30 h 190"/>
                <a:gd name="T22" fmla="*/ 161 w 167"/>
                <a:gd name="T23" fmla="*/ 29 h 190"/>
                <a:gd name="T24" fmla="*/ 47 w 167"/>
                <a:gd name="T25" fmla="*/ 186 h 190"/>
                <a:gd name="T26" fmla="*/ 7 w 167"/>
                <a:gd name="T27" fmla="*/ 181 h 190"/>
                <a:gd name="T28" fmla="*/ 132 w 167"/>
                <a:gd name="T29" fmla="*/ 8 h 190"/>
                <a:gd name="T30" fmla="*/ 140 w 167"/>
                <a:gd name="T31" fmla="*/ 4 h 190"/>
                <a:gd name="T32" fmla="*/ 145 w 167"/>
                <a:gd name="T33" fmla="*/ 6 h 190"/>
                <a:gd name="T34" fmla="*/ 159 w 167"/>
                <a:gd name="T35" fmla="*/ 16 h 190"/>
                <a:gd name="T36" fmla="*/ 163 w 167"/>
                <a:gd name="T37" fmla="*/ 24 h 190"/>
                <a:gd name="T38" fmla="*/ 161 w 167"/>
                <a:gd name="T39" fmla="*/ 29 h 190"/>
                <a:gd name="T40" fmla="*/ 163 w 167"/>
                <a:gd name="T41" fmla="*/ 3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190">
                  <a:moveTo>
                    <a:pt x="163" y="30"/>
                  </a:moveTo>
                  <a:cubicBezTo>
                    <a:pt x="164" y="32"/>
                    <a:pt x="164" y="32"/>
                    <a:pt x="164" y="32"/>
                  </a:cubicBezTo>
                  <a:cubicBezTo>
                    <a:pt x="166" y="29"/>
                    <a:pt x="167" y="26"/>
                    <a:pt x="167" y="24"/>
                  </a:cubicBezTo>
                  <a:cubicBezTo>
                    <a:pt x="167" y="20"/>
                    <a:pt x="165" y="15"/>
                    <a:pt x="161" y="13"/>
                  </a:cubicBezTo>
                  <a:cubicBezTo>
                    <a:pt x="148" y="3"/>
                    <a:pt x="148" y="3"/>
                    <a:pt x="148" y="3"/>
                  </a:cubicBezTo>
                  <a:cubicBezTo>
                    <a:pt x="145" y="1"/>
                    <a:pt x="143" y="0"/>
                    <a:pt x="140" y="0"/>
                  </a:cubicBezTo>
                  <a:cubicBezTo>
                    <a:pt x="136" y="0"/>
                    <a:pt x="132" y="2"/>
                    <a:pt x="129" y="6"/>
                  </a:cubicBezTo>
                  <a:cubicBezTo>
                    <a:pt x="0" y="184"/>
                    <a:pt x="0" y="184"/>
                    <a:pt x="0" y="184"/>
                  </a:cubicBezTo>
                  <a:cubicBezTo>
                    <a:pt x="49" y="190"/>
                    <a:pt x="49" y="190"/>
                    <a:pt x="49" y="190"/>
                  </a:cubicBezTo>
                  <a:cubicBezTo>
                    <a:pt x="164" y="32"/>
                    <a:pt x="164" y="32"/>
                    <a:pt x="164" y="32"/>
                  </a:cubicBezTo>
                  <a:cubicBezTo>
                    <a:pt x="163" y="30"/>
                    <a:pt x="163" y="30"/>
                    <a:pt x="163" y="30"/>
                  </a:cubicBezTo>
                  <a:cubicBezTo>
                    <a:pt x="161" y="29"/>
                    <a:pt x="161" y="29"/>
                    <a:pt x="161" y="29"/>
                  </a:cubicBezTo>
                  <a:cubicBezTo>
                    <a:pt x="47" y="186"/>
                    <a:pt x="47" y="186"/>
                    <a:pt x="47" y="186"/>
                  </a:cubicBezTo>
                  <a:cubicBezTo>
                    <a:pt x="7" y="181"/>
                    <a:pt x="7" y="181"/>
                    <a:pt x="7" y="181"/>
                  </a:cubicBezTo>
                  <a:cubicBezTo>
                    <a:pt x="132" y="8"/>
                    <a:pt x="132" y="8"/>
                    <a:pt x="132" y="8"/>
                  </a:cubicBezTo>
                  <a:cubicBezTo>
                    <a:pt x="134" y="6"/>
                    <a:pt x="137" y="4"/>
                    <a:pt x="140" y="4"/>
                  </a:cubicBezTo>
                  <a:cubicBezTo>
                    <a:pt x="142" y="4"/>
                    <a:pt x="144" y="5"/>
                    <a:pt x="145" y="6"/>
                  </a:cubicBezTo>
                  <a:cubicBezTo>
                    <a:pt x="159" y="16"/>
                    <a:pt x="159" y="16"/>
                    <a:pt x="159" y="16"/>
                  </a:cubicBezTo>
                  <a:cubicBezTo>
                    <a:pt x="161" y="18"/>
                    <a:pt x="163" y="21"/>
                    <a:pt x="163" y="24"/>
                  </a:cubicBezTo>
                  <a:cubicBezTo>
                    <a:pt x="163" y="26"/>
                    <a:pt x="162" y="28"/>
                    <a:pt x="161" y="29"/>
                  </a:cubicBezTo>
                  <a:lnTo>
                    <a:pt x="163" y="30"/>
                  </a:lnTo>
                  <a:close/>
                </a:path>
              </a:pathLst>
            </a:custGeom>
            <a:solidFill>
              <a:srgbClr val="E38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5" name="Freeform 91"/>
            <p:cNvSpPr>
              <a:spLocks/>
            </p:cNvSpPr>
            <p:nvPr/>
          </p:nvSpPr>
          <p:spPr bwMode="auto">
            <a:xfrm>
              <a:off x="868363" y="4587875"/>
              <a:ext cx="165100" cy="158750"/>
            </a:xfrm>
            <a:custGeom>
              <a:avLst/>
              <a:gdLst>
                <a:gd name="T0" fmla="*/ 35 w 104"/>
                <a:gd name="T1" fmla="*/ 100 h 100"/>
                <a:gd name="T2" fmla="*/ 104 w 104"/>
                <a:gd name="T3" fmla="*/ 6 h 100"/>
                <a:gd name="T4" fmla="*/ 57 w 104"/>
                <a:gd name="T5" fmla="*/ 0 h 100"/>
                <a:gd name="T6" fmla="*/ 0 w 104"/>
                <a:gd name="T7" fmla="*/ 79 h 100"/>
                <a:gd name="T8" fmla="*/ 35 w 104"/>
                <a:gd name="T9" fmla="*/ 100 h 100"/>
              </a:gdLst>
              <a:ahLst/>
              <a:cxnLst>
                <a:cxn ang="0">
                  <a:pos x="T0" y="T1"/>
                </a:cxn>
                <a:cxn ang="0">
                  <a:pos x="T2" y="T3"/>
                </a:cxn>
                <a:cxn ang="0">
                  <a:pos x="T4" y="T5"/>
                </a:cxn>
                <a:cxn ang="0">
                  <a:pos x="T6" y="T7"/>
                </a:cxn>
                <a:cxn ang="0">
                  <a:pos x="T8" y="T9"/>
                </a:cxn>
              </a:cxnLst>
              <a:rect l="0" t="0" r="r" b="b"/>
              <a:pathLst>
                <a:path w="104" h="100">
                  <a:moveTo>
                    <a:pt x="35" y="100"/>
                  </a:moveTo>
                  <a:lnTo>
                    <a:pt x="104" y="6"/>
                  </a:lnTo>
                  <a:lnTo>
                    <a:pt x="57" y="0"/>
                  </a:lnTo>
                  <a:lnTo>
                    <a:pt x="0" y="79"/>
                  </a:lnTo>
                  <a:lnTo>
                    <a:pt x="35" y="100"/>
                  </a:lnTo>
                  <a:close/>
                </a:path>
              </a:pathLst>
            </a:custGeom>
            <a:solidFill>
              <a:srgbClr val="A4A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6" name="Freeform 92"/>
            <p:cNvSpPr>
              <a:spLocks/>
            </p:cNvSpPr>
            <p:nvPr/>
          </p:nvSpPr>
          <p:spPr bwMode="auto">
            <a:xfrm>
              <a:off x="676276" y="4552950"/>
              <a:ext cx="514350" cy="246063"/>
            </a:xfrm>
            <a:custGeom>
              <a:avLst/>
              <a:gdLst>
                <a:gd name="T0" fmla="*/ 64 w 314"/>
                <a:gd name="T1" fmla="*/ 0 h 150"/>
                <a:gd name="T2" fmla="*/ 21 w 314"/>
                <a:gd name="T3" fmla="*/ 46 h 150"/>
                <a:gd name="T4" fmla="*/ 109 w 314"/>
                <a:gd name="T5" fmla="*/ 98 h 150"/>
                <a:gd name="T6" fmla="*/ 283 w 314"/>
                <a:gd name="T7" fmla="*/ 120 h 150"/>
                <a:gd name="T8" fmla="*/ 267 w 314"/>
                <a:gd name="T9" fmla="*/ 72 h 150"/>
                <a:gd name="T10" fmla="*/ 300 w 314"/>
                <a:gd name="T11" fmla="*/ 91 h 150"/>
                <a:gd name="T12" fmla="*/ 279 w 314"/>
                <a:gd name="T13" fmla="*/ 130 h 150"/>
                <a:gd name="T14" fmla="*/ 97 w 314"/>
                <a:gd name="T15" fmla="*/ 101 h 150"/>
                <a:gd name="T16" fmla="*/ 8 w 314"/>
                <a:gd name="T17" fmla="*/ 42 h 150"/>
                <a:gd name="T18" fmla="*/ 26 w 314"/>
                <a:gd name="T19" fmla="*/ 7 h 150"/>
                <a:gd name="T20" fmla="*/ 64 w 314"/>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150">
                  <a:moveTo>
                    <a:pt x="64" y="0"/>
                  </a:moveTo>
                  <a:cubicBezTo>
                    <a:pt x="39" y="10"/>
                    <a:pt x="0" y="19"/>
                    <a:pt x="21" y="46"/>
                  </a:cubicBezTo>
                  <a:cubicBezTo>
                    <a:pt x="43" y="72"/>
                    <a:pt x="62" y="89"/>
                    <a:pt x="109" y="98"/>
                  </a:cubicBezTo>
                  <a:cubicBezTo>
                    <a:pt x="156" y="106"/>
                    <a:pt x="258" y="150"/>
                    <a:pt x="283" y="120"/>
                  </a:cubicBezTo>
                  <a:cubicBezTo>
                    <a:pt x="308" y="89"/>
                    <a:pt x="267" y="72"/>
                    <a:pt x="267" y="72"/>
                  </a:cubicBezTo>
                  <a:cubicBezTo>
                    <a:pt x="267" y="72"/>
                    <a:pt x="286" y="76"/>
                    <a:pt x="300" y="91"/>
                  </a:cubicBezTo>
                  <a:cubicBezTo>
                    <a:pt x="314" y="106"/>
                    <a:pt x="307" y="117"/>
                    <a:pt x="279" y="130"/>
                  </a:cubicBezTo>
                  <a:cubicBezTo>
                    <a:pt x="252" y="143"/>
                    <a:pt x="153" y="121"/>
                    <a:pt x="97" y="101"/>
                  </a:cubicBezTo>
                  <a:cubicBezTo>
                    <a:pt x="41" y="81"/>
                    <a:pt x="7" y="53"/>
                    <a:pt x="8" y="42"/>
                  </a:cubicBezTo>
                  <a:cubicBezTo>
                    <a:pt x="10" y="32"/>
                    <a:pt x="7" y="11"/>
                    <a:pt x="26" y="7"/>
                  </a:cubicBezTo>
                  <a:cubicBezTo>
                    <a:pt x="44" y="2"/>
                    <a:pt x="64" y="0"/>
                    <a:pt x="64" y="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7" name="Freeform 93"/>
            <p:cNvSpPr>
              <a:spLocks/>
            </p:cNvSpPr>
            <p:nvPr/>
          </p:nvSpPr>
          <p:spPr bwMode="auto">
            <a:xfrm>
              <a:off x="847726" y="4497388"/>
              <a:ext cx="344488" cy="122238"/>
            </a:xfrm>
            <a:custGeom>
              <a:avLst/>
              <a:gdLst>
                <a:gd name="T0" fmla="*/ 92 w 210"/>
                <a:gd name="T1" fmla="*/ 10 h 75"/>
                <a:gd name="T2" fmla="*/ 27 w 210"/>
                <a:gd name="T3" fmla="*/ 27 h 75"/>
                <a:gd name="T4" fmla="*/ 123 w 210"/>
                <a:gd name="T5" fmla="*/ 55 h 75"/>
                <a:gd name="T6" fmla="*/ 149 w 210"/>
                <a:gd name="T7" fmla="*/ 23 h 75"/>
                <a:gd name="T8" fmla="*/ 185 w 210"/>
                <a:gd name="T9" fmla="*/ 38 h 75"/>
                <a:gd name="T10" fmla="*/ 109 w 210"/>
                <a:gd name="T11" fmla="*/ 65 h 75"/>
                <a:gd name="T12" fmla="*/ 15 w 210"/>
                <a:gd name="T13" fmla="*/ 20 h 75"/>
                <a:gd name="T14" fmla="*/ 92 w 210"/>
                <a:gd name="T15" fmla="*/ 1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75">
                  <a:moveTo>
                    <a:pt x="92" y="10"/>
                  </a:moveTo>
                  <a:cubicBezTo>
                    <a:pt x="53" y="8"/>
                    <a:pt x="33" y="11"/>
                    <a:pt x="27" y="27"/>
                  </a:cubicBezTo>
                  <a:cubicBezTo>
                    <a:pt x="21" y="43"/>
                    <a:pt x="74" y="49"/>
                    <a:pt x="123" y="55"/>
                  </a:cubicBezTo>
                  <a:cubicBezTo>
                    <a:pt x="196" y="64"/>
                    <a:pt x="199" y="28"/>
                    <a:pt x="149" y="23"/>
                  </a:cubicBezTo>
                  <a:cubicBezTo>
                    <a:pt x="149" y="23"/>
                    <a:pt x="165" y="20"/>
                    <a:pt x="185" y="38"/>
                  </a:cubicBezTo>
                  <a:cubicBezTo>
                    <a:pt x="204" y="56"/>
                    <a:pt x="210" y="75"/>
                    <a:pt x="109" y="65"/>
                  </a:cubicBezTo>
                  <a:cubicBezTo>
                    <a:pt x="7" y="55"/>
                    <a:pt x="0" y="35"/>
                    <a:pt x="15" y="20"/>
                  </a:cubicBezTo>
                  <a:cubicBezTo>
                    <a:pt x="35" y="0"/>
                    <a:pt x="92" y="10"/>
                    <a:pt x="92" y="10"/>
                  </a:cubicBez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cxnSp>
        <p:nvCxnSpPr>
          <p:cNvPr id="7" name="Connecteur droit 6"/>
          <p:cNvCxnSpPr/>
          <p:nvPr/>
        </p:nvCxnSpPr>
        <p:spPr>
          <a:xfrm>
            <a:off x="1247775" y="965200"/>
            <a:ext cx="5544000"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1181100" cy="965200"/>
          </a:xfrm>
          <a:prstGeom prst="rect">
            <a:avLst/>
          </a:prstGeom>
          <a:blipFill>
            <a:blip r:embed="rId4">
              <a:alphaModFix amt="63000"/>
            </a:blip>
            <a:srcRect/>
            <a:stretch>
              <a:fillRect t="-1" b="-92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42" name="Groupe 41">
            <a:extLst>
              <a:ext uri="{FF2B5EF4-FFF2-40B4-BE49-F238E27FC236}">
                <a16:creationId xmlns:a16="http://schemas.microsoft.com/office/drawing/2014/main" id="{F40D68BF-9CAC-D42A-A560-23C3E9FC7F01}"/>
              </a:ext>
            </a:extLst>
          </p:cNvPr>
          <p:cNvGrpSpPr/>
          <p:nvPr/>
        </p:nvGrpSpPr>
        <p:grpSpPr>
          <a:xfrm>
            <a:off x="1525365" y="170165"/>
            <a:ext cx="4543228" cy="352053"/>
            <a:chOff x="1740513" y="170165"/>
            <a:chExt cx="4543228" cy="352053"/>
          </a:xfrm>
        </p:grpSpPr>
        <p:sp>
          <p:nvSpPr>
            <p:cNvPr id="40" name="Ellipse 39">
              <a:extLst>
                <a:ext uri="{FF2B5EF4-FFF2-40B4-BE49-F238E27FC236}">
                  <a16:creationId xmlns:a16="http://schemas.microsoft.com/office/drawing/2014/main" id="{1010F8C0-6610-3F2B-F905-5BDB2024379E}"/>
                </a:ext>
              </a:extLst>
            </p:cNvPr>
            <p:cNvSpPr/>
            <p:nvPr/>
          </p:nvSpPr>
          <p:spPr>
            <a:xfrm>
              <a:off x="5804513" y="170165"/>
              <a:ext cx="479228" cy="352053"/>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5" name="Ellipse 4">
              <a:extLst>
                <a:ext uri="{FF2B5EF4-FFF2-40B4-BE49-F238E27FC236}">
                  <a16:creationId xmlns:a16="http://schemas.microsoft.com/office/drawing/2014/main" id="{AF750AB4-ECE5-E11D-71F3-419BD07CE8EA}"/>
                </a:ext>
              </a:extLst>
            </p:cNvPr>
            <p:cNvSpPr/>
            <p:nvPr/>
          </p:nvSpPr>
          <p:spPr>
            <a:xfrm>
              <a:off x="1740513" y="170165"/>
              <a:ext cx="479228" cy="352053"/>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6" name="Rectangle 15"/>
            <p:cNvSpPr/>
            <p:nvPr/>
          </p:nvSpPr>
          <p:spPr>
            <a:xfrm>
              <a:off x="1932319" y="170165"/>
              <a:ext cx="4153752" cy="352053"/>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Actions prioritaires pour faire face</a:t>
              </a:r>
              <a:endParaRPr lang="fr-FR" sz="1600" cap="all" dirty="0">
                <a:latin typeface="Century Gothic" panose="020B0502020202020204" pitchFamily="34" charset="0"/>
              </a:endParaRPr>
            </a:p>
          </p:txBody>
        </p:sp>
      </p:grpSp>
      <p:sp>
        <p:nvSpPr>
          <p:cNvPr id="18" name="Ellipse 17"/>
          <p:cNvSpPr/>
          <p:nvPr/>
        </p:nvSpPr>
        <p:spPr>
          <a:xfrm>
            <a:off x="2702101" y="498548"/>
            <a:ext cx="479228" cy="352053"/>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46" name="Groupe 45">
            <a:extLst>
              <a:ext uri="{FF2B5EF4-FFF2-40B4-BE49-F238E27FC236}">
                <a16:creationId xmlns:a16="http://schemas.microsoft.com/office/drawing/2014/main" id="{C3D90B17-3D07-3B19-1F0A-DB74ED07C998}"/>
              </a:ext>
            </a:extLst>
          </p:cNvPr>
          <p:cNvGrpSpPr/>
          <p:nvPr/>
        </p:nvGrpSpPr>
        <p:grpSpPr>
          <a:xfrm>
            <a:off x="1632575" y="498548"/>
            <a:ext cx="5033299" cy="352053"/>
            <a:chOff x="1847723" y="498548"/>
            <a:chExt cx="5033299" cy="352053"/>
          </a:xfrm>
        </p:grpSpPr>
        <p:sp>
          <p:nvSpPr>
            <p:cNvPr id="45" name="Ellipse 44">
              <a:extLst>
                <a:ext uri="{FF2B5EF4-FFF2-40B4-BE49-F238E27FC236}">
                  <a16:creationId xmlns:a16="http://schemas.microsoft.com/office/drawing/2014/main" id="{3BC2D69A-EFAB-F7C9-7167-AC933612CA69}"/>
                </a:ext>
              </a:extLst>
            </p:cNvPr>
            <p:cNvSpPr/>
            <p:nvPr/>
          </p:nvSpPr>
          <p:spPr>
            <a:xfrm>
              <a:off x="1847723" y="498548"/>
              <a:ext cx="479228" cy="352053"/>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0" name="Ellipse 19"/>
            <p:cNvSpPr/>
            <p:nvPr/>
          </p:nvSpPr>
          <p:spPr>
            <a:xfrm>
              <a:off x="6401794" y="498548"/>
              <a:ext cx="479228" cy="352053"/>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1" name="Rectangle 20"/>
            <p:cNvSpPr/>
            <p:nvPr/>
          </p:nvSpPr>
          <p:spPr>
            <a:xfrm>
              <a:off x="2091765" y="498548"/>
              <a:ext cx="4583123" cy="352053"/>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aux impacts du changement climatique</a:t>
              </a:r>
            </a:p>
          </p:txBody>
        </p:sp>
      </p:grpSp>
      <p:sp>
        <p:nvSpPr>
          <p:cNvPr id="48" name="Rectangle 47">
            <a:extLst>
              <a:ext uri="{FF2B5EF4-FFF2-40B4-BE49-F238E27FC236}">
                <a16:creationId xmlns:a16="http://schemas.microsoft.com/office/drawing/2014/main" id="{CE8D1541-996E-1CC5-4220-CAEBE559530A}"/>
              </a:ext>
            </a:extLst>
          </p:cNvPr>
          <p:cNvSpPr/>
          <p:nvPr/>
        </p:nvSpPr>
        <p:spPr>
          <a:xfrm>
            <a:off x="7938" y="1066053"/>
            <a:ext cx="3348886" cy="830997"/>
          </a:xfrm>
          <a:prstGeom prst="rect">
            <a:avLst/>
          </a:prstGeom>
        </p:spPr>
        <p:txBody>
          <a:bodyPr wrap="square" lIns="0">
            <a:spAutoFit/>
          </a:bodyPr>
          <a:lstStyle/>
          <a:p>
            <a:pPr marL="180975"/>
            <a:r>
              <a:rPr lang="fr-FR" sz="1200" b="1" spc="-30" dirty="0">
                <a:solidFill>
                  <a:srgbClr val="283583"/>
                </a:solidFill>
                <a:latin typeface="Century Gothic" panose="020B0502020202020204" pitchFamily="34" charset="0"/>
              </a:rPr>
              <a:t>L’interdiction de construire dans les zones à risque demeure l’action la plus souhaitée par les Français pour limiter le risque d’inondations</a:t>
            </a:r>
            <a:endParaRPr lang="fr-FR" sz="1200" spc="-30" dirty="0">
              <a:solidFill>
                <a:srgbClr val="283583"/>
              </a:solidFill>
              <a:latin typeface="Century Gothic" panose="020B0502020202020204" pitchFamily="34" charset="0"/>
            </a:endParaRPr>
          </a:p>
        </p:txBody>
      </p:sp>
      <p:sp>
        <p:nvSpPr>
          <p:cNvPr id="54" name="ZoneTexte 53">
            <a:extLst>
              <a:ext uri="{FF2B5EF4-FFF2-40B4-BE49-F238E27FC236}">
                <a16:creationId xmlns:a16="http://schemas.microsoft.com/office/drawing/2014/main" id="{1ED00895-316E-8AE9-A739-701F9BDF14C5}"/>
              </a:ext>
            </a:extLst>
          </p:cNvPr>
          <p:cNvSpPr txBox="1"/>
          <p:nvPr/>
        </p:nvSpPr>
        <p:spPr>
          <a:xfrm>
            <a:off x="177252" y="1862551"/>
            <a:ext cx="3152212" cy="1338828"/>
          </a:xfrm>
          <a:prstGeom prst="rect">
            <a:avLst/>
          </a:prstGeom>
        </p:spPr>
        <p:txBody>
          <a:bodyPr wrap="square" lIns="0" numCol="1">
            <a:spAutoFit/>
          </a:bodyPr>
          <a:lstStyle>
            <a:defPPr>
              <a:defRPr lang="fr-FR"/>
            </a:defPPr>
            <a:lvl2pPr marL="88900" lvl="1">
              <a:spcBef>
                <a:spcPts val="1200"/>
              </a:spcBef>
              <a:defRPr sz="900" spc="-10">
                <a:latin typeface="Century Gothic" panose="020B0502020202020204" pitchFamily="34" charset="0"/>
              </a:defRPr>
            </a:lvl2pPr>
          </a:lstStyle>
          <a:p>
            <a:r>
              <a:rPr lang="fr-FR" sz="900" dirty="0">
                <a:latin typeface="Century Gothic" panose="020B0502020202020204" pitchFamily="34" charset="0"/>
              </a:rPr>
              <a:t>Sur la question de la lutte contre le risque inondation, les interviewés se positionnent, tout comme en 2018, principalement en faveur de l’interdiction des constructions dans les zones à risques (33% des citations), en retrait de 6 points par rapport à 2018. L’action prioritaire qui est a contrario plus plébiscitée cette année est la limitation du goudronnage des sols (26% ; +8 pts vs 2018), suivie de l’entretien des cours d’eau (19% ; +2 pts).</a:t>
            </a:r>
          </a:p>
        </p:txBody>
      </p:sp>
      <p:sp>
        <p:nvSpPr>
          <p:cNvPr id="56" name="Rectangle 55">
            <a:extLst>
              <a:ext uri="{FF2B5EF4-FFF2-40B4-BE49-F238E27FC236}">
                <a16:creationId xmlns:a16="http://schemas.microsoft.com/office/drawing/2014/main" id="{EED4ED00-CB18-9A04-778F-B668B8F834B5}"/>
              </a:ext>
            </a:extLst>
          </p:cNvPr>
          <p:cNvSpPr/>
          <p:nvPr/>
        </p:nvSpPr>
        <p:spPr>
          <a:xfrm>
            <a:off x="-14" y="3809248"/>
            <a:ext cx="6641421" cy="646331"/>
          </a:xfrm>
          <a:prstGeom prst="rect">
            <a:avLst/>
          </a:prstGeom>
        </p:spPr>
        <p:txBody>
          <a:bodyPr wrap="square" lIns="0">
            <a:spAutoFit/>
          </a:bodyPr>
          <a:lstStyle/>
          <a:p>
            <a:pPr marL="180975" algn="just"/>
            <a:r>
              <a:rPr lang="fr-FR" sz="1200" b="1" spc="-30" dirty="0">
                <a:solidFill>
                  <a:srgbClr val="283583"/>
                </a:solidFill>
                <a:latin typeface="Century Gothic" panose="020B0502020202020204" pitchFamily="34" charset="0"/>
              </a:rPr>
              <a:t>S’agissant des actions jugées prioritaires pour faire face à la sécheresse, les interviewés plébiscitent la récupération des eaux de pluie pour certains usages et le recyclage des eaux usées</a:t>
            </a:r>
            <a:endParaRPr lang="fr-FR" sz="1200" spc="-30" dirty="0">
              <a:solidFill>
                <a:srgbClr val="283583"/>
              </a:solidFill>
              <a:latin typeface="Century Gothic" panose="020B0502020202020204" pitchFamily="34" charset="0"/>
            </a:endParaRPr>
          </a:p>
        </p:txBody>
      </p:sp>
      <p:pic>
        <p:nvPicPr>
          <p:cNvPr id="58" name="Image 57">
            <a:extLst>
              <a:ext uri="{FF2B5EF4-FFF2-40B4-BE49-F238E27FC236}">
                <a16:creationId xmlns:a16="http://schemas.microsoft.com/office/drawing/2014/main" id="{1AF91670-6863-8A04-BF13-9AF4A14BF3C0}"/>
              </a:ext>
            </a:extLst>
          </p:cNvPr>
          <p:cNvPicPr>
            <a:picLocks noChangeAspect="1"/>
          </p:cNvPicPr>
          <p:nvPr/>
        </p:nvPicPr>
        <p:blipFill>
          <a:blip r:embed="rId5"/>
          <a:stretch>
            <a:fillRect/>
          </a:stretch>
        </p:blipFill>
        <p:spPr>
          <a:xfrm>
            <a:off x="1930258" y="4506359"/>
            <a:ext cx="4830417" cy="2934694"/>
          </a:xfrm>
          <a:prstGeom prst="rect">
            <a:avLst/>
          </a:prstGeom>
          <a:ln>
            <a:solidFill>
              <a:srgbClr val="283583"/>
            </a:solidFill>
          </a:ln>
        </p:spPr>
      </p:pic>
      <p:sp>
        <p:nvSpPr>
          <p:cNvPr id="59" name="ZoneTexte 58">
            <a:extLst>
              <a:ext uri="{FF2B5EF4-FFF2-40B4-BE49-F238E27FC236}">
                <a16:creationId xmlns:a16="http://schemas.microsoft.com/office/drawing/2014/main" id="{9D3EFEC6-38E5-4959-BD28-7C297FDBD924}"/>
              </a:ext>
            </a:extLst>
          </p:cNvPr>
          <p:cNvSpPr txBox="1"/>
          <p:nvPr/>
        </p:nvSpPr>
        <p:spPr>
          <a:xfrm>
            <a:off x="185203" y="4494425"/>
            <a:ext cx="1745055" cy="3293209"/>
          </a:xfrm>
          <a:prstGeom prst="rect">
            <a:avLst/>
          </a:prstGeom>
        </p:spPr>
        <p:txBody>
          <a:bodyPr wrap="square" lIns="0" numCol="1">
            <a:spAutoFit/>
          </a:bodyPr>
          <a:lstStyle>
            <a:defPPr>
              <a:defRPr lang="fr-FR"/>
            </a:defPPr>
            <a:lvl2pPr marL="88900" lvl="1">
              <a:spcBef>
                <a:spcPts val="1200"/>
              </a:spcBef>
              <a:defRPr sz="900" spc="-10">
                <a:latin typeface="Century Gothic" panose="020B0502020202020204" pitchFamily="34" charset="0"/>
              </a:defRPr>
            </a:lvl2pPr>
          </a:lstStyle>
          <a:p>
            <a:pPr algn="just">
              <a:spcBef>
                <a:spcPts val="600"/>
              </a:spcBef>
            </a:pPr>
            <a:r>
              <a:rPr lang="fr-FR" sz="900" b="1" dirty="0">
                <a:solidFill>
                  <a:srgbClr val="3795B5"/>
                </a:solidFill>
                <a:latin typeface="Century Gothic" panose="020B0502020202020204" pitchFamily="34" charset="0"/>
              </a:rPr>
              <a:t>Les Français se prononcent très nettement en faveur d’une réutilisation de l’eau pour faire face à la sécheresse </a:t>
            </a:r>
            <a:r>
              <a:rPr lang="fr-FR" sz="900" dirty="0">
                <a:latin typeface="Century Gothic" panose="020B0502020202020204" pitchFamily="34" charset="0"/>
              </a:rPr>
              <a:t>: 36% souhaitent favoriser la récupération des eaux de pluie pour certains usages, 32% le recyclage des eaux usées et 27% la </a:t>
            </a:r>
            <a:r>
              <a:rPr lang="fr-FR" sz="900" dirty="0" err="1">
                <a:latin typeface="Century Gothic" panose="020B0502020202020204" pitchFamily="34" charset="0"/>
              </a:rPr>
              <a:t>désimperméabilisation</a:t>
            </a:r>
            <a:r>
              <a:rPr lang="fr-FR" sz="900" dirty="0">
                <a:latin typeface="Century Gothic" panose="020B0502020202020204" pitchFamily="34" charset="0"/>
              </a:rPr>
              <a:t> pour favoriser la rétention d’eau dans les sols.</a:t>
            </a:r>
          </a:p>
          <a:p>
            <a:pPr algn="just">
              <a:spcBef>
                <a:spcPts val="600"/>
              </a:spcBef>
            </a:pPr>
            <a:r>
              <a:rPr lang="fr-FR" sz="900" dirty="0">
                <a:latin typeface="Century Gothic" panose="020B0502020202020204" pitchFamily="34" charset="0"/>
              </a:rPr>
              <a:t>Les mesures citées ensuite sont </a:t>
            </a:r>
            <a:r>
              <a:rPr lang="fr-FR" sz="900" b="1" dirty="0">
                <a:solidFill>
                  <a:srgbClr val="3795B5"/>
                </a:solidFill>
                <a:latin typeface="Century Gothic" panose="020B0502020202020204" pitchFamily="34" charset="0"/>
              </a:rPr>
              <a:t>d’un registre plus technique que celui de la réutilisation</a:t>
            </a:r>
            <a:r>
              <a:rPr lang="fr-FR" sz="900" dirty="0">
                <a:latin typeface="Century Gothic" panose="020B0502020202020204" pitchFamily="34" charset="0"/>
              </a:rPr>
              <a:t>, et peut-être plus difficiles à s’approprier pour le grand public (aide financière des collectivités fonctionnement naturel des rivières stockage de l’eau..).</a:t>
            </a:r>
          </a:p>
          <a:p>
            <a:pPr algn="just">
              <a:spcBef>
                <a:spcPts val="600"/>
              </a:spcBef>
            </a:pPr>
            <a:endParaRPr lang="fr-FR" sz="900" dirty="0">
              <a:latin typeface="Century Gothic" panose="020B0502020202020204" pitchFamily="34" charset="0"/>
            </a:endParaRPr>
          </a:p>
        </p:txBody>
      </p:sp>
      <p:sp>
        <p:nvSpPr>
          <p:cNvPr id="60" name="ZoneTexte 59">
            <a:extLst>
              <a:ext uri="{FF2B5EF4-FFF2-40B4-BE49-F238E27FC236}">
                <a16:creationId xmlns:a16="http://schemas.microsoft.com/office/drawing/2014/main" id="{CA73C99A-3E0A-599B-86EE-7C1B1E65064F}"/>
              </a:ext>
            </a:extLst>
          </p:cNvPr>
          <p:cNvSpPr txBox="1"/>
          <p:nvPr/>
        </p:nvSpPr>
        <p:spPr>
          <a:xfrm>
            <a:off x="185203" y="7539909"/>
            <a:ext cx="6456204" cy="507831"/>
          </a:xfrm>
          <a:prstGeom prst="rect">
            <a:avLst/>
          </a:prstGeom>
        </p:spPr>
        <p:txBody>
          <a:bodyPr wrap="square" lIns="0" numCol="1">
            <a:spAutoFit/>
          </a:bodyPr>
          <a:lstStyle>
            <a:defPPr>
              <a:defRPr lang="fr-FR"/>
            </a:defPPr>
            <a:lvl2pPr marL="88900" lvl="1">
              <a:spcBef>
                <a:spcPts val="1200"/>
              </a:spcBef>
              <a:defRPr sz="900" spc="-10">
                <a:latin typeface="Century Gothic" panose="020B0502020202020204" pitchFamily="34" charset="0"/>
              </a:defRPr>
            </a:lvl2pPr>
          </a:lstStyle>
          <a:p>
            <a:pPr algn="just">
              <a:spcBef>
                <a:spcPts val="600"/>
              </a:spcBef>
            </a:pPr>
            <a:r>
              <a:rPr lang="fr-FR" sz="900" dirty="0">
                <a:latin typeface="Century Gothic" panose="020B0502020202020204" pitchFamily="34" charset="0"/>
              </a:rPr>
              <a:t>Ce sont en revanche </a:t>
            </a:r>
            <a:r>
              <a:rPr lang="fr-FR" sz="900" b="1" dirty="0">
                <a:solidFill>
                  <a:srgbClr val="3795B5"/>
                </a:solidFill>
                <a:latin typeface="Century Gothic" panose="020B0502020202020204" pitchFamily="34" charset="0"/>
              </a:rPr>
              <a:t>les mesures les plus engageantes (ou contraignantes) pour les usagers qui sont les moins citées </a:t>
            </a:r>
            <a:r>
              <a:rPr lang="fr-FR" sz="900" dirty="0">
                <a:latin typeface="Century Gothic" panose="020B0502020202020204" pitchFamily="34" charset="0"/>
              </a:rPr>
              <a:t>(instance locale de dialogue destinée à proposer une gestion optimisée de l’eau entre les usages, faciliter la connaissance des restrictions et des </a:t>
            </a:r>
            <a:r>
              <a:rPr lang="fr-FR" sz="900" dirty="0" err="1">
                <a:latin typeface="Century Gothic" panose="020B0502020202020204" pitchFamily="34" charset="0"/>
              </a:rPr>
              <a:t>éco-gestes</a:t>
            </a:r>
            <a:r>
              <a:rPr lang="fr-FR" sz="900" dirty="0">
                <a:latin typeface="Century Gothic" panose="020B0502020202020204" pitchFamily="34" charset="0"/>
              </a:rPr>
              <a:t> selon la situation locale). </a:t>
            </a:r>
          </a:p>
        </p:txBody>
      </p:sp>
      <p:sp>
        <p:nvSpPr>
          <p:cNvPr id="61" name="Rectangle 60">
            <a:extLst>
              <a:ext uri="{FF2B5EF4-FFF2-40B4-BE49-F238E27FC236}">
                <a16:creationId xmlns:a16="http://schemas.microsoft.com/office/drawing/2014/main" id="{5422A31F-9EB6-533E-87D0-913E832483B7}"/>
              </a:ext>
            </a:extLst>
          </p:cNvPr>
          <p:cNvSpPr/>
          <p:nvPr/>
        </p:nvSpPr>
        <p:spPr>
          <a:xfrm>
            <a:off x="15888" y="8269932"/>
            <a:ext cx="6858014" cy="461665"/>
          </a:xfrm>
          <a:prstGeom prst="rect">
            <a:avLst/>
          </a:prstGeom>
        </p:spPr>
        <p:txBody>
          <a:bodyPr wrap="square" lIns="0">
            <a:spAutoFit/>
          </a:bodyPr>
          <a:lstStyle/>
          <a:p>
            <a:pPr marL="180975"/>
            <a:r>
              <a:rPr lang="fr-FR" sz="1200" b="1" spc="-30" dirty="0">
                <a:solidFill>
                  <a:srgbClr val="283583"/>
                </a:solidFill>
                <a:latin typeface="Century Gothic" panose="020B0502020202020204" pitchFamily="34" charset="0"/>
              </a:rPr>
              <a:t>Pour maintenir la biodiversité dans les milieux naturels et en ville, faire respecter les réglementations en matière de faune et de flore est l’action jugée prioritaire </a:t>
            </a:r>
            <a:endParaRPr lang="fr-FR" sz="1200" spc="-30" dirty="0">
              <a:solidFill>
                <a:srgbClr val="283583"/>
              </a:solidFill>
              <a:latin typeface="Century Gothic" panose="020B0502020202020204" pitchFamily="34" charset="0"/>
            </a:endParaRPr>
          </a:p>
        </p:txBody>
      </p:sp>
      <p:sp>
        <p:nvSpPr>
          <p:cNvPr id="62" name="ZoneTexte 61">
            <a:extLst>
              <a:ext uri="{FF2B5EF4-FFF2-40B4-BE49-F238E27FC236}">
                <a16:creationId xmlns:a16="http://schemas.microsoft.com/office/drawing/2014/main" id="{F6C2EB59-FD25-8ED9-B6ED-2F8DF602FE5A}"/>
              </a:ext>
            </a:extLst>
          </p:cNvPr>
          <p:cNvSpPr txBox="1"/>
          <p:nvPr/>
        </p:nvSpPr>
        <p:spPr>
          <a:xfrm>
            <a:off x="200898" y="8719314"/>
            <a:ext cx="6456204" cy="784830"/>
          </a:xfrm>
          <a:prstGeom prst="rect">
            <a:avLst/>
          </a:prstGeom>
        </p:spPr>
        <p:txBody>
          <a:bodyPr wrap="square" lIns="0" numCol="1">
            <a:spAutoFit/>
          </a:bodyPr>
          <a:lstStyle>
            <a:defPPr>
              <a:defRPr lang="fr-FR"/>
            </a:defPPr>
            <a:lvl2pPr marL="88900" lvl="1">
              <a:spcBef>
                <a:spcPts val="1200"/>
              </a:spcBef>
              <a:defRPr sz="900" spc="-10">
                <a:latin typeface="Century Gothic" panose="020B0502020202020204" pitchFamily="34" charset="0"/>
              </a:defRPr>
            </a:lvl2pPr>
          </a:lstStyle>
          <a:p>
            <a:pPr algn="just">
              <a:spcBef>
                <a:spcPts val="600"/>
              </a:spcBef>
            </a:pPr>
            <a:r>
              <a:rPr lang="fr-FR" sz="900" dirty="0">
                <a:latin typeface="Century Gothic" panose="020B0502020202020204" pitchFamily="34" charset="0"/>
              </a:rPr>
              <a:t>A même niveau qu’en 2018, le grand public estime que l’action à mener prioritairement pour maintenir </a:t>
            </a:r>
            <a:br>
              <a:rPr lang="fr-FR" sz="900" dirty="0">
                <a:latin typeface="Century Gothic" panose="020B0502020202020204" pitchFamily="34" charset="0"/>
              </a:rPr>
            </a:br>
            <a:r>
              <a:rPr lang="fr-FR" sz="900" dirty="0">
                <a:latin typeface="Century Gothic" panose="020B0502020202020204" pitchFamily="34" charset="0"/>
              </a:rPr>
              <a:t>la biodiversité dans les milieux naturels et en ville est de </a:t>
            </a:r>
            <a:r>
              <a:rPr lang="fr-FR" sz="900" b="1" dirty="0">
                <a:solidFill>
                  <a:srgbClr val="3795B5"/>
                </a:solidFill>
                <a:latin typeface="Century Gothic" panose="020B0502020202020204" pitchFamily="34" charset="0"/>
              </a:rPr>
              <a:t>faire respecter les réglementations en matière de protection de la faune et de la flore (33% ; +1 pt vs 2018)</a:t>
            </a:r>
            <a:r>
              <a:rPr lang="fr-FR" sz="900" dirty="0">
                <a:latin typeface="Century Gothic" panose="020B0502020202020204" pitchFamily="34" charset="0"/>
              </a:rPr>
              <a:t>, devant la création de nouvelles aires protégées </a:t>
            </a:r>
            <a:br>
              <a:rPr lang="fr-FR" sz="900" dirty="0">
                <a:latin typeface="Century Gothic" panose="020B0502020202020204" pitchFamily="34" charset="0"/>
              </a:rPr>
            </a:br>
            <a:r>
              <a:rPr lang="fr-FR" sz="900" dirty="0">
                <a:latin typeface="Century Gothic" panose="020B0502020202020204" pitchFamily="34" charset="0"/>
              </a:rPr>
              <a:t>pour favoriser la protection des espèces et des écosystèmes (24% ; +4 pts) et l’aménagement des voies </a:t>
            </a:r>
            <a:br>
              <a:rPr lang="fr-FR" sz="900" dirty="0">
                <a:latin typeface="Century Gothic" panose="020B0502020202020204" pitchFamily="34" charset="0"/>
              </a:rPr>
            </a:br>
            <a:r>
              <a:rPr lang="fr-FR" sz="900" dirty="0">
                <a:latin typeface="Century Gothic" panose="020B0502020202020204" pitchFamily="34" charset="0"/>
              </a:rPr>
              <a:t>vertes le long des cours d’eau pour circuler à vélo ou à pied (18% ; +2 pts). </a:t>
            </a:r>
          </a:p>
        </p:txBody>
      </p:sp>
      <p:pic>
        <p:nvPicPr>
          <p:cNvPr id="2050" name="Image 2049">
            <a:extLst>
              <a:ext uri="{FF2B5EF4-FFF2-40B4-BE49-F238E27FC236}">
                <a16:creationId xmlns:a16="http://schemas.microsoft.com/office/drawing/2014/main" id="{B94966B4-5FD1-71C0-733C-7335A4BD3A59}"/>
              </a:ext>
            </a:extLst>
          </p:cNvPr>
          <p:cNvPicPr>
            <a:picLocks noChangeAspect="1"/>
          </p:cNvPicPr>
          <p:nvPr/>
        </p:nvPicPr>
        <p:blipFill>
          <a:blip r:embed="rId6"/>
          <a:stretch>
            <a:fillRect/>
          </a:stretch>
        </p:blipFill>
        <p:spPr>
          <a:xfrm>
            <a:off x="3356824" y="1116623"/>
            <a:ext cx="3367808" cy="2494978"/>
          </a:xfrm>
          <a:prstGeom prst="rect">
            <a:avLst/>
          </a:prstGeom>
          <a:ln>
            <a:solidFill>
              <a:srgbClr val="283583"/>
            </a:solidFill>
          </a:ln>
        </p:spPr>
      </p:pic>
    </p:spTree>
    <p:extLst>
      <p:ext uri="{BB962C8B-B14F-4D97-AF65-F5344CB8AC3E}">
        <p14:creationId xmlns:p14="http://schemas.microsoft.com/office/powerpoint/2010/main" val="148357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247775" y="965200"/>
            <a:ext cx="5544000"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181100" cy="965200"/>
          </a:xfrm>
          <a:prstGeom prst="rect">
            <a:avLst/>
          </a:prstGeom>
          <a:blipFill>
            <a:blip r:embed="rId2">
              <a:alphaModFix amt="63000"/>
            </a:blip>
            <a:srcRect/>
            <a:stretch>
              <a:fillRect t="-1" b="-92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15" name="Groupe 14"/>
          <p:cNvGrpSpPr/>
          <p:nvPr/>
        </p:nvGrpSpPr>
        <p:grpSpPr>
          <a:xfrm>
            <a:off x="1431732" y="170164"/>
            <a:ext cx="3140264" cy="352054"/>
            <a:chOff x="-2121187" y="671033"/>
            <a:chExt cx="3664250" cy="358347"/>
          </a:xfrm>
        </p:grpSpPr>
        <p:sp>
          <p:nvSpPr>
            <p:cNvPr id="17" name="Ellipse 16"/>
            <p:cNvSpPr/>
            <p:nvPr/>
          </p:nvSpPr>
          <p:spPr>
            <a:xfrm>
              <a:off x="-2121187"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18" name="Groupe 17"/>
            <p:cNvGrpSpPr/>
            <p:nvPr/>
          </p:nvGrpSpPr>
          <p:grpSpPr>
            <a:xfrm>
              <a:off x="-1948193" y="671033"/>
              <a:ext cx="3491256" cy="358347"/>
              <a:chOff x="-1948193" y="671033"/>
              <a:chExt cx="3491256" cy="358347"/>
            </a:xfrm>
          </p:grpSpPr>
          <p:sp>
            <p:nvSpPr>
              <p:cNvPr id="19" name="Ellipse 18"/>
              <p:cNvSpPr/>
              <p:nvPr/>
            </p:nvSpPr>
            <p:spPr>
              <a:xfrm>
                <a:off x="1184718" y="671034"/>
                <a:ext cx="358345"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0" name="Rectangle 19"/>
              <p:cNvSpPr/>
              <p:nvPr/>
            </p:nvSpPr>
            <p:spPr>
              <a:xfrm>
                <a:off x="-1948193" y="671033"/>
                <a:ext cx="3317783" cy="358346"/>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Implication personnelle </a:t>
                </a:r>
                <a:endParaRPr lang="fr-FR" sz="1600" cap="all" dirty="0">
                  <a:latin typeface="Century Gothic" panose="020B0502020202020204" pitchFamily="34" charset="0"/>
                </a:endParaRPr>
              </a:p>
            </p:txBody>
          </p:sp>
        </p:grpSp>
      </p:grpSp>
      <p:grpSp>
        <p:nvGrpSpPr>
          <p:cNvPr id="21" name="Groupe 20"/>
          <p:cNvGrpSpPr/>
          <p:nvPr/>
        </p:nvGrpSpPr>
        <p:grpSpPr>
          <a:xfrm>
            <a:off x="2606302" y="498548"/>
            <a:ext cx="4066995" cy="352053"/>
            <a:chOff x="-2231394" y="671034"/>
            <a:chExt cx="3072553" cy="358346"/>
          </a:xfrm>
          <a:solidFill>
            <a:srgbClr val="3795B5"/>
          </a:solidFill>
        </p:grpSpPr>
        <p:sp>
          <p:nvSpPr>
            <p:cNvPr id="22" name="Ellipse 21"/>
            <p:cNvSpPr/>
            <p:nvPr/>
          </p:nvSpPr>
          <p:spPr>
            <a:xfrm>
              <a:off x="-2231394"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23" name="Groupe 22"/>
            <p:cNvGrpSpPr/>
            <p:nvPr/>
          </p:nvGrpSpPr>
          <p:grpSpPr>
            <a:xfrm>
              <a:off x="-2079762" y="671034"/>
              <a:ext cx="2920921" cy="358346"/>
              <a:chOff x="-2079762" y="671034"/>
              <a:chExt cx="2920921" cy="358346"/>
            </a:xfrm>
            <a:grpFill/>
          </p:grpSpPr>
          <p:sp>
            <p:nvSpPr>
              <p:cNvPr id="24" name="Ellipse 23"/>
              <p:cNvSpPr/>
              <p:nvPr/>
            </p:nvSpPr>
            <p:spPr>
              <a:xfrm>
                <a:off x="482813"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5" name="Rectangle 24"/>
              <p:cNvSpPr/>
              <p:nvPr/>
            </p:nvSpPr>
            <p:spPr>
              <a:xfrm>
                <a:off x="-2079762" y="671034"/>
                <a:ext cx="2767978"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quant à la disponibilité de l’eau </a:t>
                </a:r>
              </a:p>
            </p:txBody>
          </p:sp>
        </p:grpSp>
      </p:grpSp>
      <p:sp>
        <p:nvSpPr>
          <p:cNvPr id="4" name="Rectangle 3">
            <a:extLst>
              <a:ext uri="{FF2B5EF4-FFF2-40B4-BE49-F238E27FC236}">
                <a16:creationId xmlns:a16="http://schemas.microsoft.com/office/drawing/2014/main" id="{9A1F7B7D-4E6D-7D9F-D20C-1C865507C18E}"/>
              </a:ext>
            </a:extLst>
          </p:cNvPr>
          <p:cNvSpPr/>
          <p:nvPr/>
        </p:nvSpPr>
        <p:spPr>
          <a:xfrm>
            <a:off x="-14" y="1293583"/>
            <a:ext cx="6858014" cy="646331"/>
          </a:xfrm>
          <a:prstGeom prst="rect">
            <a:avLst/>
          </a:prstGeom>
        </p:spPr>
        <p:txBody>
          <a:bodyPr wrap="square" lIns="0">
            <a:spAutoFit/>
          </a:bodyPr>
          <a:lstStyle/>
          <a:p>
            <a:pPr marL="180975"/>
            <a:r>
              <a:rPr lang="fr-FR" sz="1200" b="1" dirty="0">
                <a:solidFill>
                  <a:srgbClr val="283583"/>
                </a:solidFill>
                <a:latin typeface="Century Gothic" panose="020B0502020202020204" pitchFamily="34" charset="0"/>
              </a:rPr>
              <a:t>Les craintes à l’égard de la disponibilité de l’eau consommée se matérialisent principalement chez les Français par l’adoption d’</a:t>
            </a:r>
            <a:r>
              <a:rPr lang="fr-FR" sz="1200" b="1" dirty="0" err="1">
                <a:solidFill>
                  <a:srgbClr val="283583"/>
                </a:solidFill>
                <a:latin typeface="Century Gothic" panose="020B0502020202020204" pitchFamily="34" charset="0"/>
              </a:rPr>
              <a:t>éco-gestes</a:t>
            </a:r>
            <a:r>
              <a:rPr lang="fr-FR" sz="1200" b="1" dirty="0">
                <a:solidFill>
                  <a:srgbClr val="283583"/>
                </a:solidFill>
                <a:latin typeface="Century Gothic" panose="020B0502020202020204" pitchFamily="34" charset="0"/>
              </a:rPr>
              <a:t> dans leurs tâches quotidiennes ou l’investissement dans des équipements dédiés</a:t>
            </a:r>
            <a:endParaRPr lang="fr-FR" sz="1200" dirty="0">
              <a:solidFill>
                <a:srgbClr val="283583"/>
              </a:solidFill>
              <a:latin typeface="Century Gothic" panose="020B0502020202020204" pitchFamily="34" charset="0"/>
            </a:endParaRPr>
          </a:p>
        </p:txBody>
      </p:sp>
      <p:sp>
        <p:nvSpPr>
          <p:cNvPr id="28" name="Rectangle 5">
            <a:extLst>
              <a:ext uri="{FF2B5EF4-FFF2-40B4-BE49-F238E27FC236}">
                <a16:creationId xmlns:a16="http://schemas.microsoft.com/office/drawing/2014/main" id="{FA42B926-EDEC-9295-16C5-1F34121B719F}"/>
              </a:ext>
            </a:extLst>
          </p:cNvPr>
          <p:cNvSpPr>
            <a:spLocks noChangeArrowheads="1"/>
          </p:cNvSpPr>
          <p:nvPr/>
        </p:nvSpPr>
        <p:spPr bwMode="auto">
          <a:xfrm>
            <a:off x="461554" y="210731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6">
            <a:extLst>
              <a:ext uri="{FF2B5EF4-FFF2-40B4-BE49-F238E27FC236}">
                <a16:creationId xmlns:a16="http://schemas.microsoft.com/office/drawing/2014/main" id="{8427A768-A196-765C-EC29-24FD900780C9}"/>
              </a:ext>
            </a:extLst>
          </p:cNvPr>
          <p:cNvSpPr>
            <a:spLocks noChangeArrowheads="1"/>
          </p:cNvSpPr>
          <p:nvPr/>
        </p:nvSpPr>
        <p:spPr bwMode="auto">
          <a:xfrm>
            <a:off x="182880" y="2121978"/>
            <a:ext cx="3888648" cy="1464440"/>
          </a:xfrm>
          <a:prstGeom prst="rect">
            <a:avLst/>
          </a:prstGeom>
        </p:spPr>
        <p:txBody>
          <a:bodyPr wrap="square" lIns="0" numCol="1">
            <a:spAutoFit/>
          </a:bodyPr>
          <a:lstStyle/>
          <a:p>
            <a:pPr>
              <a:lnSpc>
                <a:spcPts val="1200"/>
              </a:lnSpc>
              <a:spcBef>
                <a:spcPts val="600"/>
              </a:spcBef>
            </a:pPr>
            <a:r>
              <a:rPr lang="fr-FR" altLang="fr-FR" sz="900" b="1" dirty="0">
                <a:solidFill>
                  <a:srgbClr val="3795B5"/>
                </a:solidFill>
                <a:latin typeface="Century Gothic" panose="020B0502020202020204" pitchFamily="34" charset="0"/>
              </a:rPr>
              <a:t>Les Français semblent quasi-unanimement sensibilisés à la question de la disponibilité de l’eau. </a:t>
            </a:r>
            <a:r>
              <a:rPr lang="fr-FR" altLang="fr-FR" sz="900" dirty="0">
                <a:latin typeface="Century Gothic" panose="020B0502020202020204" pitchFamily="34" charset="0"/>
              </a:rPr>
              <a:t>Le constat est celui </a:t>
            </a:r>
            <a:r>
              <a:rPr lang="fr-FR" altLang="fr-FR" sz="900" b="1" dirty="0">
                <a:solidFill>
                  <a:srgbClr val="3795B5"/>
                </a:solidFill>
                <a:latin typeface="Century Gothic" panose="020B0502020202020204" pitchFamily="34" charset="0"/>
              </a:rPr>
              <a:t>d’une attention plus forte à mesure que la consommation devient directement visible</a:t>
            </a:r>
            <a:r>
              <a:rPr lang="fr-FR" altLang="fr-FR" sz="900" dirty="0">
                <a:latin typeface="Century Gothic" panose="020B0502020202020204" pitchFamily="34" charset="0"/>
              </a:rPr>
              <a:t>. En effet, 9 répondants sur 10 déclarent qu’ils font attention à la quantité d’eau qu’ils consomment (90% ; dont 45% « tout à fait attention »). 82% déclarent également faire tout particulièrement attention aux produits d’entretien ou d’hygiène corporelle qu’ils rejettent dans leurs canalisations et 75% à leur pratique d’activités sportives et de loisirs liées à l’eau (baignades, navigation, pêche …).  </a:t>
            </a:r>
          </a:p>
        </p:txBody>
      </p:sp>
      <p:grpSp>
        <p:nvGrpSpPr>
          <p:cNvPr id="53" name="Groupe 52">
            <a:extLst>
              <a:ext uri="{FF2B5EF4-FFF2-40B4-BE49-F238E27FC236}">
                <a16:creationId xmlns:a16="http://schemas.microsoft.com/office/drawing/2014/main" id="{ED833E4A-D96B-7FF8-A578-CB3898175D6C}"/>
              </a:ext>
            </a:extLst>
          </p:cNvPr>
          <p:cNvGrpSpPr/>
          <p:nvPr/>
        </p:nvGrpSpPr>
        <p:grpSpPr>
          <a:xfrm>
            <a:off x="4091139" y="2086218"/>
            <a:ext cx="3573637" cy="2129063"/>
            <a:chOff x="4010025" y="2012478"/>
            <a:chExt cx="3573637" cy="2129063"/>
          </a:xfrm>
        </p:grpSpPr>
        <p:sp>
          <p:nvSpPr>
            <p:cNvPr id="34" name="Arrondir un rectangle avec un coin diagonal 239">
              <a:extLst>
                <a:ext uri="{FF2B5EF4-FFF2-40B4-BE49-F238E27FC236}">
                  <a16:creationId xmlns:a16="http://schemas.microsoft.com/office/drawing/2014/main" id="{63734EFE-9A6F-545D-048D-5A4E0EB7D245}"/>
                </a:ext>
              </a:extLst>
            </p:cNvPr>
            <p:cNvSpPr/>
            <p:nvPr/>
          </p:nvSpPr>
          <p:spPr>
            <a:xfrm>
              <a:off x="4010025" y="2037074"/>
              <a:ext cx="2610694" cy="1672146"/>
            </a:xfrm>
            <a:prstGeom prst="round2DiagRect">
              <a:avLst>
                <a:gd name="adj1" fmla="val 11684"/>
                <a:gd name="adj2" fmla="val 0"/>
              </a:avLst>
            </a:pr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35" name="ZoneTexte 34">
              <a:extLst>
                <a:ext uri="{FF2B5EF4-FFF2-40B4-BE49-F238E27FC236}">
                  <a16:creationId xmlns:a16="http://schemas.microsoft.com/office/drawing/2014/main" id="{0694EBD3-652E-D7EA-C7D8-13C2877019B2}"/>
                </a:ext>
              </a:extLst>
            </p:cNvPr>
            <p:cNvSpPr txBox="1"/>
            <p:nvPr/>
          </p:nvSpPr>
          <p:spPr>
            <a:xfrm>
              <a:off x="4025535" y="2676900"/>
              <a:ext cx="1940188" cy="923330"/>
            </a:xfrm>
            <a:prstGeom prst="rect">
              <a:avLst/>
            </a:prstGeom>
            <a:noFill/>
          </p:spPr>
          <p:txBody>
            <a:bodyPr wrap="square" rtlCol="0">
              <a:spAutoFit/>
            </a:bodyPr>
            <a:lstStyle/>
            <a:p>
              <a:r>
                <a:rPr lang="fr-FR" sz="3600" b="1" dirty="0">
                  <a:ln>
                    <a:solidFill>
                      <a:schemeClr val="bg1"/>
                    </a:solidFill>
                  </a:ln>
                  <a:solidFill>
                    <a:srgbClr val="283583"/>
                  </a:solidFill>
                  <a:latin typeface="D-DIN Condensed" panose="020B0506030202030204" pitchFamily="34" charset="0"/>
                </a:rPr>
                <a:t>90</a:t>
              </a:r>
              <a:r>
                <a:rPr lang="fr-FR" sz="2800" b="1" dirty="0">
                  <a:ln>
                    <a:solidFill>
                      <a:schemeClr val="bg1"/>
                    </a:solidFill>
                  </a:ln>
                  <a:solidFill>
                    <a:srgbClr val="283583"/>
                  </a:solidFill>
                  <a:latin typeface="D-DIN Condensed" panose="020B0506030202030204" pitchFamily="34" charset="0"/>
                </a:rPr>
                <a:t>%</a:t>
              </a:r>
              <a:endParaRPr lang="fr-FR" sz="3600" b="1" dirty="0">
                <a:ln>
                  <a:solidFill>
                    <a:schemeClr val="bg1"/>
                  </a:solidFill>
                </a:ln>
                <a:solidFill>
                  <a:srgbClr val="283583"/>
                </a:solidFill>
                <a:latin typeface="D-DIN Condensed" panose="020B0506030202030204" pitchFamily="34" charset="0"/>
              </a:endParaRPr>
            </a:p>
            <a:p>
              <a:r>
                <a:rPr lang="fr-FR" sz="900" dirty="0">
                  <a:solidFill>
                    <a:schemeClr val="bg1"/>
                  </a:solidFill>
                  <a:latin typeface="D-DIN Condensed" panose="020B0506030202030204" pitchFamily="34" charset="0"/>
                </a:rPr>
                <a:t>des Français font attention à la</a:t>
              </a:r>
              <a:br>
                <a:rPr lang="fr-FR" sz="900" dirty="0">
                  <a:latin typeface="D-DIN Condensed" panose="020B0506030202030204" pitchFamily="34" charset="0"/>
                </a:rPr>
              </a:br>
              <a:r>
                <a:rPr lang="fr-FR" sz="900" b="1" dirty="0">
                  <a:solidFill>
                    <a:srgbClr val="283583"/>
                  </a:solidFill>
                  <a:latin typeface="D-DIN Condensed" panose="020B0506030202030204" pitchFamily="34" charset="0"/>
                </a:rPr>
                <a:t>QUANTITÉ D’EAU QU’ILS CONSOMMENT</a:t>
              </a:r>
              <a:endParaRPr lang="fr-FR" sz="900" i="1" dirty="0">
                <a:solidFill>
                  <a:schemeClr val="bg1"/>
                </a:solidFill>
                <a:latin typeface="D-DIN Condensed" panose="020B0506030202030204" pitchFamily="34" charset="0"/>
              </a:endParaRPr>
            </a:p>
          </p:txBody>
        </p:sp>
        <p:pic>
          <p:nvPicPr>
            <p:cNvPr id="33" name="Image 32">
              <a:extLst>
                <a:ext uri="{FF2B5EF4-FFF2-40B4-BE49-F238E27FC236}">
                  <a16:creationId xmlns:a16="http://schemas.microsoft.com/office/drawing/2014/main" id="{DD668554-32F0-309E-B381-63C0C65F0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61561">
              <a:off x="5437547" y="1995426"/>
              <a:ext cx="2129063" cy="2163167"/>
            </a:xfrm>
            <a:prstGeom prst="rect">
              <a:avLst/>
            </a:prstGeom>
          </p:spPr>
        </p:pic>
        <p:grpSp>
          <p:nvGrpSpPr>
            <p:cNvPr id="37" name="Groupe 36">
              <a:extLst>
                <a:ext uri="{FF2B5EF4-FFF2-40B4-BE49-F238E27FC236}">
                  <a16:creationId xmlns:a16="http://schemas.microsoft.com/office/drawing/2014/main" id="{ABB12353-4DD1-95D3-EDD5-233B373D5C05}"/>
                </a:ext>
              </a:extLst>
            </p:cNvPr>
            <p:cNvGrpSpPr/>
            <p:nvPr/>
          </p:nvGrpSpPr>
          <p:grpSpPr>
            <a:xfrm>
              <a:off x="4274916" y="2136316"/>
              <a:ext cx="2290434" cy="453778"/>
              <a:chOff x="3429000" y="4688885"/>
              <a:chExt cx="2290434" cy="453778"/>
            </a:xfrm>
          </p:grpSpPr>
          <p:grpSp>
            <p:nvGrpSpPr>
              <p:cNvPr id="39" name="Groupe 38">
                <a:extLst>
                  <a:ext uri="{FF2B5EF4-FFF2-40B4-BE49-F238E27FC236}">
                    <a16:creationId xmlns:a16="http://schemas.microsoft.com/office/drawing/2014/main" id="{A2A5F7D8-6DFB-65C8-B172-153F9F4FB078}"/>
                  </a:ext>
                </a:extLst>
              </p:cNvPr>
              <p:cNvGrpSpPr/>
              <p:nvPr/>
            </p:nvGrpSpPr>
            <p:grpSpPr>
              <a:xfrm>
                <a:off x="3429000" y="4688885"/>
                <a:ext cx="2067792" cy="231141"/>
                <a:chOff x="-2121187" y="671034"/>
                <a:chExt cx="2599010" cy="358346"/>
              </a:xfrm>
              <a:solidFill>
                <a:srgbClr val="283583"/>
              </a:solidFill>
            </p:grpSpPr>
            <p:sp>
              <p:nvSpPr>
                <p:cNvPr id="45" name="Ellipse 44">
                  <a:extLst>
                    <a:ext uri="{FF2B5EF4-FFF2-40B4-BE49-F238E27FC236}">
                      <a16:creationId xmlns:a16="http://schemas.microsoft.com/office/drawing/2014/main" id="{61B88177-9500-EBC1-147A-4E64EDCE55EE}"/>
                    </a:ext>
                  </a:extLst>
                </p:cNvPr>
                <p:cNvSpPr/>
                <p:nvPr/>
              </p:nvSpPr>
              <p:spPr>
                <a:xfrm>
                  <a:off x="-212118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grpSp>
              <p:nvGrpSpPr>
                <p:cNvPr id="46" name="Groupe 45">
                  <a:extLst>
                    <a:ext uri="{FF2B5EF4-FFF2-40B4-BE49-F238E27FC236}">
                      <a16:creationId xmlns:a16="http://schemas.microsoft.com/office/drawing/2014/main" id="{CC5C7A19-7BE6-9441-3EEF-583CAF327287}"/>
                    </a:ext>
                  </a:extLst>
                </p:cNvPr>
                <p:cNvGrpSpPr/>
                <p:nvPr/>
              </p:nvGrpSpPr>
              <p:grpSpPr>
                <a:xfrm>
                  <a:off x="-1948192" y="671034"/>
                  <a:ext cx="2426015" cy="358346"/>
                  <a:chOff x="-1948192" y="671034"/>
                  <a:chExt cx="2426015" cy="358346"/>
                </a:xfrm>
                <a:grpFill/>
              </p:grpSpPr>
              <p:sp>
                <p:nvSpPr>
                  <p:cNvPr id="47" name="Ellipse 46">
                    <a:extLst>
                      <a:ext uri="{FF2B5EF4-FFF2-40B4-BE49-F238E27FC236}">
                        <a16:creationId xmlns:a16="http://schemas.microsoft.com/office/drawing/2014/main" id="{3C7F108B-09D6-D315-D900-34A076AAFAA1}"/>
                      </a:ext>
                    </a:extLst>
                  </p:cNvPr>
                  <p:cNvSpPr/>
                  <p:nvPr/>
                </p:nvSpPr>
                <p:spPr>
                  <a:xfrm>
                    <a:off x="11947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48" name="Rectangle 47">
                    <a:extLst>
                      <a:ext uri="{FF2B5EF4-FFF2-40B4-BE49-F238E27FC236}">
                        <a16:creationId xmlns:a16="http://schemas.microsoft.com/office/drawing/2014/main" id="{830B6140-6B12-4AE7-D3BD-B4890CFDAA5D}"/>
                      </a:ext>
                    </a:extLst>
                  </p:cNvPr>
                  <p:cNvSpPr/>
                  <p:nvPr/>
                </p:nvSpPr>
                <p:spPr>
                  <a:xfrm>
                    <a:off x="-1948192" y="671034"/>
                    <a:ext cx="2238706"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Century Gothic" panose="020B0502020202020204" pitchFamily="34" charset="0"/>
                      </a:rPr>
                      <a:t>des conséquences sur</a:t>
                    </a:r>
                  </a:p>
                </p:txBody>
              </p:sp>
            </p:grpSp>
          </p:grpSp>
          <p:grpSp>
            <p:nvGrpSpPr>
              <p:cNvPr id="40" name="Groupe 39">
                <a:extLst>
                  <a:ext uri="{FF2B5EF4-FFF2-40B4-BE49-F238E27FC236}">
                    <a16:creationId xmlns:a16="http://schemas.microsoft.com/office/drawing/2014/main" id="{628853E9-45FA-030F-54E1-9BB19BDC5254}"/>
                  </a:ext>
                </a:extLst>
              </p:cNvPr>
              <p:cNvGrpSpPr/>
              <p:nvPr/>
            </p:nvGrpSpPr>
            <p:grpSpPr>
              <a:xfrm>
                <a:off x="3786809" y="4911522"/>
                <a:ext cx="1932625" cy="231141"/>
                <a:chOff x="-2121187" y="671034"/>
                <a:chExt cx="2429116" cy="358346"/>
              </a:xfrm>
              <a:solidFill>
                <a:srgbClr val="283583"/>
              </a:solidFill>
            </p:grpSpPr>
            <p:sp>
              <p:nvSpPr>
                <p:cNvPr id="41" name="Ellipse 40">
                  <a:extLst>
                    <a:ext uri="{FF2B5EF4-FFF2-40B4-BE49-F238E27FC236}">
                      <a16:creationId xmlns:a16="http://schemas.microsoft.com/office/drawing/2014/main" id="{0B22DA82-532A-F8DF-8E16-FBE8DE7FF474}"/>
                    </a:ext>
                  </a:extLst>
                </p:cNvPr>
                <p:cNvSpPr/>
                <p:nvPr/>
              </p:nvSpPr>
              <p:spPr>
                <a:xfrm>
                  <a:off x="-212118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grpSp>
              <p:nvGrpSpPr>
                <p:cNvPr id="42" name="Groupe 41">
                  <a:extLst>
                    <a:ext uri="{FF2B5EF4-FFF2-40B4-BE49-F238E27FC236}">
                      <a16:creationId xmlns:a16="http://schemas.microsoft.com/office/drawing/2014/main" id="{FB811E85-D829-57AB-F9B9-1AC1E3D33D0B}"/>
                    </a:ext>
                  </a:extLst>
                </p:cNvPr>
                <p:cNvGrpSpPr/>
                <p:nvPr/>
              </p:nvGrpSpPr>
              <p:grpSpPr>
                <a:xfrm>
                  <a:off x="-1948190" y="671034"/>
                  <a:ext cx="2256119" cy="358346"/>
                  <a:chOff x="-1948190" y="671034"/>
                  <a:chExt cx="2256119" cy="358346"/>
                </a:xfrm>
                <a:grpFill/>
              </p:grpSpPr>
              <p:sp>
                <p:nvSpPr>
                  <p:cNvPr id="43" name="Ellipse 42">
                    <a:extLst>
                      <a:ext uri="{FF2B5EF4-FFF2-40B4-BE49-F238E27FC236}">
                        <a16:creationId xmlns:a16="http://schemas.microsoft.com/office/drawing/2014/main" id="{A37B8126-9615-B634-B1D6-B68EF5E59096}"/>
                      </a:ext>
                    </a:extLst>
                  </p:cNvPr>
                  <p:cNvSpPr/>
                  <p:nvPr/>
                </p:nvSpPr>
                <p:spPr>
                  <a:xfrm>
                    <a:off x="-50417"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44" name="Rectangle 43">
                    <a:extLst>
                      <a:ext uri="{FF2B5EF4-FFF2-40B4-BE49-F238E27FC236}">
                        <a16:creationId xmlns:a16="http://schemas.microsoft.com/office/drawing/2014/main" id="{7BD0AC1C-6A38-BD27-8C34-DAA22E9D14C3}"/>
                      </a:ext>
                    </a:extLst>
                  </p:cNvPr>
                  <p:cNvSpPr/>
                  <p:nvPr/>
                </p:nvSpPr>
                <p:spPr>
                  <a:xfrm>
                    <a:off x="-1948190" y="671034"/>
                    <a:ext cx="2097071"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lstStyle/>
                  <a:p>
                    <a:pPr algn="ctr"/>
                    <a:r>
                      <a:rPr lang="fr-FR" sz="1000" b="1" dirty="0">
                        <a:solidFill>
                          <a:schemeClr val="bg1"/>
                        </a:solidFill>
                        <a:latin typeface="Century Gothic" panose="020B0502020202020204" pitchFamily="34" charset="0"/>
                      </a:rPr>
                      <a:t>les comportements</a:t>
                    </a:r>
                  </a:p>
                </p:txBody>
              </p:sp>
            </p:grpSp>
          </p:grpSp>
        </p:grpSp>
        <p:pic>
          <p:nvPicPr>
            <p:cNvPr id="52" name="Graphique 51">
              <a:extLst>
                <a:ext uri="{FF2B5EF4-FFF2-40B4-BE49-F238E27FC236}">
                  <a16:creationId xmlns:a16="http://schemas.microsoft.com/office/drawing/2014/main" id="{8DA14556-02AF-8B32-40E8-F74457E811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4540" y="2671861"/>
              <a:ext cx="950810" cy="950810"/>
            </a:xfrm>
            <a:prstGeom prst="rect">
              <a:avLst/>
            </a:prstGeom>
          </p:spPr>
        </p:pic>
      </p:grpSp>
      <p:sp>
        <p:nvSpPr>
          <p:cNvPr id="54" name="Rectangle 6">
            <a:extLst>
              <a:ext uri="{FF2B5EF4-FFF2-40B4-BE49-F238E27FC236}">
                <a16:creationId xmlns:a16="http://schemas.microsoft.com/office/drawing/2014/main" id="{3836E985-863F-17B0-59AF-69D6FC02212B}"/>
              </a:ext>
            </a:extLst>
          </p:cNvPr>
          <p:cNvSpPr>
            <a:spLocks noChangeArrowheads="1"/>
          </p:cNvSpPr>
          <p:nvPr/>
        </p:nvSpPr>
        <p:spPr bwMode="auto">
          <a:xfrm>
            <a:off x="182880" y="3797626"/>
            <a:ext cx="6463584" cy="1618328"/>
          </a:xfrm>
          <a:prstGeom prst="rect">
            <a:avLst/>
          </a:prstGeom>
        </p:spPr>
        <p:txBody>
          <a:bodyPr wrap="square" lIns="0" numCol="1">
            <a:spAutoFit/>
          </a:bodyPr>
          <a:lstStyle/>
          <a:p>
            <a:pPr>
              <a:lnSpc>
                <a:spcPts val="1200"/>
              </a:lnSpc>
              <a:spcBef>
                <a:spcPts val="600"/>
              </a:spcBef>
            </a:pPr>
            <a:r>
              <a:rPr lang="fr-FR" altLang="fr-FR" sz="900" dirty="0">
                <a:latin typeface="Century Gothic" panose="020B0502020202020204" pitchFamily="34" charset="0"/>
              </a:rPr>
              <a:t>Invités à s’exprimer librement sur le sujet, les répondants qui ont déclaré faire attention à la quantité d’eau qu’ils consomment ont mentionné avoir déjà mis en place dans cette optique une grande diversité de comportements et d’aménagements dans leur quotidien. </a:t>
            </a:r>
            <a:r>
              <a:rPr lang="fr-FR" altLang="fr-FR" sz="900" b="1" dirty="0">
                <a:solidFill>
                  <a:srgbClr val="3795B5"/>
                </a:solidFill>
                <a:latin typeface="Century Gothic" panose="020B0502020202020204" pitchFamily="34" charset="0"/>
              </a:rPr>
              <a:t>Ce sont avant tout des </a:t>
            </a:r>
            <a:r>
              <a:rPr lang="fr-FR" altLang="fr-FR" sz="900" b="1" dirty="0" err="1">
                <a:solidFill>
                  <a:srgbClr val="3795B5"/>
                </a:solidFill>
                <a:latin typeface="Century Gothic" panose="020B0502020202020204" pitchFamily="34" charset="0"/>
              </a:rPr>
              <a:t>éco-gestes</a:t>
            </a:r>
            <a:r>
              <a:rPr lang="fr-FR" altLang="fr-FR" sz="900" b="1" dirty="0">
                <a:solidFill>
                  <a:srgbClr val="3795B5"/>
                </a:solidFill>
                <a:latin typeface="Century Gothic" panose="020B0502020202020204" pitchFamily="34" charset="0"/>
              </a:rPr>
              <a:t> simples à mettre en œuvre et aux effets directement visibles qui sont mis en pratique. </a:t>
            </a:r>
            <a:r>
              <a:rPr lang="fr-FR" altLang="fr-FR" sz="900" dirty="0">
                <a:latin typeface="Century Gothic" panose="020B0502020202020204" pitchFamily="34" charset="0"/>
              </a:rPr>
              <a:t>Plus de la moitié d’entre eux (54%) citent un changement d’habitude lors de leur toilette (principalement le remplacement des bains par des douches, la prise de douches plus rapides et la réduction d’eau lors de la douche). Est mentionnée dans un second temps l’installation d’équipements dédiés (41% des citations), et en particulier l’installation d’un récupérateur d’eau de pluie. Environ un quart des répondants mentionnent ensuite les tâches domestiques (28%) ou une utilisation raisonnée (25%) et 2 sur 5 la réutilisation / le recyclage de l’eau (21%). 14% ne mentionnent pas d’action en particulier, mais une vigilance accrue de manière générale. </a:t>
            </a:r>
          </a:p>
        </p:txBody>
      </p:sp>
      <p:sp>
        <p:nvSpPr>
          <p:cNvPr id="55" name="Rectangle 54">
            <a:extLst>
              <a:ext uri="{FF2B5EF4-FFF2-40B4-BE49-F238E27FC236}">
                <a16:creationId xmlns:a16="http://schemas.microsoft.com/office/drawing/2014/main" id="{3E7DBA32-5764-238A-F940-AE0353C35580}"/>
              </a:ext>
            </a:extLst>
          </p:cNvPr>
          <p:cNvSpPr/>
          <p:nvPr/>
        </p:nvSpPr>
        <p:spPr>
          <a:xfrm>
            <a:off x="182880" y="5582247"/>
            <a:ext cx="6662241" cy="646331"/>
          </a:xfrm>
          <a:prstGeom prst="rect">
            <a:avLst/>
          </a:prstGeom>
        </p:spPr>
        <p:txBody>
          <a:bodyPr wrap="square" lIns="0">
            <a:spAutoFit/>
          </a:bodyPr>
          <a:lstStyle/>
          <a:p>
            <a:r>
              <a:rPr lang="fr-FR" sz="1200" b="1" dirty="0">
                <a:solidFill>
                  <a:srgbClr val="283583"/>
                </a:solidFill>
                <a:latin typeface="Century Gothic" panose="020B0502020202020204" pitchFamily="34" charset="0"/>
              </a:rPr>
              <a:t>La mise en place d’actions concrètes à l’égard de la disponibilité de l’eau s’accompagne pour une grande majorité de la population d’un stress accru sur cette problématique</a:t>
            </a:r>
            <a:endParaRPr lang="fr-FR" sz="1200" dirty="0">
              <a:solidFill>
                <a:srgbClr val="283583"/>
              </a:solidFill>
              <a:latin typeface="Century Gothic" panose="020B0502020202020204" pitchFamily="34" charset="0"/>
            </a:endParaRPr>
          </a:p>
        </p:txBody>
      </p:sp>
      <p:sp>
        <p:nvSpPr>
          <p:cNvPr id="56" name="Rectangle 6">
            <a:extLst>
              <a:ext uri="{FF2B5EF4-FFF2-40B4-BE49-F238E27FC236}">
                <a16:creationId xmlns:a16="http://schemas.microsoft.com/office/drawing/2014/main" id="{6A38C03C-6548-60D5-8226-91B5097C0FA4}"/>
              </a:ext>
            </a:extLst>
          </p:cNvPr>
          <p:cNvSpPr>
            <a:spLocks noChangeArrowheads="1"/>
          </p:cNvSpPr>
          <p:nvPr/>
        </p:nvSpPr>
        <p:spPr bwMode="auto">
          <a:xfrm>
            <a:off x="182879" y="6334764"/>
            <a:ext cx="6463585" cy="694998"/>
          </a:xfrm>
          <a:prstGeom prst="rect">
            <a:avLst/>
          </a:prstGeom>
        </p:spPr>
        <p:txBody>
          <a:bodyPr wrap="square" lIns="0" numCol="1">
            <a:spAutoFit/>
          </a:bodyPr>
          <a:lstStyle/>
          <a:p>
            <a:pPr>
              <a:lnSpc>
                <a:spcPts val="1200"/>
              </a:lnSpc>
              <a:spcBef>
                <a:spcPts val="600"/>
              </a:spcBef>
            </a:pPr>
            <a:r>
              <a:rPr lang="fr-FR" altLang="fr-FR" sz="900" dirty="0">
                <a:latin typeface="Century Gothic" panose="020B0502020202020204" pitchFamily="34" charset="0"/>
              </a:rPr>
              <a:t>La disponibilité de l’eau apparaît comme un sujet de forte inquiétude pour les années à venir : près de 7 Français sur 10 se montrent plus inquiets qu’auparavant à l’égard de la ressource en eau (68%), et ce de manière relativement homogène au sein de la population. Par opposition, seuls 3% déclarent qu’ils sont moins inquiets qu’auparavant. </a:t>
            </a:r>
          </a:p>
        </p:txBody>
      </p:sp>
      <p:sp>
        <p:nvSpPr>
          <p:cNvPr id="58" name="Arrondir un rectangle avec un coin diagonal 239">
            <a:extLst>
              <a:ext uri="{FF2B5EF4-FFF2-40B4-BE49-F238E27FC236}">
                <a16:creationId xmlns:a16="http://schemas.microsoft.com/office/drawing/2014/main" id="{EB83D363-DA9B-FE10-7718-9E8489798F3F}"/>
              </a:ext>
            </a:extLst>
          </p:cNvPr>
          <p:cNvSpPr/>
          <p:nvPr/>
        </p:nvSpPr>
        <p:spPr>
          <a:xfrm>
            <a:off x="182879" y="7212169"/>
            <a:ext cx="6490417" cy="1854557"/>
          </a:xfrm>
          <a:prstGeom prst="round2DiagRect">
            <a:avLst>
              <a:gd name="adj1" fmla="val 11684"/>
              <a:gd name="adj2" fmla="val 0"/>
            </a:avLst>
          </a:pr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pic>
        <p:nvPicPr>
          <p:cNvPr id="60" name="Image 59">
            <a:extLst>
              <a:ext uri="{FF2B5EF4-FFF2-40B4-BE49-F238E27FC236}">
                <a16:creationId xmlns:a16="http://schemas.microsoft.com/office/drawing/2014/main" id="{80E1693C-F702-7813-E21B-5F0E19D98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61561">
            <a:off x="387311" y="7053834"/>
            <a:ext cx="2129063" cy="2163167"/>
          </a:xfrm>
          <a:prstGeom prst="rect">
            <a:avLst/>
          </a:prstGeom>
        </p:spPr>
      </p:pic>
      <p:sp>
        <p:nvSpPr>
          <p:cNvPr id="3083" name="ZoneTexte 3082">
            <a:extLst>
              <a:ext uri="{FF2B5EF4-FFF2-40B4-BE49-F238E27FC236}">
                <a16:creationId xmlns:a16="http://schemas.microsoft.com/office/drawing/2014/main" id="{B89E1BC2-FDF1-4182-A7C5-52D662F90F50}"/>
              </a:ext>
            </a:extLst>
          </p:cNvPr>
          <p:cNvSpPr txBox="1"/>
          <p:nvPr/>
        </p:nvSpPr>
        <p:spPr>
          <a:xfrm>
            <a:off x="690977" y="7885531"/>
            <a:ext cx="2186609" cy="769441"/>
          </a:xfrm>
          <a:prstGeom prst="rect">
            <a:avLst/>
          </a:prstGeom>
          <a:noFill/>
        </p:spPr>
        <p:txBody>
          <a:bodyPr wrap="square" rtlCol="0">
            <a:spAutoFit/>
          </a:bodyPr>
          <a:lstStyle/>
          <a:p>
            <a:r>
              <a:rPr lang="fr-FR" sz="1100" dirty="0">
                <a:solidFill>
                  <a:schemeClr val="bg1"/>
                </a:solidFill>
                <a:latin typeface="D-DIN Condensed" panose="020B0506030202030204" pitchFamily="34" charset="0"/>
              </a:rPr>
              <a:t>déclarent qu’ils sont </a:t>
            </a:r>
          </a:p>
          <a:p>
            <a:r>
              <a:rPr lang="fr-FR" sz="1100" b="1" dirty="0">
                <a:solidFill>
                  <a:srgbClr val="283583"/>
                </a:solidFill>
                <a:latin typeface="D-DIN Condensed" panose="020B0506030202030204" pitchFamily="34" charset="0"/>
              </a:rPr>
              <a:t>PLUS INQUIETS QU’AVANT </a:t>
            </a:r>
          </a:p>
          <a:p>
            <a:r>
              <a:rPr lang="fr-FR" sz="1100" dirty="0">
                <a:solidFill>
                  <a:schemeClr val="bg1"/>
                </a:solidFill>
                <a:latin typeface="D-DIN Condensed" panose="020B0506030202030204" pitchFamily="34" charset="0"/>
              </a:rPr>
              <a:t>concernant la disponibilité de la ressource en eau</a:t>
            </a:r>
            <a:endParaRPr lang="fr-FR" sz="1100" i="1" dirty="0">
              <a:solidFill>
                <a:schemeClr val="bg1"/>
              </a:solidFill>
              <a:latin typeface="D-DIN Condensed" panose="020B0506030202030204" pitchFamily="34" charset="0"/>
            </a:endParaRPr>
          </a:p>
        </p:txBody>
      </p:sp>
      <p:pic>
        <p:nvPicPr>
          <p:cNvPr id="3085" name="Graphique 3084">
            <a:extLst>
              <a:ext uri="{FF2B5EF4-FFF2-40B4-BE49-F238E27FC236}">
                <a16:creationId xmlns:a16="http://schemas.microsoft.com/office/drawing/2014/main" id="{83DE3243-2110-D2A1-E9F4-DDE7E8FE3E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0326" y="6909164"/>
            <a:ext cx="2803707" cy="2157562"/>
          </a:xfrm>
          <a:prstGeom prst="rect">
            <a:avLst/>
          </a:prstGeom>
        </p:spPr>
      </p:pic>
      <p:sp>
        <p:nvSpPr>
          <p:cNvPr id="3089" name="ZoneTexte 3088">
            <a:extLst>
              <a:ext uri="{FF2B5EF4-FFF2-40B4-BE49-F238E27FC236}">
                <a16:creationId xmlns:a16="http://schemas.microsoft.com/office/drawing/2014/main" id="{B7DAABBA-BD9C-188B-9E6A-F9EAC41BC263}"/>
              </a:ext>
            </a:extLst>
          </p:cNvPr>
          <p:cNvSpPr txBox="1"/>
          <p:nvPr/>
        </p:nvSpPr>
        <p:spPr>
          <a:xfrm>
            <a:off x="690976" y="7360769"/>
            <a:ext cx="2738024" cy="523220"/>
          </a:xfrm>
          <a:prstGeom prst="rect">
            <a:avLst/>
          </a:prstGeom>
          <a:noFill/>
        </p:spPr>
        <p:txBody>
          <a:bodyPr wrap="square">
            <a:spAutoFit/>
          </a:bodyPr>
          <a:lstStyle/>
          <a:p>
            <a:r>
              <a:rPr kumimoji="0" lang="fr-FR" sz="2800" b="1" i="0" u="none" strike="noStrike" kern="1200" cap="none" spc="0" normalizeH="0" baseline="0" noProof="0" dirty="0">
                <a:ln>
                  <a:solidFill>
                    <a:prstClr val="white"/>
                  </a:solidFill>
                </a:ln>
                <a:solidFill>
                  <a:srgbClr val="F29589"/>
                </a:solidFill>
                <a:effectLst/>
                <a:uLnTx/>
                <a:uFillTx/>
                <a:latin typeface="D-DIN Condensed" panose="020B0506030202030204" pitchFamily="34" charset="0"/>
                <a:ea typeface="+mn-ea"/>
                <a:cs typeface="+mn-cs"/>
              </a:rPr>
              <a:t>7 Français sur 10</a:t>
            </a:r>
            <a:endParaRPr lang="fr-FR" dirty="0"/>
          </a:p>
        </p:txBody>
      </p:sp>
    </p:spTree>
    <p:extLst>
      <p:ext uri="{BB962C8B-B14F-4D97-AF65-F5344CB8AC3E}">
        <p14:creationId xmlns:p14="http://schemas.microsoft.com/office/powerpoint/2010/main" val="308235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4" name="ZoneTexte 3133">
            <a:extLst>
              <a:ext uri="{FF2B5EF4-FFF2-40B4-BE49-F238E27FC236}">
                <a16:creationId xmlns:a16="http://schemas.microsoft.com/office/drawing/2014/main" id="{DECBEC6E-32C5-C805-5171-610C2C7A9E67}"/>
              </a:ext>
            </a:extLst>
          </p:cNvPr>
          <p:cNvSpPr txBox="1"/>
          <p:nvPr/>
        </p:nvSpPr>
        <p:spPr>
          <a:xfrm>
            <a:off x="120814" y="8909190"/>
            <a:ext cx="6559189" cy="387222"/>
          </a:xfrm>
          <a:prstGeom prst="rect">
            <a:avLst/>
          </a:prstGeom>
          <a:noFill/>
        </p:spPr>
        <p:txBody>
          <a:bodyPr wrap="square">
            <a:spAutoFit/>
          </a:bodyPr>
          <a:lstStyle/>
          <a:p>
            <a:pPr marL="0" marR="0" lvl="0" indent="0" algn="l" defTabSz="914400" rtl="0" eaLnBrk="1" fontAlgn="auto" latinLnBrk="0" hangingPunct="1">
              <a:lnSpc>
                <a:spcPts val="1200"/>
              </a:lnSpc>
              <a:spcBef>
                <a:spcPts val="600"/>
              </a:spcBef>
              <a:spcAft>
                <a:spcPts val="0"/>
              </a:spcAft>
              <a:buClrTx/>
              <a:buSzTx/>
              <a:buFontTx/>
              <a:buNone/>
              <a:tabLst/>
              <a:defRPr/>
            </a:pPr>
            <a:r>
              <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Constat identique à celui de 2018, ils se montrent moins favorables aux actions collectives et citoyennes, et encore moins à voir leur facture d’eau augmenter.</a:t>
            </a:r>
          </a:p>
        </p:txBody>
      </p:sp>
      <p:sp>
        <p:nvSpPr>
          <p:cNvPr id="3130" name="Rectangle 6">
            <a:extLst>
              <a:ext uri="{FF2B5EF4-FFF2-40B4-BE49-F238E27FC236}">
                <a16:creationId xmlns:a16="http://schemas.microsoft.com/office/drawing/2014/main" id="{58A81460-0CAF-F6C8-5524-4F4EDFCEB7CD}"/>
              </a:ext>
            </a:extLst>
          </p:cNvPr>
          <p:cNvSpPr>
            <a:spLocks noChangeArrowheads="1"/>
          </p:cNvSpPr>
          <p:nvPr/>
        </p:nvSpPr>
        <p:spPr bwMode="auto">
          <a:xfrm>
            <a:off x="198474" y="6139444"/>
            <a:ext cx="1732148" cy="2849434"/>
          </a:xfrm>
          <a:prstGeom prst="rect">
            <a:avLst/>
          </a:prstGeom>
        </p:spPr>
        <p:txBody>
          <a:bodyPr wrap="square" lIns="0" numCol="1">
            <a:spAutoFit/>
          </a:bodyPr>
          <a:lstStyle/>
          <a:p>
            <a:pPr>
              <a:lnSpc>
                <a:spcPts val="1200"/>
              </a:lnSpc>
              <a:spcBef>
                <a:spcPts val="600"/>
              </a:spcBef>
            </a:pPr>
            <a:r>
              <a:rPr lang="fr-FR" altLang="fr-FR" sz="900" b="1" dirty="0">
                <a:solidFill>
                  <a:srgbClr val="3795B5"/>
                </a:solidFill>
                <a:latin typeface="Century Gothic" panose="020B0502020202020204" pitchFamily="34" charset="0"/>
              </a:rPr>
              <a:t>Conscients de l’impact des produits polluants sur la qualité des rivières près de chez eux, les interviewés se montrent particulièrement enclins à agir sur leur usage dans leur quotidien. </a:t>
            </a:r>
            <a:r>
              <a:rPr lang="fr-FR" altLang="fr-FR" sz="900" dirty="0">
                <a:latin typeface="Century Gothic" panose="020B0502020202020204" pitchFamily="34" charset="0"/>
              </a:rPr>
              <a:t>Faire attention aux produits qu’ils rejettent dans leurs canalisations (50% ; -6 pts vs 2018), entretenir leur jardin avec des techniques et des produits naturels (38%) et acheter des produits non polluants pour leurs activités de bricolage (26% ;-6 pts) sont les premières actions envisagées. </a:t>
            </a:r>
          </a:p>
        </p:txBody>
      </p:sp>
      <p:cxnSp>
        <p:nvCxnSpPr>
          <p:cNvPr id="5" name="Connecteur droit 4"/>
          <p:cNvCxnSpPr/>
          <p:nvPr/>
        </p:nvCxnSpPr>
        <p:spPr>
          <a:xfrm>
            <a:off x="1247775" y="965200"/>
            <a:ext cx="5544000"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181100" cy="965200"/>
          </a:xfrm>
          <a:prstGeom prst="rect">
            <a:avLst/>
          </a:prstGeom>
          <a:blipFill>
            <a:blip r:embed="rId2">
              <a:alphaModFix amt="63000"/>
            </a:blip>
            <a:srcRect/>
            <a:stretch>
              <a:fillRect t="-1" b="-92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15" name="Groupe 14"/>
          <p:cNvGrpSpPr/>
          <p:nvPr/>
        </p:nvGrpSpPr>
        <p:grpSpPr>
          <a:xfrm>
            <a:off x="1431732" y="170164"/>
            <a:ext cx="3140264" cy="352054"/>
            <a:chOff x="-2121187" y="671033"/>
            <a:chExt cx="3664250" cy="358347"/>
          </a:xfrm>
        </p:grpSpPr>
        <p:sp>
          <p:nvSpPr>
            <p:cNvPr id="17" name="Ellipse 16"/>
            <p:cNvSpPr/>
            <p:nvPr/>
          </p:nvSpPr>
          <p:spPr>
            <a:xfrm>
              <a:off x="-2121187"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18" name="Groupe 17"/>
            <p:cNvGrpSpPr/>
            <p:nvPr/>
          </p:nvGrpSpPr>
          <p:grpSpPr>
            <a:xfrm>
              <a:off x="-1948193" y="671033"/>
              <a:ext cx="3491256" cy="358347"/>
              <a:chOff x="-1948193" y="671033"/>
              <a:chExt cx="3491256" cy="358347"/>
            </a:xfrm>
          </p:grpSpPr>
          <p:sp>
            <p:nvSpPr>
              <p:cNvPr id="19" name="Ellipse 18"/>
              <p:cNvSpPr/>
              <p:nvPr/>
            </p:nvSpPr>
            <p:spPr>
              <a:xfrm>
                <a:off x="1184718" y="671034"/>
                <a:ext cx="358345"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0" name="Rectangle 19"/>
              <p:cNvSpPr/>
              <p:nvPr/>
            </p:nvSpPr>
            <p:spPr>
              <a:xfrm>
                <a:off x="-1948193" y="671033"/>
                <a:ext cx="3317783" cy="358346"/>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Implication personnelle </a:t>
                </a:r>
                <a:endParaRPr lang="fr-FR" sz="1600" cap="all" dirty="0">
                  <a:latin typeface="Century Gothic" panose="020B0502020202020204" pitchFamily="34" charset="0"/>
                </a:endParaRPr>
              </a:p>
            </p:txBody>
          </p:sp>
        </p:grpSp>
      </p:grpSp>
      <p:grpSp>
        <p:nvGrpSpPr>
          <p:cNvPr id="21" name="Groupe 20"/>
          <p:cNvGrpSpPr/>
          <p:nvPr/>
        </p:nvGrpSpPr>
        <p:grpSpPr>
          <a:xfrm>
            <a:off x="2606302" y="498548"/>
            <a:ext cx="4066995" cy="352053"/>
            <a:chOff x="-2231394" y="671034"/>
            <a:chExt cx="3072553" cy="358346"/>
          </a:xfrm>
          <a:solidFill>
            <a:srgbClr val="3795B5"/>
          </a:solidFill>
        </p:grpSpPr>
        <p:sp>
          <p:nvSpPr>
            <p:cNvPr id="22" name="Ellipse 21"/>
            <p:cNvSpPr/>
            <p:nvPr/>
          </p:nvSpPr>
          <p:spPr>
            <a:xfrm>
              <a:off x="-2231394"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23" name="Groupe 22"/>
            <p:cNvGrpSpPr/>
            <p:nvPr/>
          </p:nvGrpSpPr>
          <p:grpSpPr>
            <a:xfrm>
              <a:off x="-2079762" y="671034"/>
              <a:ext cx="2920921" cy="358346"/>
              <a:chOff x="-2079762" y="671034"/>
              <a:chExt cx="2920921" cy="358346"/>
            </a:xfrm>
            <a:grpFill/>
          </p:grpSpPr>
          <p:sp>
            <p:nvSpPr>
              <p:cNvPr id="24" name="Ellipse 23"/>
              <p:cNvSpPr/>
              <p:nvPr/>
            </p:nvSpPr>
            <p:spPr>
              <a:xfrm>
                <a:off x="482813" y="671034"/>
                <a:ext cx="358346" cy="3583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25" name="Rectangle 24"/>
              <p:cNvSpPr/>
              <p:nvPr/>
            </p:nvSpPr>
            <p:spPr>
              <a:xfrm>
                <a:off x="-2079762" y="671034"/>
                <a:ext cx="2767978" cy="3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quant à la qualité de l’eau </a:t>
                </a:r>
              </a:p>
            </p:txBody>
          </p:sp>
        </p:grpSp>
      </p:grpSp>
      <p:sp>
        <p:nvSpPr>
          <p:cNvPr id="4" name="Rectangle 3">
            <a:extLst>
              <a:ext uri="{FF2B5EF4-FFF2-40B4-BE49-F238E27FC236}">
                <a16:creationId xmlns:a16="http://schemas.microsoft.com/office/drawing/2014/main" id="{9A1F7B7D-4E6D-7D9F-D20C-1C865507C18E}"/>
              </a:ext>
            </a:extLst>
          </p:cNvPr>
          <p:cNvSpPr/>
          <p:nvPr/>
        </p:nvSpPr>
        <p:spPr>
          <a:xfrm>
            <a:off x="-14" y="1087519"/>
            <a:ext cx="6858014" cy="646331"/>
          </a:xfrm>
          <a:prstGeom prst="rect">
            <a:avLst/>
          </a:prstGeom>
        </p:spPr>
        <p:txBody>
          <a:bodyPr wrap="square" lIns="0">
            <a:spAutoFit/>
          </a:bodyPr>
          <a:lstStyle/>
          <a:p>
            <a:pPr marL="180975"/>
            <a:r>
              <a:rPr lang="fr-FR" sz="1200" b="1" dirty="0">
                <a:solidFill>
                  <a:srgbClr val="283583"/>
                </a:solidFill>
                <a:latin typeface="Century Gothic" panose="020B0502020202020204" pitchFamily="34" charset="0"/>
              </a:rPr>
              <a:t>La pollution de l’eau étant largement pointée comme la principale cause de dégradation des lacs et des rivières, les Français expriment le souhait d’être mieux informés pour y faire face</a:t>
            </a:r>
            <a:endParaRPr lang="fr-FR" sz="1200" dirty="0">
              <a:solidFill>
                <a:srgbClr val="283583"/>
              </a:solidFill>
              <a:latin typeface="Century Gothic" panose="020B0502020202020204" pitchFamily="34" charset="0"/>
            </a:endParaRPr>
          </a:p>
        </p:txBody>
      </p:sp>
      <p:sp>
        <p:nvSpPr>
          <p:cNvPr id="28" name="Rectangle 5">
            <a:extLst>
              <a:ext uri="{FF2B5EF4-FFF2-40B4-BE49-F238E27FC236}">
                <a16:creationId xmlns:a16="http://schemas.microsoft.com/office/drawing/2014/main" id="{FA42B926-EDEC-9295-16C5-1F34121B719F}"/>
              </a:ext>
            </a:extLst>
          </p:cNvPr>
          <p:cNvSpPr>
            <a:spLocks noChangeArrowheads="1"/>
          </p:cNvSpPr>
          <p:nvPr/>
        </p:nvSpPr>
        <p:spPr bwMode="auto">
          <a:xfrm>
            <a:off x="461554" y="210731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6">
            <a:extLst>
              <a:ext uri="{FF2B5EF4-FFF2-40B4-BE49-F238E27FC236}">
                <a16:creationId xmlns:a16="http://schemas.microsoft.com/office/drawing/2014/main" id="{8427A768-A196-765C-EC29-24FD900780C9}"/>
              </a:ext>
            </a:extLst>
          </p:cNvPr>
          <p:cNvSpPr>
            <a:spLocks noChangeArrowheads="1"/>
          </p:cNvSpPr>
          <p:nvPr/>
        </p:nvSpPr>
        <p:spPr bwMode="auto">
          <a:xfrm>
            <a:off x="182879" y="1720942"/>
            <a:ext cx="1555956" cy="2695546"/>
          </a:xfrm>
          <a:prstGeom prst="rect">
            <a:avLst/>
          </a:prstGeom>
        </p:spPr>
        <p:txBody>
          <a:bodyPr wrap="square" lIns="0" numCol="1">
            <a:spAutoFit/>
          </a:bodyPr>
          <a:lstStyle/>
          <a:p>
            <a:pPr>
              <a:lnSpc>
                <a:spcPts val="1200"/>
              </a:lnSpc>
              <a:spcBef>
                <a:spcPts val="600"/>
              </a:spcBef>
            </a:pPr>
            <a:r>
              <a:rPr lang="fr-FR" altLang="fr-FR" sz="900" b="1" dirty="0">
                <a:solidFill>
                  <a:srgbClr val="3795B5"/>
                </a:solidFill>
                <a:latin typeface="Century Gothic" panose="020B0502020202020204" pitchFamily="34" charset="0"/>
              </a:rPr>
              <a:t>En ce qui concerne les principales causes de la dégradation des lacs et des rivières, c’est la pollution directe de l’eau qui est principalement mise en cause. </a:t>
            </a:r>
            <a:r>
              <a:rPr lang="fr-FR" altLang="fr-FR" sz="900" dirty="0">
                <a:latin typeface="Century Gothic" panose="020B0502020202020204" pitchFamily="34" charset="0"/>
              </a:rPr>
              <a:t>35% des Français mentionnent le rôle des pesticides utilisés dans les champs et les jardins (-12 pts vs 2018) – en particulier les habitants de communes rurales (42%) et 27% la présence de substances dangereuses difficiles à traiter.</a:t>
            </a:r>
          </a:p>
        </p:txBody>
      </p:sp>
      <p:pic>
        <p:nvPicPr>
          <p:cNvPr id="2" name="Image 1">
            <a:extLst>
              <a:ext uri="{FF2B5EF4-FFF2-40B4-BE49-F238E27FC236}">
                <a16:creationId xmlns:a16="http://schemas.microsoft.com/office/drawing/2014/main" id="{F86CE203-9DF7-BE3F-119E-8FD76176A9F8}"/>
              </a:ext>
            </a:extLst>
          </p:cNvPr>
          <p:cNvPicPr>
            <a:picLocks noChangeAspect="1"/>
          </p:cNvPicPr>
          <p:nvPr/>
        </p:nvPicPr>
        <p:blipFill>
          <a:blip r:embed="rId3"/>
          <a:stretch>
            <a:fillRect/>
          </a:stretch>
        </p:blipFill>
        <p:spPr>
          <a:xfrm>
            <a:off x="1646449" y="1815208"/>
            <a:ext cx="5033555" cy="2409865"/>
          </a:xfrm>
          <a:prstGeom prst="rect">
            <a:avLst/>
          </a:prstGeom>
          <a:ln>
            <a:solidFill>
              <a:srgbClr val="283583"/>
            </a:solidFill>
          </a:ln>
        </p:spPr>
      </p:pic>
      <p:grpSp>
        <p:nvGrpSpPr>
          <p:cNvPr id="3" name="Groupe 2">
            <a:extLst>
              <a:ext uri="{FF2B5EF4-FFF2-40B4-BE49-F238E27FC236}">
                <a16:creationId xmlns:a16="http://schemas.microsoft.com/office/drawing/2014/main" id="{25FA3AD0-439D-D87A-B97D-2D40E8FFA444}"/>
              </a:ext>
            </a:extLst>
          </p:cNvPr>
          <p:cNvGrpSpPr/>
          <p:nvPr/>
        </p:nvGrpSpPr>
        <p:grpSpPr>
          <a:xfrm>
            <a:off x="5053886" y="3893588"/>
            <a:ext cx="567014" cy="469886"/>
            <a:chOff x="1103878" y="2994025"/>
            <a:chExt cx="733459" cy="607819"/>
          </a:xfrm>
        </p:grpSpPr>
        <p:sp>
          <p:nvSpPr>
            <p:cNvPr id="6" name="Freeform 242">
              <a:extLst>
                <a:ext uri="{FF2B5EF4-FFF2-40B4-BE49-F238E27FC236}">
                  <a16:creationId xmlns:a16="http://schemas.microsoft.com/office/drawing/2014/main" id="{0A3124A7-5084-BBEC-0383-277E0542CC10}"/>
                </a:ext>
              </a:extLst>
            </p:cNvPr>
            <p:cNvSpPr>
              <a:spLocks/>
            </p:cNvSpPr>
            <p:nvPr/>
          </p:nvSpPr>
          <p:spPr bwMode="auto">
            <a:xfrm>
              <a:off x="1103878" y="3217682"/>
              <a:ext cx="733459" cy="384162"/>
            </a:xfrm>
            <a:prstGeom prst="ellipse">
              <a:avLst/>
            </a:prstGeom>
            <a:solidFill>
              <a:srgbClr val="283583">
                <a:alpha val="1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7" name="Freeform 243">
              <a:extLst>
                <a:ext uri="{FF2B5EF4-FFF2-40B4-BE49-F238E27FC236}">
                  <a16:creationId xmlns:a16="http://schemas.microsoft.com/office/drawing/2014/main" id="{A7A56ECA-76D7-CAAD-1C8F-C57127B74721}"/>
                </a:ext>
              </a:extLst>
            </p:cNvPr>
            <p:cNvSpPr>
              <a:spLocks/>
            </p:cNvSpPr>
            <p:nvPr/>
          </p:nvSpPr>
          <p:spPr bwMode="auto">
            <a:xfrm>
              <a:off x="1389063" y="3057525"/>
              <a:ext cx="177800" cy="196850"/>
            </a:xfrm>
            <a:custGeom>
              <a:avLst/>
              <a:gdLst>
                <a:gd name="T0" fmla="*/ 50 w 109"/>
                <a:gd name="T1" fmla="*/ 18 h 120"/>
                <a:gd name="T2" fmla="*/ 1 w 109"/>
                <a:gd name="T3" fmla="*/ 109 h 120"/>
                <a:gd name="T4" fmla="*/ 14 w 109"/>
                <a:gd name="T5" fmla="*/ 120 h 120"/>
                <a:gd name="T6" fmla="*/ 62 w 109"/>
                <a:gd name="T7" fmla="*/ 37 h 120"/>
                <a:gd name="T8" fmla="*/ 105 w 109"/>
                <a:gd name="T9" fmla="*/ 22 h 120"/>
                <a:gd name="T10" fmla="*/ 109 w 109"/>
                <a:gd name="T11" fmla="*/ 11 h 120"/>
                <a:gd name="T12" fmla="*/ 50 w 109"/>
                <a:gd name="T13" fmla="*/ 18 h 120"/>
              </a:gdLst>
              <a:ahLst/>
              <a:cxnLst>
                <a:cxn ang="0">
                  <a:pos x="T0" y="T1"/>
                </a:cxn>
                <a:cxn ang="0">
                  <a:pos x="T2" y="T3"/>
                </a:cxn>
                <a:cxn ang="0">
                  <a:pos x="T4" y="T5"/>
                </a:cxn>
                <a:cxn ang="0">
                  <a:pos x="T6" y="T7"/>
                </a:cxn>
                <a:cxn ang="0">
                  <a:pos x="T8" y="T9"/>
                </a:cxn>
                <a:cxn ang="0">
                  <a:pos x="T10" y="T11"/>
                </a:cxn>
                <a:cxn ang="0">
                  <a:pos x="T12" y="T13"/>
                </a:cxn>
              </a:cxnLst>
              <a:rect l="0" t="0" r="r" b="b"/>
              <a:pathLst>
                <a:path w="109" h="120">
                  <a:moveTo>
                    <a:pt x="50" y="18"/>
                  </a:moveTo>
                  <a:cubicBezTo>
                    <a:pt x="19" y="31"/>
                    <a:pt x="2" y="98"/>
                    <a:pt x="1" y="109"/>
                  </a:cubicBezTo>
                  <a:cubicBezTo>
                    <a:pt x="0" y="113"/>
                    <a:pt x="6" y="116"/>
                    <a:pt x="14" y="120"/>
                  </a:cubicBezTo>
                  <a:cubicBezTo>
                    <a:pt x="26" y="94"/>
                    <a:pt x="44" y="58"/>
                    <a:pt x="62" y="37"/>
                  </a:cubicBezTo>
                  <a:cubicBezTo>
                    <a:pt x="77" y="19"/>
                    <a:pt x="93" y="18"/>
                    <a:pt x="105" y="22"/>
                  </a:cubicBezTo>
                  <a:cubicBezTo>
                    <a:pt x="109" y="11"/>
                    <a:pt x="109" y="11"/>
                    <a:pt x="109" y="11"/>
                  </a:cubicBezTo>
                  <a:cubicBezTo>
                    <a:pt x="81" y="0"/>
                    <a:pt x="81" y="4"/>
                    <a:pt x="50" y="18"/>
                  </a:cubicBezTo>
                  <a:close/>
                </a:path>
              </a:pathLst>
            </a:custGeom>
            <a:solidFill>
              <a:srgbClr val="C27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9" name="Freeform 244">
              <a:extLst>
                <a:ext uri="{FF2B5EF4-FFF2-40B4-BE49-F238E27FC236}">
                  <a16:creationId xmlns:a16="http://schemas.microsoft.com/office/drawing/2014/main" id="{C454A17B-5113-8B2C-13F7-157BDA02C247}"/>
                </a:ext>
              </a:extLst>
            </p:cNvPr>
            <p:cNvSpPr>
              <a:spLocks/>
            </p:cNvSpPr>
            <p:nvPr/>
          </p:nvSpPr>
          <p:spPr bwMode="auto">
            <a:xfrm>
              <a:off x="1311275" y="2994025"/>
              <a:ext cx="498475" cy="392113"/>
            </a:xfrm>
            <a:custGeom>
              <a:avLst/>
              <a:gdLst>
                <a:gd name="T0" fmla="*/ 23 w 304"/>
                <a:gd name="T1" fmla="*/ 163 h 240"/>
                <a:gd name="T2" fmla="*/ 69 w 304"/>
                <a:gd name="T3" fmla="*/ 46 h 240"/>
                <a:gd name="T4" fmla="*/ 144 w 304"/>
                <a:gd name="T5" fmla="*/ 28 h 240"/>
                <a:gd name="T6" fmla="*/ 192 w 304"/>
                <a:gd name="T7" fmla="*/ 47 h 240"/>
                <a:gd name="T8" fmla="*/ 175 w 304"/>
                <a:gd name="T9" fmla="*/ 74 h 240"/>
                <a:gd name="T10" fmla="*/ 152 w 304"/>
                <a:gd name="T11" fmla="*/ 61 h 240"/>
                <a:gd name="T12" fmla="*/ 109 w 304"/>
                <a:gd name="T13" fmla="*/ 172 h 240"/>
                <a:gd name="T14" fmla="*/ 61 w 304"/>
                <a:gd name="T15" fmla="*/ 159 h 240"/>
                <a:gd name="T16" fmla="*/ 49 w 304"/>
                <a:gd name="T17" fmla="*/ 186 h 240"/>
                <a:gd name="T18" fmla="*/ 119 w 304"/>
                <a:gd name="T19" fmla="*/ 201 h 240"/>
                <a:gd name="T20" fmla="*/ 163 w 304"/>
                <a:gd name="T21" fmla="*/ 196 h 240"/>
                <a:gd name="T22" fmla="*/ 203 w 304"/>
                <a:gd name="T23" fmla="*/ 240 h 240"/>
                <a:gd name="T24" fmla="*/ 208 w 304"/>
                <a:gd name="T25" fmla="*/ 239 h 240"/>
                <a:gd name="T26" fmla="*/ 247 w 304"/>
                <a:gd name="T27" fmla="*/ 145 h 240"/>
                <a:gd name="T28" fmla="*/ 304 w 304"/>
                <a:gd name="T29" fmla="*/ 90 h 240"/>
                <a:gd name="T30" fmla="*/ 287 w 304"/>
                <a:gd name="T31" fmla="*/ 76 h 240"/>
                <a:gd name="T32" fmla="*/ 274 w 304"/>
                <a:gd name="T33" fmla="*/ 71 h 240"/>
                <a:gd name="T34" fmla="*/ 271 w 304"/>
                <a:gd name="T35" fmla="*/ 79 h 240"/>
                <a:gd name="T36" fmla="*/ 240 w 304"/>
                <a:gd name="T37" fmla="*/ 82 h 240"/>
                <a:gd name="T38" fmla="*/ 220 w 304"/>
                <a:gd name="T39" fmla="*/ 59 h 240"/>
                <a:gd name="T40" fmla="*/ 223 w 304"/>
                <a:gd name="T41" fmla="*/ 51 h 240"/>
                <a:gd name="T42" fmla="*/ 145 w 304"/>
                <a:gd name="T43" fmla="*/ 21 h 240"/>
                <a:gd name="T44" fmla="*/ 35 w 304"/>
                <a:gd name="T45" fmla="*/ 103 h 240"/>
                <a:gd name="T46" fmla="*/ 0 w 304"/>
                <a:gd name="T47" fmla="*/ 175 h 240"/>
                <a:gd name="T48" fmla="*/ 40 w 304"/>
                <a:gd name="T49" fmla="*/ 184 h 240"/>
                <a:gd name="T50" fmla="*/ 23 w 304"/>
                <a:gd name="T51" fmla="*/ 1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240">
                  <a:moveTo>
                    <a:pt x="23" y="163"/>
                  </a:moveTo>
                  <a:cubicBezTo>
                    <a:pt x="69" y="46"/>
                    <a:pt x="69" y="46"/>
                    <a:pt x="69" y="46"/>
                  </a:cubicBezTo>
                  <a:cubicBezTo>
                    <a:pt x="144" y="28"/>
                    <a:pt x="144" y="28"/>
                    <a:pt x="144" y="28"/>
                  </a:cubicBezTo>
                  <a:cubicBezTo>
                    <a:pt x="192" y="47"/>
                    <a:pt x="192" y="47"/>
                    <a:pt x="192" y="47"/>
                  </a:cubicBezTo>
                  <a:cubicBezTo>
                    <a:pt x="175" y="74"/>
                    <a:pt x="175" y="74"/>
                    <a:pt x="175" y="74"/>
                  </a:cubicBezTo>
                  <a:cubicBezTo>
                    <a:pt x="173" y="73"/>
                    <a:pt x="164" y="65"/>
                    <a:pt x="152" y="61"/>
                  </a:cubicBezTo>
                  <a:cubicBezTo>
                    <a:pt x="109" y="172"/>
                    <a:pt x="109" y="172"/>
                    <a:pt x="109" y="172"/>
                  </a:cubicBezTo>
                  <a:cubicBezTo>
                    <a:pt x="109" y="172"/>
                    <a:pt x="79" y="166"/>
                    <a:pt x="61" y="159"/>
                  </a:cubicBezTo>
                  <a:cubicBezTo>
                    <a:pt x="56" y="170"/>
                    <a:pt x="51" y="180"/>
                    <a:pt x="49" y="186"/>
                  </a:cubicBezTo>
                  <a:cubicBezTo>
                    <a:pt x="119" y="201"/>
                    <a:pt x="119" y="201"/>
                    <a:pt x="119" y="201"/>
                  </a:cubicBezTo>
                  <a:cubicBezTo>
                    <a:pt x="163" y="196"/>
                    <a:pt x="163" y="196"/>
                    <a:pt x="163" y="196"/>
                  </a:cubicBezTo>
                  <a:cubicBezTo>
                    <a:pt x="203" y="240"/>
                    <a:pt x="203" y="240"/>
                    <a:pt x="203" y="240"/>
                  </a:cubicBezTo>
                  <a:cubicBezTo>
                    <a:pt x="208" y="239"/>
                    <a:pt x="208" y="239"/>
                    <a:pt x="208" y="239"/>
                  </a:cubicBezTo>
                  <a:cubicBezTo>
                    <a:pt x="223" y="202"/>
                    <a:pt x="237" y="167"/>
                    <a:pt x="247" y="145"/>
                  </a:cubicBezTo>
                  <a:cubicBezTo>
                    <a:pt x="274" y="87"/>
                    <a:pt x="282" y="91"/>
                    <a:pt x="304" y="90"/>
                  </a:cubicBezTo>
                  <a:cubicBezTo>
                    <a:pt x="298" y="82"/>
                    <a:pt x="287" y="76"/>
                    <a:pt x="287" y="76"/>
                  </a:cubicBezTo>
                  <a:cubicBezTo>
                    <a:pt x="287" y="76"/>
                    <a:pt x="282" y="74"/>
                    <a:pt x="274" y="71"/>
                  </a:cubicBezTo>
                  <a:cubicBezTo>
                    <a:pt x="271" y="79"/>
                    <a:pt x="271" y="79"/>
                    <a:pt x="271" y="79"/>
                  </a:cubicBezTo>
                  <a:cubicBezTo>
                    <a:pt x="271" y="79"/>
                    <a:pt x="251" y="86"/>
                    <a:pt x="240" y="82"/>
                  </a:cubicBezTo>
                  <a:cubicBezTo>
                    <a:pt x="229" y="78"/>
                    <a:pt x="220" y="59"/>
                    <a:pt x="220" y="59"/>
                  </a:cubicBezTo>
                  <a:cubicBezTo>
                    <a:pt x="223" y="51"/>
                    <a:pt x="223" y="51"/>
                    <a:pt x="223" y="51"/>
                  </a:cubicBezTo>
                  <a:cubicBezTo>
                    <a:pt x="197" y="41"/>
                    <a:pt x="168" y="29"/>
                    <a:pt x="145" y="21"/>
                  </a:cubicBezTo>
                  <a:cubicBezTo>
                    <a:pt x="92" y="0"/>
                    <a:pt x="61" y="37"/>
                    <a:pt x="35" y="103"/>
                  </a:cubicBezTo>
                  <a:cubicBezTo>
                    <a:pt x="35" y="103"/>
                    <a:pt x="16" y="139"/>
                    <a:pt x="0" y="175"/>
                  </a:cubicBezTo>
                  <a:cubicBezTo>
                    <a:pt x="40" y="184"/>
                    <a:pt x="40" y="184"/>
                    <a:pt x="40" y="184"/>
                  </a:cubicBezTo>
                  <a:lnTo>
                    <a:pt x="23" y="163"/>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0" name="Freeform 245">
              <a:extLst>
                <a:ext uri="{FF2B5EF4-FFF2-40B4-BE49-F238E27FC236}">
                  <a16:creationId xmlns:a16="http://schemas.microsoft.com/office/drawing/2014/main" id="{2DEF1B8E-A168-FD45-ED49-7DAF7130CB20}"/>
                </a:ext>
              </a:extLst>
            </p:cNvPr>
            <p:cNvSpPr>
              <a:spLocks/>
            </p:cNvSpPr>
            <p:nvPr/>
          </p:nvSpPr>
          <p:spPr bwMode="auto">
            <a:xfrm>
              <a:off x="1328383" y="3019999"/>
              <a:ext cx="321137" cy="283397"/>
            </a:xfrm>
            <a:custGeom>
              <a:avLst/>
              <a:gdLst>
                <a:gd name="T0" fmla="*/ 25 w 169"/>
                <a:gd name="T1" fmla="*/ 120 h 158"/>
                <a:gd name="T2" fmla="*/ 74 w 169"/>
                <a:gd name="T3" fmla="*/ 29 h 158"/>
                <a:gd name="T4" fmla="*/ 133 w 169"/>
                <a:gd name="T5" fmla="*/ 22 h 158"/>
                <a:gd name="T6" fmla="*/ 129 w 169"/>
                <a:gd name="T7" fmla="*/ 33 h 158"/>
                <a:gd name="T8" fmla="*/ 152 w 169"/>
                <a:gd name="T9" fmla="*/ 46 h 158"/>
                <a:gd name="T10" fmla="*/ 169 w 169"/>
                <a:gd name="T11" fmla="*/ 19 h 158"/>
                <a:gd name="T12" fmla="*/ 121 w 169"/>
                <a:gd name="T13" fmla="*/ 0 h 158"/>
                <a:gd name="T14" fmla="*/ 46 w 169"/>
                <a:gd name="T15" fmla="*/ 18 h 158"/>
                <a:gd name="T16" fmla="*/ 0 w 169"/>
                <a:gd name="T17" fmla="*/ 135 h 158"/>
                <a:gd name="T18" fmla="*/ 17 w 169"/>
                <a:gd name="T19" fmla="*/ 156 h 158"/>
                <a:gd name="T20" fmla="*/ 26 w 169"/>
                <a:gd name="T21" fmla="*/ 158 h 158"/>
                <a:gd name="T22" fmla="*/ 38 w 169"/>
                <a:gd name="T23" fmla="*/ 131 h 158"/>
                <a:gd name="T24" fmla="*/ 25 w 169"/>
                <a:gd name="T25" fmla="*/ 120 h 158"/>
                <a:gd name="connsiteX0" fmla="*/ 1479 w 10000"/>
                <a:gd name="connsiteY0" fmla="*/ 7595 h 10000"/>
                <a:gd name="connsiteX1" fmla="*/ 4825 w 10000"/>
                <a:gd name="connsiteY1" fmla="*/ 2549 h 10000"/>
                <a:gd name="connsiteX2" fmla="*/ 7870 w 10000"/>
                <a:gd name="connsiteY2" fmla="*/ 1392 h 10000"/>
                <a:gd name="connsiteX3" fmla="*/ 7633 w 10000"/>
                <a:gd name="connsiteY3" fmla="*/ 2089 h 10000"/>
                <a:gd name="connsiteX4" fmla="*/ 8994 w 10000"/>
                <a:gd name="connsiteY4" fmla="*/ 2911 h 10000"/>
                <a:gd name="connsiteX5" fmla="*/ 10000 w 10000"/>
                <a:gd name="connsiteY5" fmla="*/ 1203 h 10000"/>
                <a:gd name="connsiteX6" fmla="*/ 7160 w 10000"/>
                <a:gd name="connsiteY6" fmla="*/ 0 h 10000"/>
                <a:gd name="connsiteX7" fmla="*/ 2722 w 10000"/>
                <a:gd name="connsiteY7" fmla="*/ 1139 h 10000"/>
                <a:gd name="connsiteX8" fmla="*/ 0 w 10000"/>
                <a:gd name="connsiteY8" fmla="*/ 8544 h 10000"/>
                <a:gd name="connsiteX9" fmla="*/ 1006 w 10000"/>
                <a:gd name="connsiteY9" fmla="*/ 9873 h 10000"/>
                <a:gd name="connsiteX10" fmla="*/ 1538 w 10000"/>
                <a:gd name="connsiteY10" fmla="*/ 10000 h 10000"/>
                <a:gd name="connsiteX11" fmla="*/ 2249 w 10000"/>
                <a:gd name="connsiteY11" fmla="*/ 8291 h 10000"/>
                <a:gd name="connsiteX12" fmla="*/ 1479 w 10000"/>
                <a:gd name="connsiteY12" fmla="*/ 7595 h 10000"/>
                <a:gd name="connsiteX0" fmla="*/ 2148 w 10669"/>
                <a:gd name="connsiteY0" fmla="*/ 7595 h 10004"/>
                <a:gd name="connsiteX1" fmla="*/ 5494 w 10669"/>
                <a:gd name="connsiteY1" fmla="*/ 2549 h 10004"/>
                <a:gd name="connsiteX2" fmla="*/ 8539 w 10669"/>
                <a:gd name="connsiteY2" fmla="*/ 1392 h 10004"/>
                <a:gd name="connsiteX3" fmla="*/ 8302 w 10669"/>
                <a:gd name="connsiteY3" fmla="*/ 2089 h 10004"/>
                <a:gd name="connsiteX4" fmla="*/ 9663 w 10669"/>
                <a:gd name="connsiteY4" fmla="*/ 2911 h 10004"/>
                <a:gd name="connsiteX5" fmla="*/ 10669 w 10669"/>
                <a:gd name="connsiteY5" fmla="*/ 1203 h 10004"/>
                <a:gd name="connsiteX6" fmla="*/ 7829 w 10669"/>
                <a:gd name="connsiteY6" fmla="*/ 0 h 10004"/>
                <a:gd name="connsiteX7" fmla="*/ 3391 w 10669"/>
                <a:gd name="connsiteY7" fmla="*/ 1139 h 10004"/>
                <a:gd name="connsiteX8" fmla="*/ 0 w 10669"/>
                <a:gd name="connsiteY8" fmla="*/ 8663 h 10004"/>
                <a:gd name="connsiteX9" fmla="*/ 1675 w 10669"/>
                <a:gd name="connsiteY9" fmla="*/ 9873 h 10004"/>
                <a:gd name="connsiteX10" fmla="*/ 2207 w 10669"/>
                <a:gd name="connsiteY10" fmla="*/ 10000 h 10004"/>
                <a:gd name="connsiteX11" fmla="*/ 2918 w 10669"/>
                <a:gd name="connsiteY11" fmla="*/ 8291 h 10004"/>
                <a:gd name="connsiteX12" fmla="*/ 2148 w 10669"/>
                <a:gd name="connsiteY12" fmla="*/ 7595 h 10004"/>
                <a:gd name="connsiteX0" fmla="*/ 2148 w 10669"/>
                <a:gd name="connsiteY0" fmla="*/ 7595 h 10004"/>
                <a:gd name="connsiteX1" fmla="*/ 5494 w 10669"/>
                <a:gd name="connsiteY1" fmla="*/ 2549 h 10004"/>
                <a:gd name="connsiteX2" fmla="*/ 8539 w 10669"/>
                <a:gd name="connsiteY2" fmla="*/ 1392 h 10004"/>
                <a:gd name="connsiteX3" fmla="*/ 8302 w 10669"/>
                <a:gd name="connsiteY3" fmla="*/ 2089 h 10004"/>
                <a:gd name="connsiteX4" fmla="*/ 9663 w 10669"/>
                <a:gd name="connsiteY4" fmla="*/ 2911 h 10004"/>
                <a:gd name="connsiteX5" fmla="*/ 10669 w 10669"/>
                <a:gd name="connsiteY5" fmla="*/ 1203 h 10004"/>
                <a:gd name="connsiteX6" fmla="*/ 7829 w 10669"/>
                <a:gd name="connsiteY6" fmla="*/ 0 h 10004"/>
                <a:gd name="connsiteX7" fmla="*/ 3391 w 10669"/>
                <a:gd name="connsiteY7" fmla="*/ 1139 h 10004"/>
                <a:gd name="connsiteX8" fmla="*/ 0 w 10669"/>
                <a:gd name="connsiteY8" fmla="*/ 8663 h 10004"/>
                <a:gd name="connsiteX9" fmla="*/ 1675 w 10669"/>
                <a:gd name="connsiteY9" fmla="*/ 9873 h 10004"/>
                <a:gd name="connsiteX10" fmla="*/ 2207 w 10669"/>
                <a:gd name="connsiteY10" fmla="*/ 10000 h 10004"/>
                <a:gd name="connsiteX11" fmla="*/ 3810 w 10669"/>
                <a:gd name="connsiteY11" fmla="*/ 8886 h 10004"/>
                <a:gd name="connsiteX12" fmla="*/ 2148 w 10669"/>
                <a:gd name="connsiteY12" fmla="*/ 7595 h 10004"/>
                <a:gd name="connsiteX0" fmla="*/ 2259 w 10669"/>
                <a:gd name="connsiteY0" fmla="*/ 7714 h 10004"/>
                <a:gd name="connsiteX1" fmla="*/ 5494 w 10669"/>
                <a:gd name="connsiteY1" fmla="*/ 2549 h 10004"/>
                <a:gd name="connsiteX2" fmla="*/ 8539 w 10669"/>
                <a:gd name="connsiteY2" fmla="*/ 1392 h 10004"/>
                <a:gd name="connsiteX3" fmla="*/ 8302 w 10669"/>
                <a:gd name="connsiteY3" fmla="*/ 2089 h 10004"/>
                <a:gd name="connsiteX4" fmla="*/ 9663 w 10669"/>
                <a:gd name="connsiteY4" fmla="*/ 2911 h 10004"/>
                <a:gd name="connsiteX5" fmla="*/ 10669 w 10669"/>
                <a:gd name="connsiteY5" fmla="*/ 1203 h 10004"/>
                <a:gd name="connsiteX6" fmla="*/ 7829 w 10669"/>
                <a:gd name="connsiteY6" fmla="*/ 0 h 10004"/>
                <a:gd name="connsiteX7" fmla="*/ 3391 w 10669"/>
                <a:gd name="connsiteY7" fmla="*/ 1139 h 10004"/>
                <a:gd name="connsiteX8" fmla="*/ 0 w 10669"/>
                <a:gd name="connsiteY8" fmla="*/ 8663 h 10004"/>
                <a:gd name="connsiteX9" fmla="*/ 1675 w 10669"/>
                <a:gd name="connsiteY9" fmla="*/ 9873 h 10004"/>
                <a:gd name="connsiteX10" fmla="*/ 2207 w 10669"/>
                <a:gd name="connsiteY10" fmla="*/ 10000 h 10004"/>
                <a:gd name="connsiteX11" fmla="*/ 3810 w 10669"/>
                <a:gd name="connsiteY11" fmla="*/ 8886 h 10004"/>
                <a:gd name="connsiteX12" fmla="*/ 2259 w 10669"/>
                <a:gd name="connsiteY12" fmla="*/ 7714 h 10004"/>
                <a:gd name="connsiteX0" fmla="*/ 2348 w 10758"/>
                <a:gd name="connsiteY0" fmla="*/ 7714 h 10004"/>
                <a:gd name="connsiteX1" fmla="*/ 5583 w 10758"/>
                <a:gd name="connsiteY1" fmla="*/ 2549 h 10004"/>
                <a:gd name="connsiteX2" fmla="*/ 8628 w 10758"/>
                <a:gd name="connsiteY2" fmla="*/ 1392 h 10004"/>
                <a:gd name="connsiteX3" fmla="*/ 8391 w 10758"/>
                <a:gd name="connsiteY3" fmla="*/ 2089 h 10004"/>
                <a:gd name="connsiteX4" fmla="*/ 9752 w 10758"/>
                <a:gd name="connsiteY4" fmla="*/ 2911 h 10004"/>
                <a:gd name="connsiteX5" fmla="*/ 10758 w 10758"/>
                <a:gd name="connsiteY5" fmla="*/ 1203 h 10004"/>
                <a:gd name="connsiteX6" fmla="*/ 7918 w 10758"/>
                <a:gd name="connsiteY6" fmla="*/ 0 h 10004"/>
                <a:gd name="connsiteX7" fmla="*/ 3480 w 10758"/>
                <a:gd name="connsiteY7" fmla="*/ 1139 h 10004"/>
                <a:gd name="connsiteX8" fmla="*/ 89 w 10758"/>
                <a:gd name="connsiteY8" fmla="*/ 8663 h 10004"/>
                <a:gd name="connsiteX9" fmla="*/ 1095 w 10758"/>
                <a:gd name="connsiteY9" fmla="*/ 9873 h 10004"/>
                <a:gd name="connsiteX10" fmla="*/ 2296 w 10758"/>
                <a:gd name="connsiteY10" fmla="*/ 10000 h 10004"/>
                <a:gd name="connsiteX11" fmla="*/ 3899 w 10758"/>
                <a:gd name="connsiteY11" fmla="*/ 8886 h 10004"/>
                <a:gd name="connsiteX12" fmla="*/ 2348 w 10758"/>
                <a:gd name="connsiteY12" fmla="*/ 7714 h 10004"/>
                <a:gd name="connsiteX0" fmla="*/ 2350 w 10760"/>
                <a:gd name="connsiteY0" fmla="*/ 7714 h 10357"/>
                <a:gd name="connsiteX1" fmla="*/ 5585 w 10760"/>
                <a:gd name="connsiteY1" fmla="*/ 2549 h 10357"/>
                <a:gd name="connsiteX2" fmla="*/ 8630 w 10760"/>
                <a:gd name="connsiteY2" fmla="*/ 1392 h 10357"/>
                <a:gd name="connsiteX3" fmla="*/ 8393 w 10760"/>
                <a:gd name="connsiteY3" fmla="*/ 2089 h 10357"/>
                <a:gd name="connsiteX4" fmla="*/ 9754 w 10760"/>
                <a:gd name="connsiteY4" fmla="*/ 2911 h 10357"/>
                <a:gd name="connsiteX5" fmla="*/ 10760 w 10760"/>
                <a:gd name="connsiteY5" fmla="*/ 1203 h 10357"/>
                <a:gd name="connsiteX6" fmla="*/ 7920 w 10760"/>
                <a:gd name="connsiteY6" fmla="*/ 0 h 10357"/>
                <a:gd name="connsiteX7" fmla="*/ 3482 w 10760"/>
                <a:gd name="connsiteY7" fmla="*/ 1139 h 10357"/>
                <a:gd name="connsiteX8" fmla="*/ 91 w 10760"/>
                <a:gd name="connsiteY8" fmla="*/ 8663 h 10357"/>
                <a:gd name="connsiteX9" fmla="*/ 1097 w 10760"/>
                <a:gd name="connsiteY9" fmla="*/ 9873 h 10357"/>
                <a:gd name="connsiteX10" fmla="*/ 2521 w 10760"/>
                <a:gd name="connsiteY10" fmla="*/ 10357 h 10357"/>
                <a:gd name="connsiteX11" fmla="*/ 3901 w 10760"/>
                <a:gd name="connsiteY11" fmla="*/ 8886 h 10357"/>
                <a:gd name="connsiteX12" fmla="*/ 2350 w 10760"/>
                <a:gd name="connsiteY12" fmla="*/ 7714 h 10357"/>
                <a:gd name="connsiteX0" fmla="*/ 2350 w 10760"/>
                <a:gd name="connsiteY0" fmla="*/ 7714 h 10357"/>
                <a:gd name="connsiteX1" fmla="*/ 5585 w 10760"/>
                <a:gd name="connsiteY1" fmla="*/ 2549 h 10357"/>
                <a:gd name="connsiteX2" fmla="*/ 8630 w 10760"/>
                <a:gd name="connsiteY2" fmla="*/ 1392 h 10357"/>
                <a:gd name="connsiteX3" fmla="*/ 8616 w 10760"/>
                <a:gd name="connsiteY3" fmla="*/ 4231 h 10357"/>
                <a:gd name="connsiteX4" fmla="*/ 9754 w 10760"/>
                <a:gd name="connsiteY4" fmla="*/ 2911 h 10357"/>
                <a:gd name="connsiteX5" fmla="*/ 10760 w 10760"/>
                <a:gd name="connsiteY5" fmla="*/ 1203 h 10357"/>
                <a:gd name="connsiteX6" fmla="*/ 7920 w 10760"/>
                <a:gd name="connsiteY6" fmla="*/ 0 h 10357"/>
                <a:gd name="connsiteX7" fmla="*/ 3482 w 10760"/>
                <a:gd name="connsiteY7" fmla="*/ 1139 h 10357"/>
                <a:gd name="connsiteX8" fmla="*/ 91 w 10760"/>
                <a:gd name="connsiteY8" fmla="*/ 8663 h 10357"/>
                <a:gd name="connsiteX9" fmla="*/ 1097 w 10760"/>
                <a:gd name="connsiteY9" fmla="*/ 9873 h 10357"/>
                <a:gd name="connsiteX10" fmla="*/ 2521 w 10760"/>
                <a:gd name="connsiteY10" fmla="*/ 10357 h 10357"/>
                <a:gd name="connsiteX11" fmla="*/ 3901 w 10760"/>
                <a:gd name="connsiteY11" fmla="*/ 8886 h 10357"/>
                <a:gd name="connsiteX12" fmla="*/ 2350 w 10760"/>
                <a:gd name="connsiteY12" fmla="*/ 7714 h 10357"/>
                <a:gd name="connsiteX0" fmla="*/ 2350 w 10969"/>
                <a:gd name="connsiteY0" fmla="*/ 7714 h 10357"/>
                <a:gd name="connsiteX1" fmla="*/ 5585 w 10969"/>
                <a:gd name="connsiteY1" fmla="*/ 2549 h 10357"/>
                <a:gd name="connsiteX2" fmla="*/ 8630 w 10969"/>
                <a:gd name="connsiteY2" fmla="*/ 1392 h 10357"/>
                <a:gd name="connsiteX3" fmla="*/ 8616 w 10969"/>
                <a:gd name="connsiteY3" fmla="*/ 4231 h 10357"/>
                <a:gd name="connsiteX4" fmla="*/ 10757 w 10969"/>
                <a:gd name="connsiteY4" fmla="*/ 3625 h 10357"/>
                <a:gd name="connsiteX5" fmla="*/ 10760 w 10969"/>
                <a:gd name="connsiteY5" fmla="*/ 1203 h 10357"/>
                <a:gd name="connsiteX6" fmla="*/ 7920 w 10969"/>
                <a:gd name="connsiteY6" fmla="*/ 0 h 10357"/>
                <a:gd name="connsiteX7" fmla="*/ 3482 w 10969"/>
                <a:gd name="connsiteY7" fmla="*/ 1139 h 10357"/>
                <a:gd name="connsiteX8" fmla="*/ 91 w 10969"/>
                <a:gd name="connsiteY8" fmla="*/ 8663 h 10357"/>
                <a:gd name="connsiteX9" fmla="*/ 1097 w 10969"/>
                <a:gd name="connsiteY9" fmla="*/ 9873 h 10357"/>
                <a:gd name="connsiteX10" fmla="*/ 2521 w 10969"/>
                <a:gd name="connsiteY10" fmla="*/ 10357 h 10357"/>
                <a:gd name="connsiteX11" fmla="*/ 3901 w 10969"/>
                <a:gd name="connsiteY11" fmla="*/ 8886 h 10357"/>
                <a:gd name="connsiteX12" fmla="*/ 2350 w 10969"/>
                <a:gd name="connsiteY12" fmla="*/ 7714 h 10357"/>
                <a:gd name="connsiteX0" fmla="*/ 2350 w 11543"/>
                <a:gd name="connsiteY0" fmla="*/ 7745 h 10388"/>
                <a:gd name="connsiteX1" fmla="*/ 5585 w 11543"/>
                <a:gd name="connsiteY1" fmla="*/ 2580 h 10388"/>
                <a:gd name="connsiteX2" fmla="*/ 8630 w 11543"/>
                <a:gd name="connsiteY2" fmla="*/ 1423 h 10388"/>
                <a:gd name="connsiteX3" fmla="*/ 8616 w 11543"/>
                <a:gd name="connsiteY3" fmla="*/ 4262 h 10388"/>
                <a:gd name="connsiteX4" fmla="*/ 10757 w 11543"/>
                <a:gd name="connsiteY4" fmla="*/ 3656 h 10388"/>
                <a:gd name="connsiteX5" fmla="*/ 11429 w 11543"/>
                <a:gd name="connsiteY5" fmla="*/ 1234 h 10388"/>
                <a:gd name="connsiteX6" fmla="*/ 7920 w 11543"/>
                <a:gd name="connsiteY6" fmla="*/ 31 h 10388"/>
                <a:gd name="connsiteX7" fmla="*/ 3482 w 11543"/>
                <a:gd name="connsiteY7" fmla="*/ 1170 h 10388"/>
                <a:gd name="connsiteX8" fmla="*/ 91 w 11543"/>
                <a:gd name="connsiteY8" fmla="*/ 8694 h 10388"/>
                <a:gd name="connsiteX9" fmla="*/ 1097 w 11543"/>
                <a:gd name="connsiteY9" fmla="*/ 9904 h 10388"/>
                <a:gd name="connsiteX10" fmla="*/ 2521 w 11543"/>
                <a:gd name="connsiteY10" fmla="*/ 10388 h 10388"/>
                <a:gd name="connsiteX11" fmla="*/ 3901 w 11543"/>
                <a:gd name="connsiteY11" fmla="*/ 8917 h 10388"/>
                <a:gd name="connsiteX12" fmla="*/ 2350 w 11543"/>
                <a:gd name="connsiteY12" fmla="*/ 7745 h 10388"/>
                <a:gd name="connsiteX0" fmla="*/ 2350 w 11626"/>
                <a:gd name="connsiteY0" fmla="*/ 8309 h 10952"/>
                <a:gd name="connsiteX1" fmla="*/ 5585 w 11626"/>
                <a:gd name="connsiteY1" fmla="*/ 3144 h 10952"/>
                <a:gd name="connsiteX2" fmla="*/ 8630 w 11626"/>
                <a:gd name="connsiteY2" fmla="*/ 1987 h 10952"/>
                <a:gd name="connsiteX3" fmla="*/ 8616 w 11626"/>
                <a:gd name="connsiteY3" fmla="*/ 4826 h 10952"/>
                <a:gd name="connsiteX4" fmla="*/ 10757 w 11626"/>
                <a:gd name="connsiteY4" fmla="*/ 4220 h 10952"/>
                <a:gd name="connsiteX5" fmla="*/ 11429 w 11626"/>
                <a:gd name="connsiteY5" fmla="*/ 1798 h 10952"/>
                <a:gd name="connsiteX6" fmla="*/ 6582 w 11626"/>
                <a:gd name="connsiteY6" fmla="*/ 0 h 10952"/>
                <a:gd name="connsiteX7" fmla="*/ 3482 w 11626"/>
                <a:gd name="connsiteY7" fmla="*/ 1734 h 10952"/>
                <a:gd name="connsiteX8" fmla="*/ 91 w 11626"/>
                <a:gd name="connsiteY8" fmla="*/ 9258 h 10952"/>
                <a:gd name="connsiteX9" fmla="*/ 1097 w 11626"/>
                <a:gd name="connsiteY9" fmla="*/ 10468 h 10952"/>
                <a:gd name="connsiteX10" fmla="*/ 2521 w 11626"/>
                <a:gd name="connsiteY10" fmla="*/ 10952 h 10952"/>
                <a:gd name="connsiteX11" fmla="*/ 3901 w 11626"/>
                <a:gd name="connsiteY11" fmla="*/ 9481 h 10952"/>
                <a:gd name="connsiteX12" fmla="*/ 2350 w 11626"/>
                <a:gd name="connsiteY12" fmla="*/ 8309 h 10952"/>
                <a:gd name="connsiteX0" fmla="*/ 2350 w 11626"/>
                <a:gd name="connsiteY0" fmla="*/ 8309 h 10952"/>
                <a:gd name="connsiteX1" fmla="*/ 5585 w 11626"/>
                <a:gd name="connsiteY1" fmla="*/ 3144 h 10952"/>
                <a:gd name="connsiteX2" fmla="*/ 8407 w 11626"/>
                <a:gd name="connsiteY2" fmla="*/ 2582 h 10952"/>
                <a:gd name="connsiteX3" fmla="*/ 8616 w 11626"/>
                <a:gd name="connsiteY3" fmla="*/ 4826 h 10952"/>
                <a:gd name="connsiteX4" fmla="*/ 10757 w 11626"/>
                <a:gd name="connsiteY4" fmla="*/ 4220 h 10952"/>
                <a:gd name="connsiteX5" fmla="*/ 11429 w 11626"/>
                <a:gd name="connsiteY5" fmla="*/ 1798 h 10952"/>
                <a:gd name="connsiteX6" fmla="*/ 6582 w 11626"/>
                <a:gd name="connsiteY6" fmla="*/ 0 h 10952"/>
                <a:gd name="connsiteX7" fmla="*/ 3482 w 11626"/>
                <a:gd name="connsiteY7" fmla="*/ 1734 h 10952"/>
                <a:gd name="connsiteX8" fmla="*/ 91 w 11626"/>
                <a:gd name="connsiteY8" fmla="*/ 9258 h 10952"/>
                <a:gd name="connsiteX9" fmla="*/ 1097 w 11626"/>
                <a:gd name="connsiteY9" fmla="*/ 10468 h 10952"/>
                <a:gd name="connsiteX10" fmla="*/ 2521 w 11626"/>
                <a:gd name="connsiteY10" fmla="*/ 10952 h 10952"/>
                <a:gd name="connsiteX11" fmla="*/ 3901 w 11626"/>
                <a:gd name="connsiteY11" fmla="*/ 9481 h 10952"/>
                <a:gd name="connsiteX12" fmla="*/ 2350 w 11626"/>
                <a:gd name="connsiteY12" fmla="*/ 8309 h 1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26" h="10952">
                  <a:moveTo>
                    <a:pt x="2350" y="8309"/>
                  </a:moveTo>
                  <a:cubicBezTo>
                    <a:pt x="2409" y="7613"/>
                    <a:pt x="3750" y="3967"/>
                    <a:pt x="5585" y="3144"/>
                  </a:cubicBezTo>
                  <a:cubicBezTo>
                    <a:pt x="7419" y="2258"/>
                    <a:pt x="6750" y="1886"/>
                    <a:pt x="8407" y="2582"/>
                  </a:cubicBezTo>
                  <a:cubicBezTo>
                    <a:pt x="8402" y="3528"/>
                    <a:pt x="8224" y="4553"/>
                    <a:pt x="8616" y="4826"/>
                  </a:cubicBezTo>
                  <a:cubicBezTo>
                    <a:pt x="9008" y="5099"/>
                    <a:pt x="10639" y="4157"/>
                    <a:pt x="10757" y="4220"/>
                  </a:cubicBezTo>
                  <a:cubicBezTo>
                    <a:pt x="10758" y="3413"/>
                    <a:pt x="12125" y="2501"/>
                    <a:pt x="11429" y="1798"/>
                  </a:cubicBezTo>
                  <a:cubicBezTo>
                    <a:pt x="10733" y="1095"/>
                    <a:pt x="7906" y="11"/>
                    <a:pt x="6582" y="0"/>
                  </a:cubicBezTo>
                  <a:cubicBezTo>
                    <a:pt x="5258" y="-11"/>
                    <a:pt x="4564" y="191"/>
                    <a:pt x="3482" y="1734"/>
                  </a:cubicBezTo>
                  <a:cubicBezTo>
                    <a:pt x="2400" y="3277"/>
                    <a:pt x="488" y="7802"/>
                    <a:pt x="91" y="9258"/>
                  </a:cubicBezTo>
                  <a:cubicBezTo>
                    <a:pt x="-306" y="10714"/>
                    <a:pt x="692" y="10186"/>
                    <a:pt x="1097" y="10468"/>
                  </a:cubicBezTo>
                  <a:cubicBezTo>
                    <a:pt x="1502" y="10750"/>
                    <a:pt x="2344" y="10910"/>
                    <a:pt x="2521" y="10952"/>
                  </a:cubicBezTo>
                  <a:cubicBezTo>
                    <a:pt x="2640" y="10572"/>
                    <a:pt x="3605" y="10177"/>
                    <a:pt x="3901" y="9481"/>
                  </a:cubicBezTo>
                  <a:cubicBezTo>
                    <a:pt x="3427" y="9228"/>
                    <a:pt x="2291" y="8562"/>
                    <a:pt x="2350" y="8309"/>
                  </a:cubicBez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1" name="Freeform 246">
              <a:extLst>
                <a:ext uri="{FF2B5EF4-FFF2-40B4-BE49-F238E27FC236}">
                  <a16:creationId xmlns:a16="http://schemas.microsoft.com/office/drawing/2014/main" id="{5539FDD0-97C1-3E34-A170-BA54D5B19F64}"/>
                </a:ext>
              </a:extLst>
            </p:cNvPr>
            <p:cNvSpPr>
              <a:spLocks/>
            </p:cNvSpPr>
            <p:nvPr/>
          </p:nvSpPr>
          <p:spPr bwMode="auto">
            <a:xfrm>
              <a:off x="1652588" y="3135313"/>
              <a:ext cx="165100" cy="249238"/>
            </a:xfrm>
            <a:custGeom>
              <a:avLst/>
              <a:gdLst>
                <a:gd name="T0" fmla="*/ 96 w 101"/>
                <a:gd name="T1" fmla="*/ 3 h 152"/>
                <a:gd name="T2" fmla="*/ 39 w 101"/>
                <a:gd name="T3" fmla="*/ 58 h 152"/>
                <a:gd name="T4" fmla="*/ 0 w 101"/>
                <a:gd name="T5" fmla="*/ 152 h 152"/>
                <a:gd name="T6" fmla="*/ 46 w 101"/>
                <a:gd name="T7" fmla="*/ 147 h 152"/>
                <a:gd name="T8" fmla="*/ 99 w 101"/>
                <a:gd name="T9" fmla="*/ 21 h 152"/>
                <a:gd name="T10" fmla="*/ 96 w 101"/>
                <a:gd name="T11" fmla="*/ 3 h 152"/>
              </a:gdLst>
              <a:ahLst/>
              <a:cxnLst>
                <a:cxn ang="0">
                  <a:pos x="T0" y="T1"/>
                </a:cxn>
                <a:cxn ang="0">
                  <a:pos x="T2" y="T3"/>
                </a:cxn>
                <a:cxn ang="0">
                  <a:pos x="T4" y="T5"/>
                </a:cxn>
                <a:cxn ang="0">
                  <a:pos x="T6" y="T7"/>
                </a:cxn>
                <a:cxn ang="0">
                  <a:pos x="T8" y="T9"/>
                </a:cxn>
                <a:cxn ang="0">
                  <a:pos x="T10" y="T11"/>
                </a:cxn>
              </a:cxnLst>
              <a:rect l="0" t="0" r="r" b="b"/>
              <a:pathLst>
                <a:path w="101" h="152">
                  <a:moveTo>
                    <a:pt x="96" y="3"/>
                  </a:moveTo>
                  <a:cubicBezTo>
                    <a:pt x="74" y="4"/>
                    <a:pt x="66" y="0"/>
                    <a:pt x="39" y="58"/>
                  </a:cubicBezTo>
                  <a:cubicBezTo>
                    <a:pt x="29" y="80"/>
                    <a:pt x="15" y="115"/>
                    <a:pt x="0" y="152"/>
                  </a:cubicBezTo>
                  <a:cubicBezTo>
                    <a:pt x="46" y="147"/>
                    <a:pt x="46" y="147"/>
                    <a:pt x="46" y="147"/>
                  </a:cubicBezTo>
                  <a:cubicBezTo>
                    <a:pt x="70" y="91"/>
                    <a:pt x="95" y="30"/>
                    <a:pt x="99" y="21"/>
                  </a:cubicBezTo>
                  <a:cubicBezTo>
                    <a:pt x="101" y="15"/>
                    <a:pt x="99" y="8"/>
                    <a:pt x="96" y="3"/>
                  </a:cubicBezTo>
                  <a:close/>
                </a:path>
              </a:pathLst>
            </a:custGeom>
            <a:solidFill>
              <a:srgbClr val="C27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2" name="Freeform 247">
              <a:extLst>
                <a:ext uri="{FF2B5EF4-FFF2-40B4-BE49-F238E27FC236}">
                  <a16:creationId xmlns:a16="http://schemas.microsoft.com/office/drawing/2014/main" id="{A701B3BE-B1C2-376F-E01E-16AE31620BF9}"/>
                </a:ext>
              </a:extLst>
            </p:cNvPr>
            <p:cNvSpPr>
              <a:spLocks/>
            </p:cNvSpPr>
            <p:nvPr/>
          </p:nvSpPr>
          <p:spPr bwMode="auto">
            <a:xfrm>
              <a:off x="1676400" y="3036888"/>
              <a:ext cx="93663" cy="73025"/>
            </a:xfrm>
            <a:custGeom>
              <a:avLst/>
              <a:gdLst>
                <a:gd name="T0" fmla="*/ 57 w 57"/>
                <a:gd name="T1" fmla="*/ 27 h 44"/>
                <a:gd name="T2" fmla="*/ 53 w 57"/>
                <a:gd name="T3" fmla="*/ 20 h 44"/>
                <a:gd name="T4" fmla="*/ 53 w 57"/>
                <a:gd name="T5" fmla="*/ 23 h 44"/>
                <a:gd name="T6" fmla="*/ 30 w 57"/>
                <a:gd name="T7" fmla="*/ 22 h 44"/>
                <a:gd name="T8" fmla="*/ 12 w 57"/>
                <a:gd name="T9" fmla="*/ 7 h 44"/>
                <a:gd name="T10" fmla="*/ 35 w 57"/>
                <a:gd name="T11" fmla="*/ 7 h 44"/>
                <a:gd name="T12" fmla="*/ 35 w 57"/>
                <a:gd name="T13" fmla="*/ 7 h 44"/>
                <a:gd name="T14" fmla="*/ 8 w 57"/>
                <a:gd name="T15" fmla="*/ 4 h 44"/>
                <a:gd name="T16" fmla="*/ 0 w 57"/>
                <a:gd name="T17" fmla="*/ 24 h 44"/>
                <a:gd name="T18" fmla="*/ 51 w 57"/>
                <a:gd name="T19" fmla="*/ 44 h 44"/>
                <a:gd name="T20" fmla="*/ 57 w 57"/>
                <a:gd name="T21"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4">
                  <a:moveTo>
                    <a:pt x="57" y="27"/>
                  </a:moveTo>
                  <a:cubicBezTo>
                    <a:pt x="57" y="27"/>
                    <a:pt x="56" y="24"/>
                    <a:pt x="53" y="20"/>
                  </a:cubicBezTo>
                  <a:cubicBezTo>
                    <a:pt x="54" y="21"/>
                    <a:pt x="54" y="22"/>
                    <a:pt x="53" y="23"/>
                  </a:cubicBezTo>
                  <a:cubicBezTo>
                    <a:pt x="52" y="27"/>
                    <a:pt x="41" y="27"/>
                    <a:pt x="30" y="22"/>
                  </a:cubicBezTo>
                  <a:cubicBezTo>
                    <a:pt x="19" y="18"/>
                    <a:pt x="11" y="11"/>
                    <a:pt x="12" y="7"/>
                  </a:cubicBezTo>
                  <a:cubicBezTo>
                    <a:pt x="14" y="3"/>
                    <a:pt x="24" y="3"/>
                    <a:pt x="35" y="7"/>
                  </a:cubicBezTo>
                  <a:cubicBezTo>
                    <a:pt x="35" y="7"/>
                    <a:pt x="35" y="7"/>
                    <a:pt x="35" y="7"/>
                  </a:cubicBezTo>
                  <a:cubicBezTo>
                    <a:pt x="17" y="0"/>
                    <a:pt x="8" y="4"/>
                    <a:pt x="8" y="4"/>
                  </a:cubicBezTo>
                  <a:cubicBezTo>
                    <a:pt x="0" y="24"/>
                    <a:pt x="0" y="24"/>
                    <a:pt x="0" y="24"/>
                  </a:cubicBezTo>
                  <a:cubicBezTo>
                    <a:pt x="21" y="32"/>
                    <a:pt x="39" y="39"/>
                    <a:pt x="51" y="44"/>
                  </a:cubicBezTo>
                  <a:lnTo>
                    <a:pt x="5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3" name="Freeform 248">
              <a:extLst>
                <a:ext uri="{FF2B5EF4-FFF2-40B4-BE49-F238E27FC236}">
                  <a16:creationId xmlns:a16="http://schemas.microsoft.com/office/drawing/2014/main" id="{BCFC1FF6-81B5-94BE-244E-FE394C83E067}"/>
                </a:ext>
              </a:extLst>
            </p:cNvPr>
            <p:cNvSpPr>
              <a:spLocks/>
            </p:cNvSpPr>
            <p:nvPr/>
          </p:nvSpPr>
          <p:spPr bwMode="auto">
            <a:xfrm>
              <a:off x="1671638" y="3038475"/>
              <a:ext cx="103188" cy="74613"/>
            </a:xfrm>
            <a:custGeom>
              <a:avLst/>
              <a:gdLst>
                <a:gd name="T0" fmla="*/ 62 w 63"/>
                <a:gd name="T1" fmla="*/ 26 h 45"/>
                <a:gd name="T2" fmla="*/ 50 w 63"/>
                <a:gd name="T3" fmla="*/ 8 h 45"/>
                <a:gd name="T4" fmla="*/ 55 w 63"/>
                <a:gd name="T5" fmla="*/ 21 h 45"/>
                <a:gd name="T6" fmla="*/ 53 w 63"/>
                <a:gd name="T7" fmla="*/ 22 h 45"/>
                <a:gd name="T8" fmla="*/ 34 w 63"/>
                <a:gd name="T9" fmla="*/ 19 h 45"/>
                <a:gd name="T10" fmla="*/ 18 w 63"/>
                <a:gd name="T11" fmla="*/ 9 h 45"/>
                <a:gd name="T12" fmla="*/ 17 w 63"/>
                <a:gd name="T13" fmla="*/ 7 h 45"/>
                <a:gd name="T14" fmla="*/ 23 w 63"/>
                <a:gd name="T15" fmla="*/ 5 h 45"/>
                <a:gd name="T16" fmla="*/ 39 w 63"/>
                <a:gd name="T17" fmla="*/ 4 h 45"/>
                <a:gd name="T18" fmla="*/ 39 w 63"/>
                <a:gd name="T19" fmla="*/ 4 h 45"/>
                <a:gd name="T20" fmla="*/ 18 w 63"/>
                <a:gd name="T21" fmla="*/ 0 h 45"/>
                <a:gd name="T22" fmla="*/ 9 w 63"/>
                <a:gd name="T23" fmla="*/ 2 h 45"/>
                <a:gd name="T24" fmla="*/ 2 w 63"/>
                <a:gd name="T25" fmla="*/ 25 h 45"/>
                <a:gd name="T26" fmla="*/ 55 w 63"/>
                <a:gd name="T27" fmla="*/ 45 h 45"/>
                <a:gd name="T28" fmla="*/ 62 w 63"/>
                <a:gd name="T29" fmla="*/ 26 h 45"/>
                <a:gd name="T30" fmla="*/ 59 w 63"/>
                <a:gd name="T31" fmla="*/ 26 h 45"/>
                <a:gd name="T32" fmla="*/ 54 w 63"/>
                <a:gd name="T33" fmla="*/ 43 h 45"/>
                <a:gd name="T34" fmla="*/ 4 w 63"/>
                <a:gd name="T35" fmla="*/ 21 h 45"/>
                <a:gd name="T36" fmla="*/ 5 w 63"/>
                <a:gd name="T37" fmla="*/ 24 h 45"/>
                <a:gd name="T38" fmla="*/ 11 w 63"/>
                <a:gd name="T39" fmla="*/ 3 h 45"/>
                <a:gd name="T40" fmla="*/ 11 w 63"/>
                <a:gd name="T41" fmla="*/ 4 h 45"/>
                <a:gd name="T42" fmla="*/ 11 w 63"/>
                <a:gd name="T43" fmla="*/ 5 h 45"/>
                <a:gd name="T44" fmla="*/ 11 w 63"/>
                <a:gd name="T45" fmla="*/ 5 h 45"/>
                <a:gd name="T46" fmla="*/ 37 w 63"/>
                <a:gd name="T47" fmla="*/ 8 h 45"/>
                <a:gd name="T48" fmla="*/ 37 w 63"/>
                <a:gd name="T49" fmla="*/ 8 h 45"/>
                <a:gd name="T50" fmla="*/ 38 w 63"/>
                <a:gd name="T51" fmla="*/ 6 h 45"/>
                <a:gd name="T52" fmla="*/ 23 w 63"/>
                <a:gd name="T53" fmla="*/ 1 h 45"/>
                <a:gd name="T54" fmla="*/ 13 w 63"/>
                <a:gd name="T55" fmla="*/ 5 h 45"/>
                <a:gd name="T56" fmla="*/ 15 w 63"/>
                <a:gd name="T57" fmla="*/ 12 h 45"/>
                <a:gd name="T58" fmla="*/ 49 w 63"/>
                <a:gd name="T59" fmla="*/ 27 h 45"/>
                <a:gd name="T60" fmla="*/ 58 w 63"/>
                <a:gd name="T61" fmla="*/ 23 h 45"/>
                <a:gd name="T62" fmla="*/ 58 w 63"/>
                <a:gd name="T63" fmla="*/ 19 h 45"/>
                <a:gd name="T64" fmla="*/ 55 w 63"/>
                <a:gd name="T65" fmla="*/ 20 h 45"/>
                <a:gd name="T66" fmla="*/ 58 w 63"/>
                <a:gd name="T67" fmla="*/ 27 h 45"/>
                <a:gd name="T68" fmla="*/ 59 w 63"/>
                <a:gd name="T69" fmla="*/ 27 h 45"/>
                <a:gd name="T70" fmla="*/ 60 w 63"/>
                <a:gd name="T71" fmla="*/ 26 h 45"/>
                <a:gd name="T72" fmla="*/ 60 w 63"/>
                <a:gd name="T73"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45">
                  <a:moveTo>
                    <a:pt x="60" y="26"/>
                  </a:moveTo>
                  <a:cubicBezTo>
                    <a:pt x="62" y="26"/>
                    <a:pt x="62" y="26"/>
                    <a:pt x="62" y="26"/>
                  </a:cubicBezTo>
                  <a:cubicBezTo>
                    <a:pt x="62" y="26"/>
                    <a:pt x="61" y="22"/>
                    <a:pt x="58" y="18"/>
                  </a:cubicBezTo>
                  <a:cubicBezTo>
                    <a:pt x="50" y="8"/>
                    <a:pt x="50" y="8"/>
                    <a:pt x="50" y="8"/>
                  </a:cubicBezTo>
                  <a:cubicBezTo>
                    <a:pt x="54" y="20"/>
                    <a:pt x="54" y="20"/>
                    <a:pt x="54" y="20"/>
                  </a:cubicBezTo>
                  <a:cubicBezTo>
                    <a:pt x="55" y="20"/>
                    <a:pt x="55" y="21"/>
                    <a:pt x="55" y="21"/>
                  </a:cubicBezTo>
                  <a:cubicBezTo>
                    <a:pt x="55" y="21"/>
                    <a:pt x="55" y="21"/>
                    <a:pt x="55" y="21"/>
                  </a:cubicBezTo>
                  <a:cubicBezTo>
                    <a:pt x="54" y="21"/>
                    <a:pt x="54" y="22"/>
                    <a:pt x="53" y="22"/>
                  </a:cubicBezTo>
                  <a:cubicBezTo>
                    <a:pt x="52" y="23"/>
                    <a:pt x="51" y="23"/>
                    <a:pt x="49" y="23"/>
                  </a:cubicBezTo>
                  <a:cubicBezTo>
                    <a:pt x="45" y="23"/>
                    <a:pt x="39" y="22"/>
                    <a:pt x="34" y="19"/>
                  </a:cubicBezTo>
                  <a:cubicBezTo>
                    <a:pt x="29" y="17"/>
                    <a:pt x="24" y="15"/>
                    <a:pt x="21" y="13"/>
                  </a:cubicBezTo>
                  <a:cubicBezTo>
                    <a:pt x="20" y="11"/>
                    <a:pt x="19" y="10"/>
                    <a:pt x="18" y="9"/>
                  </a:cubicBezTo>
                  <a:cubicBezTo>
                    <a:pt x="17" y="8"/>
                    <a:pt x="17" y="7"/>
                    <a:pt x="17" y="7"/>
                  </a:cubicBezTo>
                  <a:cubicBezTo>
                    <a:pt x="17" y="7"/>
                    <a:pt x="17" y="7"/>
                    <a:pt x="17" y="7"/>
                  </a:cubicBezTo>
                  <a:cubicBezTo>
                    <a:pt x="17" y="6"/>
                    <a:pt x="17" y="6"/>
                    <a:pt x="18" y="6"/>
                  </a:cubicBezTo>
                  <a:cubicBezTo>
                    <a:pt x="19" y="5"/>
                    <a:pt x="21" y="5"/>
                    <a:pt x="23" y="5"/>
                  </a:cubicBezTo>
                  <a:cubicBezTo>
                    <a:pt x="27" y="5"/>
                    <a:pt x="32" y="6"/>
                    <a:pt x="38" y="8"/>
                  </a:cubicBezTo>
                  <a:cubicBezTo>
                    <a:pt x="39" y="4"/>
                    <a:pt x="39" y="4"/>
                    <a:pt x="39" y="4"/>
                  </a:cubicBezTo>
                  <a:cubicBezTo>
                    <a:pt x="39" y="4"/>
                    <a:pt x="39" y="4"/>
                    <a:pt x="39" y="4"/>
                  </a:cubicBezTo>
                  <a:cubicBezTo>
                    <a:pt x="39" y="4"/>
                    <a:pt x="39" y="4"/>
                    <a:pt x="39" y="4"/>
                  </a:cubicBezTo>
                  <a:cubicBezTo>
                    <a:pt x="39" y="4"/>
                    <a:pt x="39" y="4"/>
                    <a:pt x="39" y="4"/>
                  </a:cubicBezTo>
                  <a:cubicBezTo>
                    <a:pt x="30" y="1"/>
                    <a:pt x="23" y="0"/>
                    <a:pt x="18" y="0"/>
                  </a:cubicBezTo>
                  <a:cubicBezTo>
                    <a:pt x="13" y="0"/>
                    <a:pt x="10" y="1"/>
                    <a:pt x="10" y="1"/>
                  </a:cubicBezTo>
                  <a:cubicBezTo>
                    <a:pt x="9" y="2"/>
                    <a:pt x="9" y="2"/>
                    <a:pt x="9" y="2"/>
                  </a:cubicBezTo>
                  <a:cubicBezTo>
                    <a:pt x="0" y="24"/>
                    <a:pt x="0" y="24"/>
                    <a:pt x="0" y="24"/>
                  </a:cubicBezTo>
                  <a:cubicBezTo>
                    <a:pt x="2" y="25"/>
                    <a:pt x="2" y="25"/>
                    <a:pt x="2" y="25"/>
                  </a:cubicBezTo>
                  <a:cubicBezTo>
                    <a:pt x="23" y="33"/>
                    <a:pt x="42" y="40"/>
                    <a:pt x="53" y="45"/>
                  </a:cubicBezTo>
                  <a:cubicBezTo>
                    <a:pt x="55" y="45"/>
                    <a:pt x="55" y="45"/>
                    <a:pt x="55" y="45"/>
                  </a:cubicBezTo>
                  <a:cubicBezTo>
                    <a:pt x="63" y="26"/>
                    <a:pt x="63" y="26"/>
                    <a:pt x="63" y="26"/>
                  </a:cubicBezTo>
                  <a:cubicBezTo>
                    <a:pt x="62" y="26"/>
                    <a:pt x="62" y="26"/>
                    <a:pt x="62" y="26"/>
                  </a:cubicBezTo>
                  <a:cubicBezTo>
                    <a:pt x="60" y="26"/>
                    <a:pt x="60" y="26"/>
                    <a:pt x="60" y="26"/>
                  </a:cubicBezTo>
                  <a:cubicBezTo>
                    <a:pt x="59" y="26"/>
                    <a:pt x="59" y="26"/>
                    <a:pt x="59" y="26"/>
                  </a:cubicBezTo>
                  <a:cubicBezTo>
                    <a:pt x="52" y="42"/>
                    <a:pt x="52" y="42"/>
                    <a:pt x="52" y="42"/>
                  </a:cubicBezTo>
                  <a:cubicBezTo>
                    <a:pt x="54" y="43"/>
                    <a:pt x="54" y="43"/>
                    <a:pt x="54" y="43"/>
                  </a:cubicBezTo>
                  <a:cubicBezTo>
                    <a:pt x="55" y="41"/>
                    <a:pt x="55" y="41"/>
                    <a:pt x="55" y="41"/>
                  </a:cubicBezTo>
                  <a:cubicBezTo>
                    <a:pt x="43" y="36"/>
                    <a:pt x="24" y="29"/>
                    <a:pt x="4" y="21"/>
                  </a:cubicBezTo>
                  <a:cubicBezTo>
                    <a:pt x="3" y="23"/>
                    <a:pt x="3" y="23"/>
                    <a:pt x="3" y="23"/>
                  </a:cubicBezTo>
                  <a:cubicBezTo>
                    <a:pt x="5" y="24"/>
                    <a:pt x="5" y="24"/>
                    <a:pt x="5" y="24"/>
                  </a:cubicBezTo>
                  <a:cubicBezTo>
                    <a:pt x="12" y="4"/>
                    <a:pt x="12" y="4"/>
                    <a:pt x="12" y="4"/>
                  </a:cubicBezTo>
                  <a:cubicBezTo>
                    <a:pt x="11" y="3"/>
                    <a:pt x="11" y="3"/>
                    <a:pt x="11" y="3"/>
                  </a:cubicBezTo>
                  <a:cubicBezTo>
                    <a:pt x="11" y="5"/>
                    <a:pt x="11" y="5"/>
                    <a:pt x="11" y="5"/>
                  </a:cubicBezTo>
                  <a:cubicBezTo>
                    <a:pt x="11" y="4"/>
                    <a:pt x="11" y="4"/>
                    <a:pt x="11" y="4"/>
                  </a:cubicBezTo>
                  <a:cubicBezTo>
                    <a:pt x="11" y="5"/>
                    <a:pt x="11" y="5"/>
                    <a:pt x="11" y="5"/>
                  </a:cubicBezTo>
                  <a:cubicBezTo>
                    <a:pt x="11" y="5"/>
                    <a:pt x="11" y="5"/>
                    <a:pt x="11" y="5"/>
                  </a:cubicBezTo>
                  <a:cubicBezTo>
                    <a:pt x="11" y="4"/>
                    <a:pt x="11" y="4"/>
                    <a:pt x="11" y="4"/>
                  </a:cubicBezTo>
                  <a:cubicBezTo>
                    <a:pt x="11" y="5"/>
                    <a:pt x="11" y="5"/>
                    <a:pt x="11" y="5"/>
                  </a:cubicBezTo>
                  <a:cubicBezTo>
                    <a:pt x="11" y="5"/>
                    <a:pt x="14" y="4"/>
                    <a:pt x="18" y="4"/>
                  </a:cubicBezTo>
                  <a:cubicBezTo>
                    <a:pt x="23" y="4"/>
                    <a:pt x="29" y="5"/>
                    <a:pt x="37" y="8"/>
                  </a:cubicBezTo>
                  <a:cubicBezTo>
                    <a:pt x="38" y="6"/>
                    <a:pt x="38" y="6"/>
                    <a:pt x="38" y="6"/>
                  </a:cubicBezTo>
                  <a:cubicBezTo>
                    <a:pt x="37" y="8"/>
                    <a:pt x="37" y="8"/>
                    <a:pt x="37" y="8"/>
                  </a:cubicBezTo>
                  <a:cubicBezTo>
                    <a:pt x="38" y="8"/>
                    <a:pt x="38" y="8"/>
                    <a:pt x="38" y="8"/>
                  </a:cubicBezTo>
                  <a:cubicBezTo>
                    <a:pt x="38" y="6"/>
                    <a:pt x="38" y="6"/>
                    <a:pt x="38" y="6"/>
                  </a:cubicBezTo>
                  <a:cubicBezTo>
                    <a:pt x="39" y="4"/>
                    <a:pt x="39" y="4"/>
                    <a:pt x="39" y="4"/>
                  </a:cubicBezTo>
                  <a:cubicBezTo>
                    <a:pt x="33" y="2"/>
                    <a:pt x="27" y="1"/>
                    <a:pt x="23" y="1"/>
                  </a:cubicBezTo>
                  <a:cubicBezTo>
                    <a:pt x="20" y="1"/>
                    <a:pt x="19" y="1"/>
                    <a:pt x="17" y="2"/>
                  </a:cubicBezTo>
                  <a:cubicBezTo>
                    <a:pt x="15" y="2"/>
                    <a:pt x="14" y="3"/>
                    <a:pt x="13" y="5"/>
                  </a:cubicBezTo>
                  <a:cubicBezTo>
                    <a:pt x="13" y="6"/>
                    <a:pt x="13" y="6"/>
                    <a:pt x="13" y="7"/>
                  </a:cubicBezTo>
                  <a:cubicBezTo>
                    <a:pt x="13" y="9"/>
                    <a:pt x="14" y="10"/>
                    <a:pt x="15" y="12"/>
                  </a:cubicBezTo>
                  <a:cubicBezTo>
                    <a:pt x="18" y="16"/>
                    <a:pt x="24" y="20"/>
                    <a:pt x="32" y="23"/>
                  </a:cubicBezTo>
                  <a:cubicBezTo>
                    <a:pt x="38" y="26"/>
                    <a:pt x="44" y="27"/>
                    <a:pt x="49" y="27"/>
                  </a:cubicBezTo>
                  <a:cubicBezTo>
                    <a:pt x="51" y="27"/>
                    <a:pt x="53" y="27"/>
                    <a:pt x="55" y="26"/>
                  </a:cubicBezTo>
                  <a:cubicBezTo>
                    <a:pt x="56" y="25"/>
                    <a:pt x="58" y="24"/>
                    <a:pt x="58" y="23"/>
                  </a:cubicBezTo>
                  <a:cubicBezTo>
                    <a:pt x="59" y="22"/>
                    <a:pt x="59" y="21"/>
                    <a:pt x="59" y="21"/>
                  </a:cubicBezTo>
                  <a:cubicBezTo>
                    <a:pt x="59" y="20"/>
                    <a:pt x="58" y="19"/>
                    <a:pt x="58" y="19"/>
                  </a:cubicBezTo>
                  <a:cubicBezTo>
                    <a:pt x="56" y="19"/>
                    <a:pt x="56" y="19"/>
                    <a:pt x="56" y="19"/>
                  </a:cubicBezTo>
                  <a:cubicBezTo>
                    <a:pt x="55" y="20"/>
                    <a:pt x="55" y="20"/>
                    <a:pt x="55" y="20"/>
                  </a:cubicBezTo>
                  <a:cubicBezTo>
                    <a:pt x="56" y="22"/>
                    <a:pt x="57" y="24"/>
                    <a:pt x="58" y="25"/>
                  </a:cubicBezTo>
                  <a:cubicBezTo>
                    <a:pt x="58" y="26"/>
                    <a:pt x="58" y="26"/>
                    <a:pt x="58" y="27"/>
                  </a:cubicBezTo>
                  <a:cubicBezTo>
                    <a:pt x="59" y="27"/>
                    <a:pt x="59" y="27"/>
                    <a:pt x="59" y="27"/>
                  </a:cubicBezTo>
                  <a:cubicBezTo>
                    <a:pt x="59" y="27"/>
                    <a:pt x="59" y="27"/>
                    <a:pt x="59" y="27"/>
                  </a:cubicBezTo>
                  <a:cubicBezTo>
                    <a:pt x="59" y="27"/>
                    <a:pt x="59" y="27"/>
                    <a:pt x="59" y="27"/>
                  </a:cubicBezTo>
                  <a:cubicBezTo>
                    <a:pt x="60" y="26"/>
                    <a:pt x="60" y="26"/>
                    <a:pt x="60" y="26"/>
                  </a:cubicBezTo>
                  <a:cubicBezTo>
                    <a:pt x="59" y="26"/>
                    <a:pt x="59" y="26"/>
                    <a:pt x="59" y="26"/>
                  </a:cubicBezTo>
                  <a:lnTo>
                    <a:pt x="60" y="26"/>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4" name="Freeform 249">
              <a:extLst>
                <a:ext uri="{FF2B5EF4-FFF2-40B4-BE49-F238E27FC236}">
                  <a16:creationId xmlns:a16="http://schemas.microsoft.com/office/drawing/2014/main" id="{534CA7E5-566D-543B-EA62-B39371C9A2BA}"/>
                </a:ext>
              </a:extLst>
            </p:cNvPr>
            <p:cNvSpPr>
              <a:spLocks/>
            </p:cNvSpPr>
            <p:nvPr/>
          </p:nvSpPr>
          <p:spPr bwMode="auto">
            <a:xfrm>
              <a:off x="1733550" y="3049588"/>
              <a:ext cx="30163" cy="20638"/>
            </a:xfrm>
            <a:custGeom>
              <a:avLst/>
              <a:gdLst>
                <a:gd name="T0" fmla="*/ 18 w 18"/>
                <a:gd name="T1" fmla="*/ 13 h 13"/>
                <a:gd name="T2" fmla="*/ 1 w 18"/>
                <a:gd name="T3" fmla="*/ 0 h 13"/>
                <a:gd name="T4" fmla="*/ 0 w 18"/>
                <a:gd name="T5" fmla="*/ 0 h 13"/>
                <a:gd name="T6" fmla="*/ 18 w 18"/>
                <a:gd name="T7" fmla="*/ 13 h 13"/>
              </a:gdLst>
              <a:ahLst/>
              <a:cxnLst>
                <a:cxn ang="0">
                  <a:pos x="T0" y="T1"/>
                </a:cxn>
                <a:cxn ang="0">
                  <a:pos x="T2" y="T3"/>
                </a:cxn>
                <a:cxn ang="0">
                  <a:pos x="T4" y="T5"/>
                </a:cxn>
                <a:cxn ang="0">
                  <a:pos x="T6" y="T7"/>
                </a:cxn>
              </a:cxnLst>
              <a:rect l="0" t="0" r="r" b="b"/>
              <a:pathLst>
                <a:path w="18" h="13">
                  <a:moveTo>
                    <a:pt x="18" y="13"/>
                  </a:moveTo>
                  <a:cubicBezTo>
                    <a:pt x="17" y="9"/>
                    <a:pt x="10" y="4"/>
                    <a:pt x="1" y="0"/>
                  </a:cubicBezTo>
                  <a:cubicBezTo>
                    <a:pt x="0" y="0"/>
                    <a:pt x="0" y="0"/>
                    <a:pt x="0" y="0"/>
                  </a:cubicBezTo>
                  <a:cubicBezTo>
                    <a:pt x="9" y="4"/>
                    <a:pt x="15" y="9"/>
                    <a:pt x="1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16" name="Freeform 250">
              <a:extLst>
                <a:ext uri="{FF2B5EF4-FFF2-40B4-BE49-F238E27FC236}">
                  <a16:creationId xmlns:a16="http://schemas.microsoft.com/office/drawing/2014/main" id="{15E8E4F4-A189-CCCB-4635-1A333ABC6648}"/>
                </a:ext>
              </a:extLst>
            </p:cNvPr>
            <p:cNvSpPr>
              <a:spLocks/>
            </p:cNvSpPr>
            <p:nvPr/>
          </p:nvSpPr>
          <p:spPr bwMode="auto">
            <a:xfrm>
              <a:off x="1733550" y="3046413"/>
              <a:ext cx="41275" cy="41275"/>
            </a:xfrm>
            <a:custGeom>
              <a:avLst/>
              <a:gdLst>
                <a:gd name="T0" fmla="*/ 18 w 25"/>
                <a:gd name="T1" fmla="*/ 15 h 26"/>
                <a:gd name="T2" fmla="*/ 20 w 25"/>
                <a:gd name="T3" fmla="*/ 15 h 26"/>
                <a:gd name="T4" fmla="*/ 14 w 25"/>
                <a:gd name="T5" fmla="*/ 7 h 26"/>
                <a:gd name="T6" fmla="*/ 1 w 25"/>
                <a:gd name="T7" fmla="*/ 1 h 26"/>
                <a:gd name="T8" fmla="*/ 1 w 25"/>
                <a:gd name="T9" fmla="*/ 1 h 26"/>
                <a:gd name="T10" fmla="*/ 1 w 25"/>
                <a:gd name="T11" fmla="*/ 0 h 26"/>
                <a:gd name="T12" fmla="*/ 0 w 25"/>
                <a:gd name="T13" fmla="*/ 4 h 26"/>
                <a:gd name="T14" fmla="*/ 17 w 25"/>
                <a:gd name="T15" fmla="*/ 16 h 26"/>
                <a:gd name="T16" fmla="*/ 25 w 25"/>
                <a:gd name="T17" fmla="*/ 26 h 26"/>
                <a:gd name="T18" fmla="*/ 20 w 25"/>
                <a:gd name="T19" fmla="*/ 15 h 26"/>
                <a:gd name="T20" fmla="*/ 18 w 25"/>
                <a:gd name="T21" fmla="*/ 15 h 26"/>
                <a:gd name="T22" fmla="*/ 20 w 25"/>
                <a:gd name="T23" fmla="*/ 14 h 26"/>
                <a:gd name="T24" fmla="*/ 1 w 25"/>
                <a:gd name="T25" fmla="*/ 0 h 26"/>
                <a:gd name="T26" fmla="*/ 0 w 25"/>
                <a:gd name="T27" fmla="*/ 2 h 26"/>
                <a:gd name="T28" fmla="*/ 0 w 25"/>
                <a:gd name="T29" fmla="*/ 4 h 26"/>
                <a:gd name="T30" fmla="*/ 0 w 25"/>
                <a:gd name="T31" fmla="*/ 4 h 26"/>
                <a:gd name="T32" fmla="*/ 1 w 25"/>
                <a:gd name="T33" fmla="*/ 2 h 26"/>
                <a:gd name="T34" fmla="*/ 0 w 25"/>
                <a:gd name="T35" fmla="*/ 4 h 26"/>
                <a:gd name="T36" fmla="*/ 11 w 25"/>
                <a:gd name="T37" fmla="*/ 10 h 26"/>
                <a:gd name="T38" fmla="*/ 16 w 25"/>
                <a:gd name="T39" fmla="*/ 16 h 26"/>
                <a:gd name="T40" fmla="*/ 18 w 25"/>
                <a:gd name="T41" fmla="*/ 15 h 26"/>
                <a:gd name="T42" fmla="*/ 20 w 25"/>
                <a:gd name="T43" fmla="*/ 14 h 26"/>
                <a:gd name="T44" fmla="*/ 18 w 25"/>
                <a:gd name="T4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6">
                  <a:moveTo>
                    <a:pt x="18" y="15"/>
                  </a:moveTo>
                  <a:cubicBezTo>
                    <a:pt x="20" y="15"/>
                    <a:pt x="20" y="15"/>
                    <a:pt x="20" y="15"/>
                  </a:cubicBezTo>
                  <a:cubicBezTo>
                    <a:pt x="19" y="12"/>
                    <a:pt x="17" y="9"/>
                    <a:pt x="14" y="7"/>
                  </a:cubicBezTo>
                  <a:cubicBezTo>
                    <a:pt x="10" y="5"/>
                    <a:pt x="6" y="2"/>
                    <a:pt x="1" y="1"/>
                  </a:cubicBezTo>
                  <a:cubicBezTo>
                    <a:pt x="1" y="1"/>
                    <a:pt x="1" y="1"/>
                    <a:pt x="1" y="1"/>
                  </a:cubicBezTo>
                  <a:cubicBezTo>
                    <a:pt x="1" y="0"/>
                    <a:pt x="1" y="0"/>
                    <a:pt x="1" y="0"/>
                  </a:cubicBezTo>
                  <a:cubicBezTo>
                    <a:pt x="0" y="4"/>
                    <a:pt x="0" y="4"/>
                    <a:pt x="0" y="4"/>
                  </a:cubicBezTo>
                  <a:cubicBezTo>
                    <a:pt x="8" y="8"/>
                    <a:pt x="14" y="13"/>
                    <a:pt x="17" y="16"/>
                  </a:cubicBezTo>
                  <a:cubicBezTo>
                    <a:pt x="25" y="26"/>
                    <a:pt x="25" y="26"/>
                    <a:pt x="25" y="26"/>
                  </a:cubicBezTo>
                  <a:cubicBezTo>
                    <a:pt x="20" y="15"/>
                    <a:pt x="20" y="15"/>
                    <a:pt x="20" y="15"/>
                  </a:cubicBezTo>
                  <a:cubicBezTo>
                    <a:pt x="18" y="15"/>
                    <a:pt x="18" y="15"/>
                    <a:pt x="18" y="15"/>
                  </a:cubicBezTo>
                  <a:cubicBezTo>
                    <a:pt x="20" y="14"/>
                    <a:pt x="20" y="14"/>
                    <a:pt x="20" y="14"/>
                  </a:cubicBezTo>
                  <a:cubicBezTo>
                    <a:pt x="16" y="10"/>
                    <a:pt x="11" y="4"/>
                    <a:pt x="1" y="0"/>
                  </a:cubicBezTo>
                  <a:cubicBezTo>
                    <a:pt x="0" y="2"/>
                    <a:pt x="0" y="2"/>
                    <a:pt x="0" y="2"/>
                  </a:cubicBezTo>
                  <a:cubicBezTo>
                    <a:pt x="0" y="4"/>
                    <a:pt x="0" y="4"/>
                    <a:pt x="0" y="4"/>
                  </a:cubicBezTo>
                  <a:cubicBezTo>
                    <a:pt x="0" y="4"/>
                    <a:pt x="0" y="4"/>
                    <a:pt x="0" y="4"/>
                  </a:cubicBezTo>
                  <a:cubicBezTo>
                    <a:pt x="1" y="2"/>
                    <a:pt x="1" y="2"/>
                    <a:pt x="1" y="2"/>
                  </a:cubicBezTo>
                  <a:cubicBezTo>
                    <a:pt x="0" y="4"/>
                    <a:pt x="0" y="4"/>
                    <a:pt x="0" y="4"/>
                  </a:cubicBezTo>
                  <a:cubicBezTo>
                    <a:pt x="4" y="6"/>
                    <a:pt x="8" y="8"/>
                    <a:pt x="11" y="10"/>
                  </a:cubicBezTo>
                  <a:cubicBezTo>
                    <a:pt x="14" y="12"/>
                    <a:pt x="16" y="15"/>
                    <a:pt x="16" y="16"/>
                  </a:cubicBezTo>
                  <a:cubicBezTo>
                    <a:pt x="18" y="15"/>
                    <a:pt x="18" y="15"/>
                    <a:pt x="18" y="15"/>
                  </a:cubicBezTo>
                  <a:cubicBezTo>
                    <a:pt x="20" y="14"/>
                    <a:pt x="20" y="14"/>
                    <a:pt x="20" y="14"/>
                  </a:cubicBezTo>
                  <a:lnTo>
                    <a:pt x="18" y="15"/>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6" name="Freeform 251">
              <a:extLst>
                <a:ext uri="{FF2B5EF4-FFF2-40B4-BE49-F238E27FC236}">
                  <a16:creationId xmlns:a16="http://schemas.microsoft.com/office/drawing/2014/main" id="{CAC71F4D-D416-42FB-1385-CC8B666B4437}"/>
                </a:ext>
              </a:extLst>
            </p:cNvPr>
            <p:cNvSpPr>
              <a:spLocks/>
            </p:cNvSpPr>
            <p:nvPr/>
          </p:nvSpPr>
          <p:spPr bwMode="auto">
            <a:xfrm>
              <a:off x="1671638" y="3070225"/>
              <a:ext cx="88900" cy="57150"/>
            </a:xfrm>
            <a:custGeom>
              <a:avLst/>
              <a:gdLst>
                <a:gd name="T0" fmla="*/ 3 w 54"/>
                <a:gd name="T1" fmla="*/ 0 h 35"/>
                <a:gd name="T2" fmla="*/ 0 w 54"/>
                <a:gd name="T3" fmla="*/ 8 h 35"/>
                <a:gd name="T4" fmla="*/ 20 w 54"/>
                <a:gd name="T5" fmla="*/ 31 h 35"/>
                <a:gd name="T6" fmla="*/ 51 w 54"/>
                <a:gd name="T7" fmla="*/ 28 h 35"/>
                <a:gd name="T8" fmla="*/ 54 w 54"/>
                <a:gd name="T9" fmla="*/ 20 h 35"/>
              </a:gdLst>
              <a:ahLst/>
              <a:cxnLst>
                <a:cxn ang="0">
                  <a:pos x="T0" y="T1"/>
                </a:cxn>
                <a:cxn ang="0">
                  <a:pos x="T2" y="T3"/>
                </a:cxn>
                <a:cxn ang="0">
                  <a:pos x="T4" y="T5"/>
                </a:cxn>
                <a:cxn ang="0">
                  <a:pos x="T6" y="T7"/>
                </a:cxn>
                <a:cxn ang="0">
                  <a:pos x="T8" y="T9"/>
                </a:cxn>
              </a:cxnLst>
              <a:rect l="0" t="0" r="r" b="b"/>
              <a:pathLst>
                <a:path w="54" h="35">
                  <a:moveTo>
                    <a:pt x="3" y="0"/>
                  </a:moveTo>
                  <a:cubicBezTo>
                    <a:pt x="0" y="8"/>
                    <a:pt x="0" y="8"/>
                    <a:pt x="0" y="8"/>
                  </a:cubicBezTo>
                  <a:cubicBezTo>
                    <a:pt x="0" y="8"/>
                    <a:pt x="9" y="27"/>
                    <a:pt x="20" y="31"/>
                  </a:cubicBezTo>
                  <a:cubicBezTo>
                    <a:pt x="31" y="35"/>
                    <a:pt x="51" y="28"/>
                    <a:pt x="51" y="28"/>
                  </a:cubicBezTo>
                  <a:cubicBezTo>
                    <a:pt x="54" y="20"/>
                    <a:pt x="54" y="20"/>
                    <a:pt x="54"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7" name="Freeform 252">
              <a:extLst>
                <a:ext uri="{FF2B5EF4-FFF2-40B4-BE49-F238E27FC236}">
                  <a16:creationId xmlns:a16="http://schemas.microsoft.com/office/drawing/2014/main" id="{566BF164-A50A-EF0C-4F3E-F1A8CEA12742}"/>
                </a:ext>
              </a:extLst>
            </p:cNvPr>
            <p:cNvSpPr>
              <a:spLocks/>
            </p:cNvSpPr>
            <p:nvPr/>
          </p:nvSpPr>
          <p:spPr bwMode="auto">
            <a:xfrm>
              <a:off x="1666875" y="3068638"/>
              <a:ext cx="96838" cy="58738"/>
            </a:xfrm>
            <a:custGeom>
              <a:avLst/>
              <a:gdLst>
                <a:gd name="T0" fmla="*/ 4 w 59"/>
                <a:gd name="T1" fmla="*/ 0 h 36"/>
                <a:gd name="T2" fmla="*/ 0 w 59"/>
                <a:gd name="T3" fmla="*/ 9 h 36"/>
                <a:gd name="T4" fmla="*/ 1 w 59"/>
                <a:gd name="T5" fmla="*/ 10 h 36"/>
                <a:gd name="T6" fmla="*/ 7 w 59"/>
                <a:gd name="T7" fmla="*/ 20 h 36"/>
                <a:gd name="T8" fmla="*/ 22 w 59"/>
                <a:gd name="T9" fmla="*/ 34 h 36"/>
                <a:gd name="T10" fmla="*/ 31 w 59"/>
                <a:gd name="T11" fmla="*/ 36 h 36"/>
                <a:gd name="T12" fmla="*/ 54 w 59"/>
                <a:gd name="T13" fmla="*/ 31 h 36"/>
                <a:gd name="T14" fmla="*/ 55 w 59"/>
                <a:gd name="T15" fmla="*/ 31 h 36"/>
                <a:gd name="T16" fmla="*/ 59 w 59"/>
                <a:gd name="T17" fmla="*/ 22 h 36"/>
                <a:gd name="T18" fmla="*/ 55 w 59"/>
                <a:gd name="T19" fmla="*/ 20 h 36"/>
                <a:gd name="T20" fmla="*/ 52 w 59"/>
                <a:gd name="T21" fmla="*/ 28 h 36"/>
                <a:gd name="T22" fmla="*/ 54 w 59"/>
                <a:gd name="T23" fmla="*/ 29 h 36"/>
                <a:gd name="T24" fmla="*/ 53 w 59"/>
                <a:gd name="T25" fmla="*/ 27 h 36"/>
                <a:gd name="T26" fmla="*/ 53 w 59"/>
                <a:gd name="T27" fmla="*/ 27 h 36"/>
                <a:gd name="T28" fmla="*/ 31 w 59"/>
                <a:gd name="T29" fmla="*/ 32 h 36"/>
                <a:gd name="T30" fmla="*/ 24 w 59"/>
                <a:gd name="T31" fmla="*/ 30 h 36"/>
                <a:gd name="T32" fmla="*/ 10 w 59"/>
                <a:gd name="T33" fmla="*/ 18 h 36"/>
                <a:gd name="T34" fmla="*/ 6 w 59"/>
                <a:gd name="T35" fmla="*/ 11 h 36"/>
                <a:gd name="T36" fmla="*/ 5 w 59"/>
                <a:gd name="T37" fmla="*/ 9 h 36"/>
                <a:gd name="T38" fmla="*/ 4 w 59"/>
                <a:gd name="T39" fmla="*/ 8 h 36"/>
                <a:gd name="T40" fmla="*/ 3 w 59"/>
                <a:gd name="T41" fmla="*/ 9 h 36"/>
                <a:gd name="T42" fmla="*/ 4 w 59"/>
                <a:gd name="T43" fmla="*/ 10 h 36"/>
                <a:gd name="T44" fmla="*/ 8 w 59"/>
                <a:gd name="T45" fmla="*/ 2 h 36"/>
                <a:gd name="T46" fmla="*/ 4 w 59"/>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6">
                  <a:moveTo>
                    <a:pt x="4" y="0"/>
                  </a:moveTo>
                  <a:cubicBezTo>
                    <a:pt x="0" y="9"/>
                    <a:pt x="0" y="9"/>
                    <a:pt x="0" y="9"/>
                  </a:cubicBezTo>
                  <a:cubicBezTo>
                    <a:pt x="1" y="10"/>
                    <a:pt x="1" y="10"/>
                    <a:pt x="1" y="10"/>
                  </a:cubicBezTo>
                  <a:cubicBezTo>
                    <a:pt x="1" y="10"/>
                    <a:pt x="3" y="15"/>
                    <a:pt x="7" y="20"/>
                  </a:cubicBezTo>
                  <a:cubicBezTo>
                    <a:pt x="11" y="26"/>
                    <a:pt x="16" y="32"/>
                    <a:pt x="22" y="34"/>
                  </a:cubicBezTo>
                  <a:cubicBezTo>
                    <a:pt x="25" y="35"/>
                    <a:pt x="28" y="36"/>
                    <a:pt x="31" y="36"/>
                  </a:cubicBezTo>
                  <a:cubicBezTo>
                    <a:pt x="42" y="36"/>
                    <a:pt x="54" y="31"/>
                    <a:pt x="54" y="31"/>
                  </a:cubicBezTo>
                  <a:cubicBezTo>
                    <a:pt x="55" y="31"/>
                    <a:pt x="55" y="31"/>
                    <a:pt x="55" y="31"/>
                  </a:cubicBezTo>
                  <a:cubicBezTo>
                    <a:pt x="59" y="22"/>
                    <a:pt x="59" y="22"/>
                    <a:pt x="59" y="22"/>
                  </a:cubicBezTo>
                  <a:cubicBezTo>
                    <a:pt x="55" y="20"/>
                    <a:pt x="55" y="20"/>
                    <a:pt x="55" y="20"/>
                  </a:cubicBezTo>
                  <a:cubicBezTo>
                    <a:pt x="52" y="28"/>
                    <a:pt x="52" y="28"/>
                    <a:pt x="52" y="28"/>
                  </a:cubicBezTo>
                  <a:cubicBezTo>
                    <a:pt x="54" y="29"/>
                    <a:pt x="54" y="29"/>
                    <a:pt x="54" y="29"/>
                  </a:cubicBezTo>
                  <a:cubicBezTo>
                    <a:pt x="53" y="27"/>
                    <a:pt x="53" y="27"/>
                    <a:pt x="53" y="27"/>
                  </a:cubicBezTo>
                  <a:cubicBezTo>
                    <a:pt x="53" y="27"/>
                    <a:pt x="53" y="27"/>
                    <a:pt x="53" y="27"/>
                  </a:cubicBezTo>
                  <a:cubicBezTo>
                    <a:pt x="50" y="28"/>
                    <a:pt x="40" y="32"/>
                    <a:pt x="31" y="32"/>
                  </a:cubicBezTo>
                  <a:cubicBezTo>
                    <a:pt x="28" y="32"/>
                    <a:pt x="26" y="31"/>
                    <a:pt x="24" y="30"/>
                  </a:cubicBezTo>
                  <a:cubicBezTo>
                    <a:pt x="19" y="29"/>
                    <a:pt x="14" y="23"/>
                    <a:pt x="10" y="18"/>
                  </a:cubicBezTo>
                  <a:cubicBezTo>
                    <a:pt x="9" y="15"/>
                    <a:pt x="7" y="13"/>
                    <a:pt x="6" y="11"/>
                  </a:cubicBezTo>
                  <a:cubicBezTo>
                    <a:pt x="6" y="10"/>
                    <a:pt x="5" y="10"/>
                    <a:pt x="5" y="9"/>
                  </a:cubicBezTo>
                  <a:cubicBezTo>
                    <a:pt x="5" y="8"/>
                    <a:pt x="4" y="8"/>
                    <a:pt x="4" y="8"/>
                  </a:cubicBezTo>
                  <a:cubicBezTo>
                    <a:pt x="3" y="9"/>
                    <a:pt x="3" y="9"/>
                    <a:pt x="3" y="9"/>
                  </a:cubicBezTo>
                  <a:cubicBezTo>
                    <a:pt x="4" y="10"/>
                    <a:pt x="4" y="10"/>
                    <a:pt x="4" y="10"/>
                  </a:cubicBezTo>
                  <a:cubicBezTo>
                    <a:pt x="8" y="2"/>
                    <a:pt x="8" y="2"/>
                    <a:pt x="8" y="2"/>
                  </a:cubicBezTo>
                  <a:cubicBezTo>
                    <a:pt x="4" y="0"/>
                    <a:pt x="4" y="0"/>
                    <a:pt x="4" y="0"/>
                  </a:cubicBez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0" name="Freeform 253">
              <a:extLst>
                <a:ext uri="{FF2B5EF4-FFF2-40B4-BE49-F238E27FC236}">
                  <a16:creationId xmlns:a16="http://schemas.microsoft.com/office/drawing/2014/main" id="{C8AEB4B3-7407-8322-F6ED-0E44FC5447E7}"/>
                </a:ext>
              </a:extLst>
            </p:cNvPr>
            <p:cNvSpPr>
              <a:spLocks/>
            </p:cNvSpPr>
            <p:nvPr/>
          </p:nvSpPr>
          <p:spPr bwMode="auto">
            <a:xfrm>
              <a:off x="1695450" y="3041650"/>
              <a:ext cx="69850" cy="39688"/>
            </a:xfrm>
            <a:custGeom>
              <a:avLst/>
              <a:gdLst>
                <a:gd name="T0" fmla="*/ 42 w 43"/>
                <a:gd name="T1" fmla="*/ 17 h 24"/>
                <a:gd name="T2" fmla="*/ 24 w 43"/>
                <a:gd name="T3" fmla="*/ 4 h 24"/>
                <a:gd name="T4" fmla="*/ 1 w 43"/>
                <a:gd name="T5" fmla="*/ 4 h 24"/>
                <a:gd name="T6" fmla="*/ 19 w 43"/>
                <a:gd name="T7" fmla="*/ 19 h 24"/>
                <a:gd name="T8" fmla="*/ 42 w 43"/>
                <a:gd name="T9" fmla="*/ 20 h 24"/>
                <a:gd name="T10" fmla="*/ 42 w 43"/>
                <a:gd name="T11" fmla="*/ 17 h 24"/>
              </a:gdLst>
              <a:ahLst/>
              <a:cxnLst>
                <a:cxn ang="0">
                  <a:pos x="T0" y="T1"/>
                </a:cxn>
                <a:cxn ang="0">
                  <a:pos x="T2" y="T3"/>
                </a:cxn>
                <a:cxn ang="0">
                  <a:pos x="T4" y="T5"/>
                </a:cxn>
                <a:cxn ang="0">
                  <a:pos x="T6" y="T7"/>
                </a:cxn>
                <a:cxn ang="0">
                  <a:pos x="T8" y="T9"/>
                </a:cxn>
                <a:cxn ang="0">
                  <a:pos x="T10" y="T11"/>
                </a:cxn>
              </a:cxnLst>
              <a:rect l="0" t="0" r="r" b="b"/>
              <a:pathLst>
                <a:path w="43" h="24">
                  <a:moveTo>
                    <a:pt x="42" y="17"/>
                  </a:moveTo>
                  <a:cubicBezTo>
                    <a:pt x="39" y="13"/>
                    <a:pt x="33" y="8"/>
                    <a:pt x="24" y="4"/>
                  </a:cubicBezTo>
                  <a:cubicBezTo>
                    <a:pt x="13" y="0"/>
                    <a:pt x="3" y="0"/>
                    <a:pt x="1" y="4"/>
                  </a:cubicBezTo>
                  <a:cubicBezTo>
                    <a:pt x="0" y="8"/>
                    <a:pt x="8" y="15"/>
                    <a:pt x="19" y="19"/>
                  </a:cubicBezTo>
                  <a:cubicBezTo>
                    <a:pt x="30" y="24"/>
                    <a:pt x="41" y="24"/>
                    <a:pt x="42" y="20"/>
                  </a:cubicBezTo>
                  <a:cubicBezTo>
                    <a:pt x="43" y="19"/>
                    <a:pt x="43" y="18"/>
                    <a:pt x="4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 name="Freeform 254">
              <a:extLst>
                <a:ext uri="{FF2B5EF4-FFF2-40B4-BE49-F238E27FC236}">
                  <a16:creationId xmlns:a16="http://schemas.microsoft.com/office/drawing/2014/main" id="{DE08BC9D-C931-37B4-1E9A-7F34C8175F4A}"/>
                </a:ext>
              </a:extLst>
            </p:cNvPr>
            <p:cNvSpPr>
              <a:spLocks/>
            </p:cNvSpPr>
            <p:nvPr/>
          </p:nvSpPr>
          <p:spPr bwMode="auto">
            <a:xfrm>
              <a:off x="1693863" y="3040063"/>
              <a:ext cx="74613" cy="42863"/>
            </a:xfrm>
            <a:custGeom>
              <a:avLst/>
              <a:gdLst>
                <a:gd name="T0" fmla="*/ 43 w 46"/>
                <a:gd name="T1" fmla="*/ 18 h 26"/>
                <a:gd name="T2" fmla="*/ 45 w 46"/>
                <a:gd name="T3" fmla="*/ 17 h 26"/>
                <a:gd name="T4" fmla="*/ 26 w 46"/>
                <a:gd name="T5" fmla="*/ 3 h 26"/>
                <a:gd name="T6" fmla="*/ 26 w 46"/>
                <a:gd name="T7" fmla="*/ 3 h 26"/>
                <a:gd name="T8" fmla="*/ 26 w 46"/>
                <a:gd name="T9" fmla="*/ 3 h 26"/>
                <a:gd name="T10" fmla="*/ 10 w 46"/>
                <a:gd name="T11" fmla="*/ 0 h 26"/>
                <a:gd name="T12" fmla="*/ 4 w 46"/>
                <a:gd name="T13" fmla="*/ 1 h 26"/>
                <a:gd name="T14" fmla="*/ 0 w 46"/>
                <a:gd name="T15" fmla="*/ 4 h 26"/>
                <a:gd name="T16" fmla="*/ 0 w 46"/>
                <a:gd name="T17" fmla="*/ 6 h 26"/>
                <a:gd name="T18" fmla="*/ 2 w 46"/>
                <a:gd name="T19" fmla="*/ 11 h 26"/>
                <a:gd name="T20" fmla="*/ 19 w 46"/>
                <a:gd name="T21" fmla="*/ 22 h 26"/>
                <a:gd name="T22" fmla="*/ 36 w 46"/>
                <a:gd name="T23" fmla="*/ 26 h 26"/>
                <a:gd name="T24" fmla="*/ 42 w 46"/>
                <a:gd name="T25" fmla="*/ 25 h 26"/>
                <a:gd name="T26" fmla="*/ 45 w 46"/>
                <a:gd name="T27" fmla="*/ 22 h 26"/>
                <a:gd name="T28" fmla="*/ 46 w 46"/>
                <a:gd name="T29" fmla="*/ 20 h 26"/>
                <a:gd name="T30" fmla="*/ 45 w 46"/>
                <a:gd name="T31" fmla="*/ 18 h 26"/>
                <a:gd name="T32" fmla="*/ 45 w 46"/>
                <a:gd name="T33" fmla="*/ 17 h 26"/>
                <a:gd name="T34" fmla="*/ 45 w 46"/>
                <a:gd name="T35" fmla="*/ 17 h 26"/>
                <a:gd name="T36" fmla="*/ 43 w 46"/>
                <a:gd name="T37" fmla="*/ 18 h 26"/>
                <a:gd name="T38" fmla="*/ 41 w 46"/>
                <a:gd name="T39" fmla="*/ 19 h 26"/>
                <a:gd name="T40" fmla="*/ 42 w 46"/>
                <a:gd name="T41" fmla="*/ 20 h 26"/>
                <a:gd name="T42" fmla="*/ 42 w 46"/>
                <a:gd name="T43" fmla="*/ 20 h 26"/>
                <a:gd name="T44" fmla="*/ 40 w 46"/>
                <a:gd name="T45" fmla="*/ 21 h 26"/>
                <a:gd name="T46" fmla="*/ 36 w 46"/>
                <a:gd name="T47" fmla="*/ 22 h 26"/>
                <a:gd name="T48" fmla="*/ 21 w 46"/>
                <a:gd name="T49" fmla="*/ 18 h 26"/>
                <a:gd name="T50" fmla="*/ 8 w 46"/>
                <a:gd name="T51" fmla="*/ 12 h 26"/>
                <a:gd name="T52" fmla="*/ 5 w 46"/>
                <a:gd name="T53" fmla="*/ 8 h 26"/>
                <a:gd name="T54" fmla="*/ 4 w 46"/>
                <a:gd name="T55" fmla="*/ 6 h 26"/>
                <a:gd name="T56" fmla="*/ 4 w 46"/>
                <a:gd name="T57" fmla="*/ 6 h 26"/>
                <a:gd name="T58" fmla="*/ 5 w 46"/>
                <a:gd name="T59" fmla="*/ 5 h 26"/>
                <a:gd name="T60" fmla="*/ 10 w 46"/>
                <a:gd name="T61" fmla="*/ 4 h 26"/>
                <a:gd name="T62" fmla="*/ 25 w 46"/>
                <a:gd name="T63" fmla="*/ 7 h 26"/>
                <a:gd name="T64" fmla="*/ 25 w 46"/>
                <a:gd name="T65" fmla="*/ 5 h 26"/>
                <a:gd name="T66" fmla="*/ 25 w 46"/>
                <a:gd name="T67" fmla="*/ 7 h 26"/>
                <a:gd name="T68" fmla="*/ 42 w 46"/>
                <a:gd name="T69" fmla="*/ 19 h 26"/>
                <a:gd name="T70" fmla="*/ 43 w 46"/>
                <a:gd name="T71" fmla="*/ 18 h 26"/>
                <a:gd name="T72" fmla="*/ 41 w 46"/>
                <a:gd name="T73" fmla="*/ 19 h 26"/>
                <a:gd name="T74" fmla="*/ 43 w 46"/>
                <a:gd name="T7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26">
                  <a:moveTo>
                    <a:pt x="43" y="18"/>
                  </a:moveTo>
                  <a:cubicBezTo>
                    <a:pt x="45" y="17"/>
                    <a:pt x="45" y="17"/>
                    <a:pt x="45" y="17"/>
                  </a:cubicBezTo>
                  <a:cubicBezTo>
                    <a:pt x="41" y="13"/>
                    <a:pt x="36" y="7"/>
                    <a:pt x="26" y="3"/>
                  </a:cubicBezTo>
                  <a:cubicBezTo>
                    <a:pt x="26" y="3"/>
                    <a:pt x="26" y="3"/>
                    <a:pt x="26" y="3"/>
                  </a:cubicBezTo>
                  <a:cubicBezTo>
                    <a:pt x="26" y="3"/>
                    <a:pt x="26" y="3"/>
                    <a:pt x="26" y="3"/>
                  </a:cubicBezTo>
                  <a:cubicBezTo>
                    <a:pt x="20" y="1"/>
                    <a:pt x="14" y="0"/>
                    <a:pt x="10" y="0"/>
                  </a:cubicBezTo>
                  <a:cubicBezTo>
                    <a:pt x="7" y="0"/>
                    <a:pt x="6" y="0"/>
                    <a:pt x="4" y="1"/>
                  </a:cubicBezTo>
                  <a:cubicBezTo>
                    <a:pt x="2" y="1"/>
                    <a:pt x="1" y="2"/>
                    <a:pt x="0" y="4"/>
                  </a:cubicBezTo>
                  <a:cubicBezTo>
                    <a:pt x="0" y="5"/>
                    <a:pt x="0" y="5"/>
                    <a:pt x="0" y="6"/>
                  </a:cubicBezTo>
                  <a:cubicBezTo>
                    <a:pt x="0" y="8"/>
                    <a:pt x="1" y="9"/>
                    <a:pt x="2" y="11"/>
                  </a:cubicBezTo>
                  <a:cubicBezTo>
                    <a:pt x="5" y="15"/>
                    <a:pt x="11" y="19"/>
                    <a:pt x="19" y="22"/>
                  </a:cubicBezTo>
                  <a:cubicBezTo>
                    <a:pt x="25" y="25"/>
                    <a:pt x="31" y="26"/>
                    <a:pt x="36" y="26"/>
                  </a:cubicBezTo>
                  <a:cubicBezTo>
                    <a:pt x="38" y="26"/>
                    <a:pt x="40" y="26"/>
                    <a:pt x="42" y="25"/>
                  </a:cubicBezTo>
                  <a:cubicBezTo>
                    <a:pt x="43" y="24"/>
                    <a:pt x="45" y="23"/>
                    <a:pt x="45" y="22"/>
                  </a:cubicBezTo>
                  <a:cubicBezTo>
                    <a:pt x="46" y="21"/>
                    <a:pt x="46" y="20"/>
                    <a:pt x="46" y="20"/>
                  </a:cubicBezTo>
                  <a:cubicBezTo>
                    <a:pt x="46" y="19"/>
                    <a:pt x="45" y="18"/>
                    <a:pt x="45" y="18"/>
                  </a:cubicBezTo>
                  <a:cubicBezTo>
                    <a:pt x="45" y="17"/>
                    <a:pt x="45" y="17"/>
                    <a:pt x="45" y="17"/>
                  </a:cubicBezTo>
                  <a:cubicBezTo>
                    <a:pt x="45" y="17"/>
                    <a:pt x="45" y="17"/>
                    <a:pt x="45" y="17"/>
                  </a:cubicBezTo>
                  <a:cubicBezTo>
                    <a:pt x="43" y="18"/>
                    <a:pt x="43" y="18"/>
                    <a:pt x="43" y="18"/>
                  </a:cubicBezTo>
                  <a:cubicBezTo>
                    <a:pt x="41" y="19"/>
                    <a:pt x="41" y="19"/>
                    <a:pt x="41" y="19"/>
                  </a:cubicBezTo>
                  <a:cubicBezTo>
                    <a:pt x="42" y="19"/>
                    <a:pt x="42" y="20"/>
                    <a:pt x="42" y="20"/>
                  </a:cubicBezTo>
                  <a:cubicBezTo>
                    <a:pt x="42" y="20"/>
                    <a:pt x="42" y="20"/>
                    <a:pt x="42" y="20"/>
                  </a:cubicBezTo>
                  <a:cubicBezTo>
                    <a:pt x="41" y="20"/>
                    <a:pt x="41" y="21"/>
                    <a:pt x="40" y="21"/>
                  </a:cubicBezTo>
                  <a:cubicBezTo>
                    <a:pt x="39" y="22"/>
                    <a:pt x="38" y="22"/>
                    <a:pt x="36" y="22"/>
                  </a:cubicBezTo>
                  <a:cubicBezTo>
                    <a:pt x="32" y="22"/>
                    <a:pt x="26" y="21"/>
                    <a:pt x="21" y="18"/>
                  </a:cubicBezTo>
                  <a:cubicBezTo>
                    <a:pt x="16" y="16"/>
                    <a:pt x="11" y="14"/>
                    <a:pt x="8" y="12"/>
                  </a:cubicBezTo>
                  <a:cubicBezTo>
                    <a:pt x="7" y="10"/>
                    <a:pt x="6" y="9"/>
                    <a:pt x="5" y="8"/>
                  </a:cubicBezTo>
                  <a:cubicBezTo>
                    <a:pt x="4" y="7"/>
                    <a:pt x="4" y="6"/>
                    <a:pt x="4" y="6"/>
                  </a:cubicBezTo>
                  <a:cubicBezTo>
                    <a:pt x="4" y="6"/>
                    <a:pt x="4" y="6"/>
                    <a:pt x="4" y="6"/>
                  </a:cubicBezTo>
                  <a:cubicBezTo>
                    <a:pt x="4" y="5"/>
                    <a:pt x="4" y="5"/>
                    <a:pt x="5" y="5"/>
                  </a:cubicBezTo>
                  <a:cubicBezTo>
                    <a:pt x="6" y="4"/>
                    <a:pt x="8" y="4"/>
                    <a:pt x="10" y="4"/>
                  </a:cubicBezTo>
                  <a:cubicBezTo>
                    <a:pt x="14" y="4"/>
                    <a:pt x="19" y="5"/>
                    <a:pt x="25" y="7"/>
                  </a:cubicBezTo>
                  <a:cubicBezTo>
                    <a:pt x="25" y="5"/>
                    <a:pt x="25" y="5"/>
                    <a:pt x="25" y="5"/>
                  </a:cubicBezTo>
                  <a:cubicBezTo>
                    <a:pt x="25" y="7"/>
                    <a:pt x="25" y="7"/>
                    <a:pt x="25" y="7"/>
                  </a:cubicBezTo>
                  <a:cubicBezTo>
                    <a:pt x="33" y="11"/>
                    <a:pt x="39" y="16"/>
                    <a:pt x="42" y="19"/>
                  </a:cubicBezTo>
                  <a:cubicBezTo>
                    <a:pt x="43" y="18"/>
                    <a:pt x="43" y="18"/>
                    <a:pt x="43" y="18"/>
                  </a:cubicBezTo>
                  <a:cubicBezTo>
                    <a:pt x="41" y="19"/>
                    <a:pt x="41" y="19"/>
                    <a:pt x="41" y="19"/>
                  </a:cubicBezTo>
                  <a:lnTo>
                    <a:pt x="43" y="18"/>
                  </a:lnTo>
                  <a:close/>
                </a:path>
              </a:pathLst>
            </a:custGeom>
            <a:solidFill>
              <a:srgbClr val="F09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2" name="Freeform 255">
              <a:extLst>
                <a:ext uri="{FF2B5EF4-FFF2-40B4-BE49-F238E27FC236}">
                  <a16:creationId xmlns:a16="http://schemas.microsoft.com/office/drawing/2014/main" id="{7E92B0DD-D948-E44B-B87D-C0A7AD4F2CC0}"/>
                </a:ext>
              </a:extLst>
            </p:cNvPr>
            <p:cNvSpPr>
              <a:spLocks/>
            </p:cNvSpPr>
            <p:nvPr/>
          </p:nvSpPr>
          <p:spPr bwMode="auto">
            <a:xfrm>
              <a:off x="1268413" y="3279775"/>
              <a:ext cx="384175" cy="260350"/>
            </a:xfrm>
            <a:custGeom>
              <a:avLst/>
              <a:gdLst>
                <a:gd name="T0" fmla="*/ 4 w 234"/>
                <a:gd name="T1" fmla="*/ 75 h 159"/>
                <a:gd name="T2" fmla="*/ 198 w 234"/>
                <a:gd name="T3" fmla="*/ 159 h 159"/>
                <a:gd name="T4" fmla="*/ 234 w 234"/>
                <a:gd name="T5" fmla="*/ 64 h 159"/>
                <a:gd name="T6" fmla="*/ 229 w 234"/>
                <a:gd name="T7" fmla="*/ 65 h 159"/>
                <a:gd name="T8" fmla="*/ 189 w 234"/>
                <a:gd name="T9" fmla="*/ 21 h 159"/>
                <a:gd name="T10" fmla="*/ 145 w 234"/>
                <a:gd name="T11" fmla="*/ 26 h 159"/>
                <a:gd name="T12" fmla="*/ 75 w 234"/>
                <a:gd name="T13" fmla="*/ 11 h 159"/>
                <a:gd name="T14" fmla="*/ 72 w 234"/>
                <a:gd name="T15" fmla="*/ 16 h 159"/>
                <a:gd name="T16" fmla="*/ 66 w 234"/>
                <a:gd name="T17" fmla="*/ 9 h 159"/>
                <a:gd name="T18" fmla="*/ 26 w 234"/>
                <a:gd name="T19" fmla="*/ 0 h 159"/>
                <a:gd name="T20" fmla="*/ 4 w 234"/>
                <a:gd name="T21" fmla="*/ 7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59">
                  <a:moveTo>
                    <a:pt x="4" y="75"/>
                  </a:moveTo>
                  <a:cubicBezTo>
                    <a:pt x="10" y="90"/>
                    <a:pt x="134" y="141"/>
                    <a:pt x="198" y="159"/>
                  </a:cubicBezTo>
                  <a:cubicBezTo>
                    <a:pt x="209" y="130"/>
                    <a:pt x="222" y="96"/>
                    <a:pt x="234" y="64"/>
                  </a:cubicBezTo>
                  <a:cubicBezTo>
                    <a:pt x="229" y="65"/>
                    <a:pt x="229" y="65"/>
                    <a:pt x="229" y="65"/>
                  </a:cubicBezTo>
                  <a:cubicBezTo>
                    <a:pt x="189" y="21"/>
                    <a:pt x="189" y="21"/>
                    <a:pt x="189" y="21"/>
                  </a:cubicBezTo>
                  <a:cubicBezTo>
                    <a:pt x="145" y="26"/>
                    <a:pt x="145" y="26"/>
                    <a:pt x="145" y="26"/>
                  </a:cubicBezTo>
                  <a:cubicBezTo>
                    <a:pt x="75" y="11"/>
                    <a:pt x="75" y="11"/>
                    <a:pt x="75" y="11"/>
                  </a:cubicBezTo>
                  <a:cubicBezTo>
                    <a:pt x="73" y="14"/>
                    <a:pt x="72" y="16"/>
                    <a:pt x="72" y="16"/>
                  </a:cubicBezTo>
                  <a:cubicBezTo>
                    <a:pt x="66" y="9"/>
                    <a:pt x="66" y="9"/>
                    <a:pt x="66" y="9"/>
                  </a:cubicBezTo>
                  <a:cubicBezTo>
                    <a:pt x="26" y="0"/>
                    <a:pt x="26" y="0"/>
                    <a:pt x="26" y="0"/>
                  </a:cubicBezTo>
                  <a:cubicBezTo>
                    <a:pt x="12" y="33"/>
                    <a:pt x="0" y="66"/>
                    <a:pt x="4" y="75"/>
                  </a:cubicBezTo>
                  <a:close/>
                </a:path>
              </a:pathLst>
            </a:custGeom>
            <a:solidFill>
              <a:srgbClr val="6A7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6" name="Freeform 256">
              <a:extLst>
                <a:ext uri="{FF2B5EF4-FFF2-40B4-BE49-F238E27FC236}">
                  <a16:creationId xmlns:a16="http://schemas.microsoft.com/office/drawing/2014/main" id="{EE29880A-725B-146A-C0EB-2C679E83D9FB}"/>
                </a:ext>
              </a:extLst>
            </p:cNvPr>
            <p:cNvSpPr>
              <a:spLocks/>
            </p:cNvSpPr>
            <p:nvPr/>
          </p:nvSpPr>
          <p:spPr bwMode="auto">
            <a:xfrm>
              <a:off x="1377950" y="3294063"/>
              <a:ext cx="14288" cy="12700"/>
            </a:xfrm>
            <a:custGeom>
              <a:avLst/>
              <a:gdLst>
                <a:gd name="T0" fmla="*/ 6 w 9"/>
                <a:gd name="T1" fmla="*/ 7 h 7"/>
                <a:gd name="T2" fmla="*/ 9 w 9"/>
                <a:gd name="T3" fmla="*/ 2 h 7"/>
                <a:gd name="T4" fmla="*/ 0 w 9"/>
                <a:gd name="T5" fmla="*/ 0 h 7"/>
                <a:gd name="T6" fmla="*/ 6 w 9"/>
                <a:gd name="T7" fmla="*/ 7 h 7"/>
              </a:gdLst>
              <a:ahLst/>
              <a:cxnLst>
                <a:cxn ang="0">
                  <a:pos x="T0" y="T1"/>
                </a:cxn>
                <a:cxn ang="0">
                  <a:pos x="T2" y="T3"/>
                </a:cxn>
                <a:cxn ang="0">
                  <a:pos x="T4" y="T5"/>
                </a:cxn>
                <a:cxn ang="0">
                  <a:pos x="T6" y="T7"/>
                </a:cxn>
              </a:cxnLst>
              <a:rect l="0" t="0" r="r" b="b"/>
              <a:pathLst>
                <a:path w="9" h="7">
                  <a:moveTo>
                    <a:pt x="6" y="7"/>
                  </a:moveTo>
                  <a:cubicBezTo>
                    <a:pt x="6" y="7"/>
                    <a:pt x="7" y="5"/>
                    <a:pt x="9" y="2"/>
                  </a:cubicBezTo>
                  <a:cubicBezTo>
                    <a:pt x="0" y="0"/>
                    <a:pt x="0" y="0"/>
                    <a:pt x="0" y="0"/>
                  </a:cubicBezTo>
                  <a:lnTo>
                    <a:pt x="6" y="7"/>
                  </a:ln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8" name="Freeform 257">
              <a:extLst>
                <a:ext uri="{FF2B5EF4-FFF2-40B4-BE49-F238E27FC236}">
                  <a16:creationId xmlns:a16="http://schemas.microsoft.com/office/drawing/2014/main" id="{6F51477A-D77A-EDE2-A4B1-8A7E7D78B0A4}"/>
                </a:ext>
              </a:extLst>
            </p:cNvPr>
            <p:cNvSpPr>
              <a:spLocks/>
            </p:cNvSpPr>
            <p:nvPr/>
          </p:nvSpPr>
          <p:spPr bwMode="auto">
            <a:xfrm>
              <a:off x="1593850" y="3376613"/>
              <a:ext cx="133350" cy="176213"/>
            </a:xfrm>
            <a:custGeom>
              <a:avLst/>
              <a:gdLst>
                <a:gd name="T0" fmla="*/ 0 w 82"/>
                <a:gd name="T1" fmla="*/ 100 h 108"/>
                <a:gd name="T2" fmla="*/ 37 w 82"/>
                <a:gd name="T3" fmla="*/ 106 h 108"/>
                <a:gd name="T4" fmla="*/ 82 w 82"/>
                <a:gd name="T5" fmla="*/ 0 h 108"/>
                <a:gd name="T6" fmla="*/ 36 w 82"/>
                <a:gd name="T7" fmla="*/ 5 h 108"/>
                <a:gd name="T8" fmla="*/ 0 w 82"/>
                <a:gd name="T9" fmla="*/ 100 h 108"/>
              </a:gdLst>
              <a:ahLst/>
              <a:cxnLst>
                <a:cxn ang="0">
                  <a:pos x="T0" y="T1"/>
                </a:cxn>
                <a:cxn ang="0">
                  <a:pos x="T2" y="T3"/>
                </a:cxn>
                <a:cxn ang="0">
                  <a:pos x="T4" y="T5"/>
                </a:cxn>
                <a:cxn ang="0">
                  <a:pos x="T6" y="T7"/>
                </a:cxn>
                <a:cxn ang="0">
                  <a:pos x="T8" y="T9"/>
                </a:cxn>
              </a:cxnLst>
              <a:rect l="0" t="0" r="r" b="b"/>
              <a:pathLst>
                <a:path w="82" h="108">
                  <a:moveTo>
                    <a:pt x="0" y="100"/>
                  </a:moveTo>
                  <a:cubicBezTo>
                    <a:pt x="19" y="105"/>
                    <a:pt x="32" y="108"/>
                    <a:pt x="37" y="106"/>
                  </a:cubicBezTo>
                  <a:cubicBezTo>
                    <a:pt x="37" y="106"/>
                    <a:pt x="58" y="55"/>
                    <a:pt x="82" y="0"/>
                  </a:cubicBezTo>
                  <a:cubicBezTo>
                    <a:pt x="36" y="5"/>
                    <a:pt x="36" y="5"/>
                    <a:pt x="36" y="5"/>
                  </a:cubicBezTo>
                  <a:cubicBezTo>
                    <a:pt x="24" y="37"/>
                    <a:pt x="11" y="71"/>
                    <a:pt x="0" y="100"/>
                  </a:cubicBezTo>
                  <a:close/>
                </a:path>
              </a:pathLst>
            </a:custGeom>
            <a:solidFill>
              <a:srgbClr val="91A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49" name="Freeform 258">
              <a:extLst>
                <a:ext uri="{FF2B5EF4-FFF2-40B4-BE49-F238E27FC236}">
                  <a16:creationId xmlns:a16="http://schemas.microsoft.com/office/drawing/2014/main" id="{2A1F57FA-64A0-9AB1-B76B-D9526178167B}"/>
                </a:ext>
              </a:extLst>
            </p:cNvPr>
            <p:cNvSpPr>
              <a:spLocks/>
            </p:cNvSpPr>
            <p:nvPr/>
          </p:nvSpPr>
          <p:spPr bwMode="auto">
            <a:xfrm>
              <a:off x="1263650" y="3252788"/>
              <a:ext cx="552450" cy="153988"/>
            </a:xfrm>
            <a:custGeom>
              <a:avLst/>
              <a:gdLst>
                <a:gd name="T0" fmla="*/ 0 w 337"/>
                <a:gd name="T1" fmla="*/ 14 h 94"/>
                <a:gd name="T2" fmla="*/ 6 w 337"/>
                <a:gd name="T3" fmla="*/ 7 h 94"/>
                <a:gd name="T4" fmla="*/ 33 w 337"/>
                <a:gd name="T5" fmla="*/ 11 h 94"/>
                <a:gd name="T6" fmla="*/ 163 w 337"/>
                <a:gd name="T7" fmla="*/ 38 h 94"/>
                <a:gd name="T8" fmla="*/ 218 w 337"/>
                <a:gd name="T9" fmla="*/ 49 h 94"/>
                <a:gd name="T10" fmla="*/ 257 w 337"/>
                <a:gd name="T11" fmla="*/ 70 h 94"/>
                <a:gd name="T12" fmla="*/ 337 w 337"/>
                <a:gd name="T13" fmla="*/ 58 h 94"/>
                <a:gd name="T14" fmla="*/ 320 w 337"/>
                <a:gd name="T15" fmla="*/ 66 h 94"/>
                <a:gd name="T16" fmla="*/ 236 w 337"/>
                <a:gd name="T17" fmla="*/ 94 h 94"/>
                <a:gd name="T18" fmla="*/ 209 w 337"/>
                <a:gd name="T19" fmla="*/ 64 h 94"/>
                <a:gd name="T20" fmla="*/ 175 w 337"/>
                <a:gd name="T21" fmla="*/ 49 h 94"/>
                <a:gd name="T22" fmla="*/ 30 w 337"/>
                <a:gd name="T23" fmla="*/ 33 h 94"/>
                <a:gd name="T24" fmla="*/ 0 w 337"/>
                <a:gd name="T25"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94">
                  <a:moveTo>
                    <a:pt x="0" y="14"/>
                  </a:moveTo>
                  <a:cubicBezTo>
                    <a:pt x="2" y="13"/>
                    <a:pt x="4" y="8"/>
                    <a:pt x="6" y="7"/>
                  </a:cubicBezTo>
                  <a:cubicBezTo>
                    <a:pt x="20" y="0"/>
                    <a:pt x="22" y="1"/>
                    <a:pt x="33" y="11"/>
                  </a:cubicBezTo>
                  <a:cubicBezTo>
                    <a:pt x="47" y="21"/>
                    <a:pt x="146" y="41"/>
                    <a:pt x="163" y="38"/>
                  </a:cubicBezTo>
                  <a:cubicBezTo>
                    <a:pt x="179" y="35"/>
                    <a:pt x="190" y="15"/>
                    <a:pt x="218" y="49"/>
                  </a:cubicBezTo>
                  <a:cubicBezTo>
                    <a:pt x="245" y="82"/>
                    <a:pt x="231" y="76"/>
                    <a:pt x="257" y="70"/>
                  </a:cubicBezTo>
                  <a:cubicBezTo>
                    <a:pt x="311" y="56"/>
                    <a:pt x="325" y="53"/>
                    <a:pt x="337" y="58"/>
                  </a:cubicBezTo>
                  <a:cubicBezTo>
                    <a:pt x="337" y="58"/>
                    <a:pt x="334" y="61"/>
                    <a:pt x="320" y="66"/>
                  </a:cubicBezTo>
                  <a:cubicBezTo>
                    <a:pt x="306" y="71"/>
                    <a:pt x="243" y="94"/>
                    <a:pt x="236" y="94"/>
                  </a:cubicBezTo>
                  <a:cubicBezTo>
                    <a:pt x="229" y="94"/>
                    <a:pt x="213" y="76"/>
                    <a:pt x="209" y="64"/>
                  </a:cubicBezTo>
                  <a:cubicBezTo>
                    <a:pt x="204" y="52"/>
                    <a:pt x="192" y="47"/>
                    <a:pt x="175" y="49"/>
                  </a:cubicBezTo>
                  <a:cubicBezTo>
                    <a:pt x="158" y="52"/>
                    <a:pt x="40" y="45"/>
                    <a:pt x="30" y="33"/>
                  </a:cubicBezTo>
                  <a:cubicBezTo>
                    <a:pt x="20" y="21"/>
                    <a:pt x="0" y="14"/>
                    <a:pt x="0" y="14"/>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50" name="Freeform 259">
              <a:extLst>
                <a:ext uri="{FF2B5EF4-FFF2-40B4-BE49-F238E27FC236}">
                  <a16:creationId xmlns:a16="http://schemas.microsoft.com/office/drawing/2014/main" id="{F6C514F3-4B9D-C1C2-D64A-8CC165E43C0A}"/>
                </a:ext>
              </a:extLst>
            </p:cNvPr>
            <p:cNvSpPr>
              <a:spLocks/>
            </p:cNvSpPr>
            <p:nvPr/>
          </p:nvSpPr>
          <p:spPr bwMode="auto">
            <a:xfrm>
              <a:off x="1201738" y="3327400"/>
              <a:ext cx="608013" cy="185738"/>
            </a:xfrm>
            <a:custGeom>
              <a:avLst/>
              <a:gdLst>
                <a:gd name="T0" fmla="*/ 0 w 371"/>
                <a:gd name="T1" fmla="*/ 3 h 113"/>
                <a:gd name="T2" fmla="*/ 44 w 371"/>
                <a:gd name="T3" fmla="*/ 11 h 113"/>
                <a:gd name="T4" fmla="*/ 114 w 371"/>
                <a:gd name="T5" fmla="*/ 31 h 113"/>
                <a:gd name="T6" fmla="*/ 191 w 371"/>
                <a:gd name="T7" fmla="*/ 48 h 113"/>
                <a:gd name="T8" fmla="*/ 286 w 371"/>
                <a:gd name="T9" fmla="*/ 90 h 113"/>
                <a:gd name="T10" fmla="*/ 371 w 371"/>
                <a:gd name="T11" fmla="*/ 83 h 113"/>
                <a:gd name="T12" fmla="*/ 346 w 371"/>
                <a:gd name="T13" fmla="*/ 89 h 113"/>
                <a:gd name="T14" fmla="*/ 286 w 371"/>
                <a:gd name="T15" fmla="*/ 97 h 113"/>
                <a:gd name="T16" fmla="*/ 223 w 371"/>
                <a:gd name="T17" fmla="*/ 97 h 113"/>
                <a:gd name="T18" fmla="*/ 174 w 371"/>
                <a:gd name="T19" fmla="*/ 55 h 113"/>
                <a:gd name="T20" fmla="*/ 108 w 371"/>
                <a:gd name="T21" fmla="*/ 48 h 113"/>
                <a:gd name="T22" fmla="*/ 0 w 371"/>
                <a:gd name="T2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13">
                  <a:moveTo>
                    <a:pt x="0" y="3"/>
                  </a:moveTo>
                  <a:cubicBezTo>
                    <a:pt x="14" y="0"/>
                    <a:pt x="38" y="8"/>
                    <a:pt x="44" y="11"/>
                  </a:cubicBezTo>
                  <a:cubicBezTo>
                    <a:pt x="50" y="14"/>
                    <a:pt x="100" y="30"/>
                    <a:pt x="114" y="31"/>
                  </a:cubicBezTo>
                  <a:cubicBezTo>
                    <a:pt x="130" y="32"/>
                    <a:pt x="188" y="33"/>
                    <a:pt x="191" y="48"/>
                  </a:cubicBezTo>
                  <a:cubicBezTo>
                    <a:pt x="194" y="62"/>
                    <a:pt x="272" y="102"/>
                    <a:pt x="286" y="90"/>
                  </a:cubicBezTo>
                  <a:cubicBezTo>
                    <a:pt x="300" y="79"/>
                    <a:pt x="364" y="72"/>
                    <a:pt x="371" y="83"/>
                  </a:cubicBezTo>
                  <a:cubicBezTo>
                    <a:pt x="371" y="83"/>
                    <a:pt x="361" y="93"/>
                    <a:pt x="346" y="89"/>
                  </a:cubicBezTo>
                  <a:cubicBezTo>
                    <a:pt x="332" y="85"/>
                    <a:pt x="301" y="88"/>
                    <a:pt x="286" y="97"/>
                  </a:cubicBezTo>
                  <a:cubicBezTo>
                    <a:pt x="271" y="106"/>
                    <a:pt x="236" y="113"/>
                    <a:pt x="223" y="97"/>
                  </a:cubicBezTo>
                  <a:cubicBezTo>
                    <a:pt x="209" y="81"/>
                    <a:pt x="179" y="58"/>
                    <a:pt x="174" y="55"/>
                  </a:cubicBezTo>
                  <a:cubicBezTo>
                    <a:pt x="170" y="52"/>
                    <a:pt x="114" y="51"/>
                    <a:pt x="108" y="48"/>
                  </a:cubicBezTo>
                  <a:cubicBezTo>
                    <a:pt x="103" y="45"/>
                    <a:pt x="0" y="3"/>
                    <a:pt x="0" y="3"/>
                  </a:cubicBezTo>
                  <a:close/>
                </a:path>
              </a:pathLst>
            </a:custGeom>
            <a:solidFill>
              <a:srgbClr val="283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pic>
        <p:nvPicPr>
          <p:cNvPr id="3124" name="Graphique 3123">
            <a:extLst>
              <a:ext uri="{FF2B5EF4-FFF2-40B4-BE49-F238E27FC236}">
                <a16:creationId xmlns:a16="http://schemas.microsoft.com/office/drawing/2014/main" id="{4FE470C7-6C52-69FD-5027-C3864B511B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5982" y="3036867"/>
            <a:ext cx="876743" cy="471627"/>
          </a:xfrm>
          <a:prstGeom prst="rect">
            <a:avLst/>
          </a:prstGeom>
        </p:spPr>
      </p:pic>
      <p:sp>
        <p:nvSpPr>
          <p:cNvPr id="3125" name="Rectangle 6">
            <a:extLst>
              <a:ext uri="{FF2B5EF4-FFF2-40B4-BE49-F238E27FC236}">
                <a16:creationId xmlns:a16="http://schemas.microsoft.com/office/drawing/2014/main" id="{05F573DE-895E-98E7-3E5D-F82B82B1939D}"/>
              </a:ext>
            </a:extLst>
          </p:cNvPr>
          <p:cNvSpPr>
            <a:spLocks noChangeArrowheads="1"/>
          </p:cNvSpPr>
          <p:nvPr/>
        </p:nvSpPr>
        <p:spPr bwMode="auto">
          <a:xfrm>
            <a:off x="182879" y="4404288"/>
            <a:ext cx="6490417" cy="1156599"/>
          </a:xfrm>
          <a:prstGeom prst="rect">
            <a:avLst/>
          </a:prstGeom>
        </p:spPr>
        <p:txBody>
          <a:bodyPr wrap="square" lIns="0" numCol="1">
            <a:spAutoFit/>
          </a:bodyPr>
          <a:lstStyle/>
          <a:p>
            <a:pPr>
              <a:lnSpc>
                <a:spcPts val="1200"/>
              </a:lnSpc>
              <a:spcBef>
                <a:spcPts val="600"/>
              </a:spcBef>
            </a:pPr>
            <a:r>
              <a:rPr lang="fr-FR" altLang="fr-FR" sz="900" b="1" dirty="0">
                <a:solidFill>
                  <a:srgbClr val="3795B5"/>
                </a:solidFill>
                <a:latin typeface="Century Gothic" panose="020B0502020202020204" pitchFamily="34" charset="0"/>
              </a:rPr>
              <a:t>Face à ces diverses causes de dégradation de l’eau dans son milieu naturel, les actions prioritaires mentionnées pour y faire face restent stables par rapport à 2018</a:t>
            </a:r>
            <a:r>
              <a:rPr lang="fr-FR" altLang="fr-FR" sz="900" dirty="0">
                <a:latin typeface="Century Gothic" panose="020B0502020202020204" pitchFamily="34" charset="0"/>
              </a:rPr>
              <a:t>. Les Français donnent avant tout le sentiment de manquer de connaissances sur le sujet. Ils sont ainsi 36% à déclarer que pour garantir une bonne gestion des eaux il faudrait éduquer, sensibiliser et former tous les publics. Est mentionné dans un second temps le fait de faire payer tous les usagers (21%) ou de faire appliquer strictement la réglementation (16%). </a:t>
            </a:r>
            <a:r>
              <a:rPr lang="fr-FR" altLang="fr-FR" sz="900" b="1" dirty="0">
                <a:solidFill>
                  <a:srgbClr val="3795B5"/>
                </a:solidFill>
                <a:latin typeface="Century Gothic" panose="020B0502020202020204" pitchFamily="34" charset="0"/>
              </a:rPr>
              <a:t>Les actions peu concrètes sont en revanche moins mises en avant</a:t>
            </a:r>
            <a:r>
              <a:rPr lang="fr-FR" altLang="fr-FR" sz="900" dirty="0">
                <a:latin typeface="Century Gothic" panose="020B0502020202020204" pitchFamily="34" charset="0"/>
              </a:rPr>
              <a:t>, comme financer les investissements qui concourent à la bonne qualité de l’eau des rivières (9%) ou mener des programmes de recherche scientifique (7%). </a:t>
            </a:r>
          </a:p>
        </p:txBody>
      </p:sp>
      <p:sp>
        <p:nvSpPr>
          <p:cNvPr id="3126" name="Rectangle 3125">
            <a:extLst>
              <a:ext uri="{FF2B5EF4-FFF2-40B4-BE49-F238E27FC236}">
                <a16:creationId xmlns:a16="http://schemas.microsoft.com/office/drawing/2014/main" id="{753CE407-FB06-B96B-FA44-631B28932891}"/>
              </a:ext>
            </a:extLst>
          </p:cNvPr>
          <p:cNvSpPr/>
          <p:nvPr/>
        </p:nvSpPr>
        <p:spPr>
          <a:xfrm>
            <a:off x="-920" y="5722246"/>
            <a:ext cx="6858014" cy="461665"/>
          </a:xfrm>
          <a:prstGeom prst="rect">
            <a:avLst/>
          </a:prstGeom>
        </p:spPr>
        <p:txBody>
          <a:bodyPr wrap="square" lIns="0">
            <a:spAutoFit/>
          </a:bodyPr>
          <a:lstStyle/>
          <a:p>
            <a:pPr marL="180975"/>
            <a:r>
              <a:rPr lang="fr-FR" sz="1200" b="1" dirty="0">
                <a:solidFill>
                  <a:srgbClr val="283583"/>
                </a:solidFill>
                <a:latin typeface="Century Gothic" panose="020B0502020202020204" pitchFamily="34" charset="0"/>
              </a:rPr>
              <a:t>Les Français expriment par ailleurs une disposition à agir concrètement pour préserver </a:t>
            </a:r>
            <a:br>
              <a:rPr lang="fr-FR" sz="1200" b="1" dirty="0">
                <a:solidFill>
                  <a:srgbClr val="283583"/>
                </a:solidFill>
                <a:latin typeface="Century Gothic" panose="020B0502020202020204" pitchFamily="34" charset="0"/>
              </a:rPr>
            </a:br>
            <a:r>
              <a:rPr lang="fr-FR" sz="1200" b="1" dirty="0">
                <a:solidFill>
                  <a:srgbClr val="283583"/>
                </a:solidFill>
                <a:latin typeface="Century Gothic" panose="020B0502020202020204" pitchFamily="34" charset="0"/>
              </a:rPr>
              <a:t>la qualité des rivières, en modifiant principalement leur usage de produits polluants</a:t>
            </a:r>
            <a:endParaRPr lang="fr-FR" sz="1200" dirty="0">
              <a:solidFill>
                <a:srgbClr val="283583"/>
              </a:solidFill>
              <a:latin typeface="Century Gothic" panose="020B0502020202020204" pitchFamily="34" charset="0"/>
            </a:endParaRPr>
          </a:p>
        </p:txBody>
      </p:sp>
      <p:pic>
        <p:nvPicPr>
          <p:cNvPr id="3127" name="Image 3126">
            <a:extLst>
              <a:ext uri="{FF2B5EF4-FFF2-40B4-BE49-F238E27FC236}">
                <a16:creationId xmlns:a16="http://schemas.microsoft.com/office/drawing/2014/main" id="{F20CB69E-E3B9-4598-C101-05918B4A57A2}"/>
              </a:ext>
            </a:extLst>
          </p:cNvPr>
          <p:cNvPicPr>
            <a:picLocks noChangeAspect="1"/>
          </p:cNvPicPr>
          <p:nvPr/>
        </p:nvPicPr>
        <p:blipFill rotWithShape="1">
          <a:blip r:embed="rId6"/>
          <a:srcRect r="8130"/>
          <a:stretch/>
        </p:blipFill>
        <p:spPr>
          <a:xfrm>
            <a:off x="1930621" y="6241698"/>
            <a:ext cx="4738467" cy="2557638"/>
          </a:xfrm>
          <a:prstGeom prst="rect">
            <a:avLst/>
          </a:prstGeom>
          <a:ln>
            <a:solidFill>
              <a:srgbClr val="283583"/>
            </a:solidFill>
          </a:ln>
        </p:spPr>
      </p:pic>
      <p:grpSp>
        <p:nvGrpSpPr>
          <p:cNvPr id="3097" name="Groupe 3096">
            <a:extLst>
              <a:ext uri="{FF2B5EF4-FFF2-40B4-BE49-F238E27FC236}">
                <a16:creationId xmlns:a16="http://schemas.microsoft.com/office/drawing/2014/main" id="{3EBDE030-8DFB-F10C-DC89-EFF064C52B62}"/>
              </a:ext>
            </a:extLst>
          </p:cNvPr>
          <p:cNvGrpSpPr/>
          <p:nvPr/>
        </p:nvGrpSpPr>
        <p:grpSpPr>
          <a:xfrm>
            <a:off x="5323188" y="3595662"/>
            <a:ext cx="220172" cy="646427"/>
            <a:chOff x="-52387" y="1903413"/>
            <a:chExt cx="295275" cy="714375"/>
          </a:xfrm>
        </p:grpSpPr>
        <p:sp>
          <p:nvSpPr>
            <p:cNvPr id="3098" name="Freeform 5">
              <a:extLst>
                <a:ext uri="{FF2B5EF4-FFF2-40B4-BE49-F238E27FC236}">
                  <a16:creationId xmlns:a16="http://schemas.microsoft.com/office/drawing/2014/main" id="{D26FC8AC-A6A3-E35E-79AD-8DA2629CDD6D}"/>
                </a:ext>
              </a:extLst>
            </p:cNvPr>
            <p:cNvSpPr>
              <a:spLocks/>
            </p:cNvSpPr>
            <p:nvPr/>
          </p:nvSpPr>
          <p:spPr bwMode="auto">
            <a:xfrm>
              <a:off x="68263" y="1903413"/>
              <a:ext cx="61913" cy="714375"/>
            </a:xfrm>
            <a:custGeom>
              <a:avLst/>
              <a:gdLst>
                <a:gd name="T0" fmla="*/ 15 w 38"/>
                <a:gd name="T1" fmla="*/ 0 h 436"/>
                <a:gd name="T2" fmla="*/ 10 w 38"/>
                <a:gd name="T3" fmla="*/ 338 h 436"/>
                <a:gd name="T4" fmla="*/ 32 w 38"/>
                <a:gd name="T5" fmla="*/ 433 h 436"/>
                <a:gd name="T6" fmla="*/ 37 w 38"/>
                <a:gd name="T7" fmla="*/ 426 h 436"/>
                <a:gd name="T8" fmla="*/ 10 w 38"/>
                <a:gd name="T9" fmla="*/ 246 h 436"/>
                <a:gd name="T10" fmla="*/ 22 w 38"/>
                <a:gd name="T11" fmla="*/ 5 h 436"/>
                <a:gd name="T12" fmla="*/ 15 w 38"/>
                <a:gd name="T13" fmla="*/ 0 h 436"/>
              </a:gdLst>
              <a:ahLst/>
              <a:cxnLst>
                <a:cxn ang="0">
                  <a:pos x="T0" y="T1"/>
                </a:cxn>
                <a:cxn ang="0">
                  <a:pos x="T2" y="T3"/>
                </a:cxn>
                <a:cxn ang="0">
                  <a:pos x="T4" y="T5"/>
                </a:cxn>
                <a:cxn ang="0">
                  <a:pos x="T6" y="T7"/>
                </a:cxn>
                <a:cxn ang="0">
                  <a:pos x="T8" y="T9"/>
                </a:cxn>
                <a:cxn ang="0">
                  <a:pos x="T10" y="T11"/>
                </a:cxn>
                <a:cxn ang="0">
                  <a:pos x="T12" y="T13"/>
                </a:cxn>
              </a:cxnLst>
              <a:rect l="0" t="0" r="r" b="b"/>
              <a:pathLst>
                <a:path w="38" h="436">
                  <a:moveTo>
                    <a:pt x="15" y="0"/>
                  </a:moveTo>
                  <a:cubicBezTo>
                    <a:pt x="13" y="8"/>
                    <a:pt x="0" y="278"/>
                    <a:pt x="10" y="338"/>
                  </a:cubicBezTo>
                  <a:cubicBezTo>
                    <a:pt x="21" y="398"/>
                    <a:pt x="31" y="430"/>
                    <a:pt x="32" y="433"/>
                  </a:cubicBezTo>
                  <a:cubicBezTo>
                    <a:pt x="33" y="436"/>
                    <a:pt x="38" y="429"/>
                    <a:pt x="37" y="426"/>
                  </a:cubicBezTo>
                  <a:cubicBezTo>
                    <a:pt x="36" y="423"/>
                    <a:pt x="10" y="338"/>
                    <a:pt x="10" y="246"/>
                  </a:cubicBezTo>
                  <a:cubicBezTo>
                    <a:pt x="10" y="219"/>
                    <a:pt x="29" y="10"/>
                    <a:pt x="22" y="5"/>
                  </a:cubicBezTo>
                  <a:lnTo>
                    <a:pt x="15"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099" name="Freeform 6">
              <a:extLst>
                <a:ext uri="{FF2B5EF4-FFF2-40B4-BE49-F238E27FC236}">
                  <a16:creationId xmlns:a16="http://schemas.microsoft.com/office/drawing/2014/main" id="{7FF221D2-10E5-22E5-4C7D-2D2C55A0194A}"/>
                </a:ext>
              </a:extLst>
            </p:cNvPr>
            <p:cNvSpPr>
              <a:spLocks/>
            </p:cNvSpPr>
            <p:nvPr/>
          </p:nvSpPr>
          <p:spPr bwMode="auto">
            <a:xfrm>
              <a:off x="65088" y="1947863"/>
              <a:ext cx="60325" cy="180975"/>
            </a:xfrm>
            <a:custGeom>
              <a:avLst/>
              <a:gdLst>
                <a:gd name="T0" fmla="*/ 36 w 37"/>
                <a:gd name="T1" fmla="*/ 56 h 111"/>
                <a:gd name="T2" fmla="*/ 17 w 37"/>
                <a:gd name="T3" fmla="*/ 111 h 111"/>
                <a:gd name="T4" fmla="*/ 2 w 37"/>
                <a:gd name="T5" fmla="*/ 55 h 111"/>
                <a:gd name="T6" fmla="*/ 21 w 37"/>
                <a:gd name="T7" fmla="*/ 1 h 111"/>
                <a:gd name="T8" fmla="*/ 36 w 37"/>
                <a:gd name="T9" fmla="*/ 56 h 111"/>
              </a:gdLst>
              <a:ahLst/>
              <a:cxnLst>
                <a:cxn ang="0">
                  <a:pos x="T0" y="T1"/>
                </a:cxn>
                <a:cxn ang="0">
                  <a:pos x="T2" y="T3"/>
                </a:cxn>
                <a:cxn ang="0">
                  <a:pos x="T4" y="T5"/>
                </a:cxn>
                <a:cxn ang="0">
                  <a:pos x="T6" y="T7"/>
                </a:cxn>
                <a:cxn ang="0">
                  <a:pos x="T8" y="T9"/>
                </a:cxn>
              </a:cxnLst>
              <a:rect l="0" t="0" r="r" b="b"/>
              <a:pathLst>
                <a:path w="37" h="111">
                  <a:moveTo>
                    <a:pt x="36" y="56"/>
                  </a:moveTo>
                  <a:cubicBezTo>
                    <a:pt x="35" y="87"/>
                    <a:pt x="26" y="111"/>
                    <a:pt x="17" y="111"/>
                  </a:cubicBezTo>
                  <a:cubicBezTo>
                    <a:pt x="7" y="110"/>
                    <a:pt x="0" y="85"/>
                    <a:pt x="2" y="55"/>
                  </a:cubicBezTo>
                  <a:cubicBezTo>
                    <a:pt x="3" y="24"/>
                    <a:pt x="12" y="0"/>
                    <a:pt x="21" y="1"/>
                  </a:cubicBezTo>
                  <a:cubicBezTo>
                    <a:pt x="31" y="1"/>
                    <a:pt x="37" y="26"/>
                    <a:pt x="36" y="56"/>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00" name="Freeform 7">
              <a:extLst>
                <a:ext uri="{FF2B5EF4-FFF2-40B4-BE49-F238E27FC236}">
                  <a16:creationId xmlns:a16="http://schemas.microsoft.com/office/drawing/2014/main" id="{A9A1F900-5DE6-6372-0540-1916585CEB17}"/>
                </a:ext>
              </a:extLst>
            </p:cNvPr>
            <p:cNvSpPr>
              <a:spLocks/>
            </p:cNvSpPr>
            <p:nvPr/>
          </p:nvSpPr>
          <p:spPr bwMode="auto">
            <a:xfrm>
              <a:off x="120651" y="2114550"/>
              <a:ext cx="100013" cy="496888"/>
            </a:xfrm>
            <a:custGeom>
              <a:avLst/>
              <a:gdLst>
                <a:gd name="T0" fmla="*/ 41 w 61"/>
                <a:gd name="T1" fmla="*/ 0 h 304"/>
                <a:gd name="T2" fmla="*/ 0 w 61"/>
                <a:gd name="T3" fmla="*/ 304 h 304"/>
                <a:gd name="T4" fmla="*/ 50 w 61"/>
                <a:gd name="T5" fmla="*/ 33 h 304"/>
                <a:gd name="T6" fmla="*/ 41 w 61"/>
                <a:gd name="T7" fmla="*/ 0 h 304"/>
              </a:gdLst>
              <a:ahLst/>
              <a:cxnLst>
                <a:cxn ang="0">
                  <a:pos x="T0" y="T1"/>
                </a:cxn>
                <a:cxn ang="0">
                  <a:pos x="T2" y="T3"/>
                </a:cxn>
                <a:cxn ang="0">
                  <a:pos x="T4" y="T5"/>
                </a:cxn>
                <a:cxn ang="0">
                  <a:pos x="T6" y="T7"/>
                </a:cxn>
              </a:cxnLst>
              <a:rect l="0" t="0" r="r" b="b"/>
              <a:pathLst>
                <a:path w="61" h="304">
                  <a:moveTo>
                    <a:pt x="41" y="0"/>
                  </a:moveTo>
                  <a:cubicBezTo>
                    <a:pt x="14" y="10"/>
                    <a:pt x="0" y="304"/>
                    <a:pt x="0" y="304"/>
                  </a:cubicBezTo>
                  <a:cubicBezTo>
                    <a:pt x="0" y="304"/>
                    <a:pt x="39" y="38"/>
                    <a:pt x="50" y="33"/>
                  </a:cubicBezTo>
                  <a:cubicBezTo>
                    <a:pt x="61" y="28"/>
                    <a:pt x="41" y="0"/>
                    <a:pt x="41"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01" name="Freeform 8">
              <a:extLst>
                <a:ext uri="{FF2B5EF4-FFF2-40B4-BE49-F238E27FC236}">
                  <a16:creationId xmlns:a16="http://schemas.microsoft.com/office/drawing/2014/main" id="{09330C39-1208-0524-DCE2-155A7F4359D1}"/>
                </a:ext>
              </a:extLst>
            </p:cNvPr>
            <p:cNvSpPr>
              <a:spLocks/>
            </p:cNvSpPr>
            <p:nvPr/>
          </p:nvSpPr>
          <p:spPr bwMode="auto">
            <a:xfrm>
              <a:off x="169863" y="2105025"/>
              <a:ext cx="73025" cy="293688"/>
            </a:xfrm>
            <a:custGeom>
              <a:avLst/>
              <a:gdLst>
                <a:gd name="T0" fmla="*/ 24 w 44"/>
                <a:gd name="T1" fmla="*/ 0 h 180"/>
                <a:gd name="T2" fmla="*/ 8 w 44"/>
                <a:gd name="T3" fmla="*/ 34 h 180"/>
                <a:gd name="T4" fmla="*/ 24 w 44"/>
                <a:gd name="T5" fmla="*/ 180 h 180"/>
                <a:gd name="T6" fmla="*/ 32 w 44"/>
                <a:gd name="T7" fmla="*/ 25 h 180"/>
                <a:gd name="T8" fmla="*/ 24 w 44"/>
                <a:gd name="T9" fmla="*/ 0 h 180"/>
              </a:gdLst>
              <a:ahLst/>
              <a:cxnLst>
                <a:cxn ang="0">
                  <a:pos x="T0" y="T1"/>
                </a:cxn>
                <a:cxn ang="0">
                  <a:pos x="T2" y="T3"/>
                </a:cxn>
                <a:cxn ang="0">
                  <a:pos x="T4" y="T5"/>
                </a:cxn>
                <a:cxn ang="0">
                  <a:pos x="T6" y="T7"/>
                </a:cxn>
                <a:cxn ang="0">
                  <a:pos x="T8" y="T9"/>
                </a:cxn>
              </a:cxnLst>
              <a:rect l="0" t="0" r="r" b="b"/>
              <a:pathLst>
                <a:path w="44" h="180">
                  <a:moveTo>
                    <a:pt x="24" y="0"/>
                  </a:moveTo>
                  <a:cubicBezTo>
                    <a:pt x="11" y="6"/>
                    <a:pt x="0" y="3"/>
                    <a:pt x="8" y="34"/>
                  </a:cubicBezTo>
                  <a:cubicBezTo>
                    <a:pt x="17" y="66"/>
                    <a:pt x="30" y="135"/>
                    <a:pt x="24" y="180"/>
                  </a:cubicBezTo>
                  <a:cubicBezTo>
                    <a:pt x="44" y="137"/>
                    <a:pt x="41" y="49"/>
                    <a:pt x="32" y="25"/>
                  </a:cubicBezTo>
                  <a:lnTo>
                    <a:pt x="24"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02" name="Freeform 9">
              <a:extLst>
                <a:ext uri="{FF2B5EF4-FFF2-40B4-BE49-F238E27FC236}">
                  <a16:creationId xmlns:a16="http://schemas.microsoft.com/office/drawing/2014/main" id="{6EDE0999-1B5B-6867-7C08-9EABFA65AA6A}"/>
                </a:ext>
              </a:extLst>
            </p:cNvPr>
            <p:cNvSpPr>
              <a:spLocks/>
            </p:cNvSpPr>
            <p:nvPr/>
          </p:nvSpPr>
          <p:spPr bwMode="auto">
            <a:xfrm>
              <a:off x="9526" y="1911350"/>
              <a:ext cx="228600" cy="706438"/>
            </a:xfrm>
            <a:custGeom>
              <a:avLst/>
              <a:gdLst>
                <a:gd name="T0" fmla="*/ 131 w 140"/>
                <a:gd name="T1" fmla="*/ 0 h 431"/>
                <a:gd name="T2" fmla="*/ 17 w 140"/>
                <a:gd name="T3" fmla="*/ 318 h 431"/>
                <a:gd name="T4" fmla="*/ 35 w 140"/>
                <a:gd name="T5" fmla="*/ 428 h 431"/>
                <a:gd name="T6" fmla="*/ 42 w 140"/>
                <a:gd name="T7" fmla="*/ 423 h 431"/>
                <a:gd name="T8" fmla="*/ 30 w 140"/>
                <a:gd name="T9" fmla="*/ 286 h 431"/>
                <a:gd name="T10" fmla="*/ 136 w 140"/>
                <a:gd name="T11" fmla="*/ 7 h 431"/>
                <a:gd name="T12" fmla="*/ 131 w 140"/>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140" h="431">
                  <a:moveTo>
                    <a:pt x="131" y="0"/>
                  </a:moveTo>
                  <a:cubicBezTo>
                    <a:pt x="127" y="7"/>
                    <a:pt x="26" y="258"/>
                    <a:pt x="17" y="318"/>
                  </a:cubicBezTo>
                  <a:cubicBezTo>
                    <a:pt x="7" y="378"/>
                    <a:pt x="35" y="425"/>
                    <a:pt x="35" y="428"/>
                  </a:cubicBezTo>
                  <a:cubicBezTo>
                    <a:pt x="35" y="431"/>
                    <a:pt x="42" y="426"/>
                    <a:pt x="42" y="423"/>
                  </a:cubicBezTo>
                  <a:cubicBezTo>
                    <a:pt x="42" y="420"/>
                    <a:pt x="0" y="373"/>
                    <a:pt x="30" y="286"/>
                  </a:cubicBezTo>
                  <a:cubicBezTo>
                    <a:pt x="39" y="260"/>
                    <a:pt x="140" y="14"/>
                    <a:pt x="136" y="7"/>
                  </a:cubicBezTo>
                  <a:lnTo>
                    <a:pt x="131"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03" name="Freeform 10">
              <a:extLst>
                <a:ext uri="{FF2B5EF4-FFF2-40B4-BE49-F238E27FC236}">
                  <a16:creationId xmlns:a16="http://schemas.microsoft.com/office/drawing/2014/main" id="{ECAB88C1-8C63-5FB9-E8C1-2D5A9D6E3061}"/>
                </a:ext>
              </a:extLst>
            </p:cNvPr>
            <p:cNvSpPr>
              <a:spLocks/>
            </p:cNvSpPr>
            <p:nvPr/>
          </p:nvSpPr>
          <p:spPr bwMode="auto">
            <a:xfrm>
              <a:off x="134938" y="1951038"/>
              <a:ext cx="95250" cy="179388"/>
            </a:xfrm>
            <a:custGeom>
              <a:avLst/>
              <a:gdLst>
                <a:gd name="T0" fmla="*/ 45 w 58"/>
                <a:gd name="T1" fmla="*/ 61 h 110"/>
                <a:gd name="T2" fmla="*/ 9 w 58"/>
                <a:gd name="T3" fmla="*/ 106 h 110"/>
                <a:gd name="T4" fmla="*/ 13 w 58"/>
                <a:gd name="T5" fmla="*/ 49 h 110"/>
                <a:gd name="T6" fmla="*/ 49 w 58"/>
                <a:gd name="T7" fmla="*/ 3 h 110"/>
                <a:gd name="T8" fmla="*/ 45 w 58"/>
                <a:gd name="T9" fmla="*/ 61 h 110"/>
              </a:gdLst>
              <a:ahLst/>
              <a:cxnLst>
                <a:cxn ang="0">
                  <a:pos x="T0" y="T1"/>
                </a:cxn>
                <a:cxn ang="0">
                  <a:pos x="T2" y="T3"/>
                </a:cxn>
                <a:cxn ang="0">
                  <a:pos x="T4" y="T5"/>
                </a:cxn>
                <a:cxn ang="0">
                  <a:pos x="T6" y="T7"/>
                </a:cxn>
                <a:cxn ang="0">
                  <a:pos x="T8" y="T9"/>
                </a:cxn>
              </a:cxnLst>
              <a:rect l="0" t="0" r="r" b="b"/>
              <a:pathLst>
                <a:path w="58" h="110">
                  <a:moveTo>
                    <a:pt x="45" y="61"/>
                  </a:moveTo>
                  <a:cubicBezTo>
                    <a:pt x="34" y="89"/>
                    <a:pt x="17" y="110"/>
                    <a:pt x="9" y="106"/>
                  </a:cubicBezTo>
                  <a:cubicBezTo>
                    <a:pt x="0" y="103"/>
                    <a:pt x="2" y="77"/>
                    <a:pt x="13" y="49"/>
                  </a:cubicBezTo>
                  <a:cubicBezTo>
                    <a:pt x="24" y="20"/>
                    <a:pt x="40" y="0"/>
                    <a:pt x="49" y="3"/>
                  </a:cubicBezTo>
                  <a:cubicBezTo>
                    <a:pt x="58" y="7"/>
                    <a:pt x="56" y="33"/>
                    <a:pt x="45" y="61"/>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04" name="Freeform 11">
              <a:extLst>
                <a:ext uri="{FF2B5EF4-FFF2-40B4-BE49-F238E27FC236}">
                  <a16:creationId xmlns:a16="http://schemas.microsoft.com/office/drawing/2014/main" id="{347E820C-848B-5E13-9268-21F516F8ED0A}"/>
                </a:ext>
              </a:extLst>
            </p:cNvPr>
            <p:cNvSpPr>
              <a:spLocks/>
            </p:cNvSpPr>
            <p:nvPr/>
          </p:nvSpPr>
          <p:spPr bwMode="auto">
            <a:xfrm>
              <a:off x="-33337" y="2114550"/>
              <a:ext cx="101600" cy="496888"/>
            </a:xfrm>
            <a:custGeom>
              <a:avLst/>
              <a:gdLst>
                <a:gd name="T0" fmla="*/ 20 w 62"/>
                <a:gd name="T1" fmla="*/ 0 h 304"/>
                <a:gd name="T2" fmla="*/ 62 w 62"/>
                <a:gd name="T3" fmla="*/ 304 h 304"/>
                <a:gd name="T4" fmla="*/ 11 w 62"/>
                <a:gd name="T5" fmla="*/ 33 h 304"/>
                <a:gd name="T6" fmla="*/ 20 w 62"/>
                <a:gd name="T7" fmla="*/ 0 h 304"/>
              </a:gdLst>
              <a:ahLst/>
              <a:cxnLst>
                <a:cxn ang="0">
                  <a:pos x="T0" y="T1"/>
                </a:cxn>
                <a:cxn ang="0">
                  <a:pos x="T2" y="T3"/>
                </a:cxn>
                <a:cxn ang="0">
                  <a:pos x="T4" y="T5"/>
                </a:cxn>
                <a:cxn ang="0">
                  <a:pos x="T6" y="T7"/>
                </a:cxn>
              </a:cxnLst>
              <a:rect l="0" t="0" r="r" b="b"/>
              <a:pathLst>
                <a:path w="62" h="304">
                  <a:moveTo>
                    <a:pt x="20" y="0"/>
                  </a:moveTo>
                  <a:cubicBezTo>
                    <a:pt x="48" y="10"/>
                    <a:pt x="62" y="304"/>
                    <a:pt x="62" y="304"/>
                  </a:cubicBezTo>
                  <a:cubicBezTo>
                    <a:pt x="62" y="304"/>
                    <a:pt x="22" y="38"/>
                    <a:pt x="11" y="33"/>
                  </a:cubicBezTo>
                  <a:cubicBezTo>
                    <a:pt x="0" y="28"/>
                    <a:pt x="20" y="0"/>
                    <a:pt x="20"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05" name="Freeform 12">
              <a:extLst>
                <a:ext uri="{FF2B5EF4-FFF2-40B4-BE49-F238E27FC236}">
                  <a16:creationId xmlns:a16="http://schemas.microsoft.com/office/drawing/2014/main" id="{81C1C0F1-C6B8-8362-75A1-34B38E6796A9}"/>
                </a:ext>
              </a:extLst>
            </p:cNvPr>
            <p:cNvSpPr>
              <a:spLocks/>
            </p:cNvSpPr>
            <p:nvPr/>
          </p:nvSpPr>
          <p:spPr bwMode="auto">
            <a:xfrm>
              <a:off x="-52387" y="2105025"/>
              <a:ext cx="71438" cy="293688"/>
            </a:xfrm>
            <a:custGeom>
              <a:avLst/>
              <a:gdLst>
                <a:gd name="T0" fmla="*/ 20 w 44"/>
                <a:gd name="T1" fmla="*/ 0 h 180"/>
                <a:gd name="T2" fmla="*/ 35 w 44"/>
                <a:gd name="T3" fmla="*/ 34 h 180"/>
                <a:gd name="T4" fmla="*/ 20 w 44"/>
                <a:gd name="T5" fmla="*/ 180 h 180"/>
                <a:gd name="T6" fmla="*/ 11 w 44"/>
                <a:gd name="T7" fmla="*/ 25 h 180"/>
                <a:gd name="T8" fmla="*/ 20 w 44"/>
                <a:gd name="T9" fmla="*/ 0 h 180"/>
              </a:gdLst>
              <a:ahLst/>
              <a:cxnLst>
                <a:cxn ang="0">
                  <a:pos x="T0" y="T1"/>
                </a:cxn>
                <a:cxn ang="0">
                  <a:pos x="T2" y="T3"/>
                </a:cxn>
                <a:cxn ang="0">
                  <a:pos x="T4" y="T5"/>
                </a:cxn>
                <a:cxn ang="0">
                  <a:pos x="T6" y="T7"/>
                </a:cxn>
                <a:cxn ang="0">
                  <a:pos x="T8" y="T9"/>
                </a:cxn>
              </a:cxnLst>
              <a:rect l="0" t="0" r="r" b="b"/>
              <a:pathLst>
                <a:path w="44" h="180">
                  <a:moveTo>
                    <a:pt x="20" y="0"/>
                  </a:moveTo>
                  <a:cubicBezTo>
                    <a:pt x="32" y="6"/>
                    <a:pt x="44" y="3"/>
                    <a:pt x="35" y="34"/>
                  </a:cubicBezTo>
                  <a:cubicBezTo>
                    <a:pt x="26" y="66"/>
                    <a:pt x="14" y="135"/>
                    <a:pt x="20" y="180"/>
                  </a:cubicBezTo>
                  <a:cubicBezTo>
                    <a:pt x="0" y="137"/>
                    <a:pt x="3" y="49"/>
                    <a:pt x="11" y="25"/>
                  </a:cubicBezTo>
                  <a:lnTo>
                    <a:pt x="20"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spTree>
    <p:extLst>
      <p:ext uri="{BB962C8B-B14F-4D97-AF65-F5344CB8AC3E}">
        <p14:creationId xmlns:p14="http://schemas.microsoft.com/office/powerpoint/2010/main" val="175287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188913" y="2981325"/>
            <a:ext cx="6480174" cy="1224573"/>
          </a:xfrm>
          <a:prstGeom prst="round2DiagRect">
            <a:avLst/>
          </a:prstGeom>
          <a:solidFill>
            <a:srgbClr val="8FC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cxnSp>
        <p:nvCxnSpPr>
          <p:cNvPr id="5" name="Connecteur droit 4"/>
          <p:cNvCxnSpPr/>
          <p:nvPr/>
        </p:nvCxnSpPr>
        <p:spPr>
          <a:xfrm>
            <a:off x="1247775" y="965200"/>
            <a:ext cx="5544000" cy="0"/>
          </a:xfrm>
          <a:prstGeom prst="line">
            <a:avLst/>
          </a:prstGeom>
          <a:ln>
            <a:solidFill>
              <a:srgbClr val="3795B5"/>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1700485" y="351240"/>
            <a:ext cx="3599906" cy="352054"/>
            <a:chOff x="-2121187" y="671033"/>
            <a:chExt cx="3664250" cy="358347"/>
          </a:xfrm>
        </p:grpSpPr>
        <p:sp>
          <p:nvSpPr>
            <p:cNvPr id="11" name="Ellipse 10"/>
            <p:cNvSpPr/>
            <p:nvPr/>
          </p:nvSpPr>
          <p:spPr>
            <a:xfrm>
              <a:off x="-2121187" y="671034"/>
              <a:ext cx="358346"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nvGrpSpPr>
            <p:cNvPr id="12" name="Groupe 11"/>
            <p:cNvGrpSpPr/>
            <p:nvPr/>
          </p:nvGrpSpPr>
          <p:grpSpPr>
            <a:xfrm>
              <a:off x="-1948193" y="671033"/>
              <a:ext cx="3491256" cy="358347"/>
              <a:chOff x="-1948193" y="671033"/>
              <a:chExt cx="3491256" cy="358347"/>
            </a:xfrm>
          </p:grpSpPr>
          <p:sp>
            <p:nvSpPr>
              <p:cNvPr id="13" name="Ellipse 12"/>
              <p:cNvSpPr/>
              <p:nvPr/>
            </p:nvSpPr>
            <p:spPr>
              <a:xfrm>
                <a:off x="1184718" y="671034"/>
                <a:ext cx="358345" cy="358346"/>
              </a:xfrm>
              <a:prstGeom prst="ellipse">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14" name="Rectangle 13"/>
              <p:cNvSpPr/>
              <p:nvPr/>
            </p:nvSpPr>
            <p:spPr>
              <a:xfrm>
                <a:off x="-1948193" y="671033"/>
                <a:ext cx="3317783" cy="358346"/>
              </a:xfrm>
              <a:prstGeom prst="rect">
                <a:avLst/>
              </a:prstGeom>
              <a:solidFill>
                <a:srgbClr val="37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cap="all" dirty="0">
                    <a:solidFill>
                      <a:schemeClr val="bg1"/>
                    </a:solidFill>
                    <a:latin typeface="Century Gothic" panose="020B0502020202020204" pitchFamily="34" charset="0"/>
                  </a:rPr>
                  <a:t>attentes d’information</a:t>
                </a:r>
              </a:p>
            </p:txBody>
          </p:sp>
        </p:grpSp>
      </p:grpSp>
      <p:sp>
        <p:nvSpPr>
          <p:cNvPr id="3" name="Rectangle 2">
            <a:extLst>
              <a:ext uri="{FF2B5EF4-FFF2-40B4-BE49-F238E27FC236}">
                <a16:creationId xmlns:a16="http://schemas.microsoft.com/office/drawing/2014/main" id="{101D896F-EC96-9FFE-882D-810C913BE052}"/>
              </a:ext>
            </a:extLst>
          </p:cNvPr>
          <p:cNvSpPr/>
          <p:nvPr/>
        </p:nvSpPr>
        <p:spPr>
          <a:xfrm>
            <a:off x="0" y="0"/>
            <a:ext cx="1181100" cy="965200"/>
          </a:xfrm>
          <a:prstGeom prst="rect">
            <a:avLst/>
          </a:prstGeom>
          <a:blipFill>
            <a:blip r:embed="rId2">
              <a:alphaModFix amt="63000"/>
            </a:blip>
            <a:srcRect/>
            <a:stretch>
              <a:fillRect t="-1" b="-92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4" name="Rectangle 3">
            <a:extLst>
              <a:ext uri="{FF2B5EF4-FFF2-40B4-BE49-F238E27FC236}">
                <a16:creationId xmlns:a16="http://schemas.microsoft.com/office/drawing/2014/main" id="{203E2F3C-E01E-DBCA-D964-DF874E66025B}"/>
              </a:ext>
            </a:extLst>
          </p:cNvPr>
          <p:cNvSpPr/>
          <p:nvPr/>
        </p:nvSpPr>
        <p:spPr>
          <a:xfrm>
            <a:off x="-14" y="1087519"/>
            <a:ext cx="6858014" cy="461665"/>
          </a:xfrm>
          <a:prstGeom prst="rect">
            <a:avLst/>
          </a:prstGeom>
        </p:spPr>
        <p:txBody>
          <a:bodyPr wrap="square" lIns="0">
            <a:spAutoFit/>
          </a:bodyPr>
          <a:lstStyle/>
          <a:p>
            <a:pPr marL="180975"/>
            <a:r>
              <a:rPr lang="fr-FR" sz="1200" b="1" dirty="0">
                <a:solidFill>
                  <a:srgbClr val="283583"/>
                </a:solidFill>
                <a:latin typeface="Century Gothic" panose="020B0502020202020204" pitchFamily="34" charset="0"/>
              </a:rPr>
              <a:t>Préoccupés par la qualité de l’eau : les Français souhaitent être majoritairement informés sur la qualité des polluants dans les rivières et la provenance de leur eau potable</a:t>
            </a:r>
            <a:endParaRPr lang="fr-FR" sz="1200" dirty="0">
              <a:solidFill>
                <a:srgbClr val="283583"/>
              </a:solidFill>
              <a:latin typeface="Century Gothic" panose="020B0502020202020204" pitchFamily="34" charset="0"/>
            </a:endParaRPr>
          </a:p>
        </p:txBody>
      </p:sp>
      <p:sp>
        <p:nvSpPr>
          <p:cNvPr id="9" name="Rectangle 6">
            <a:extLst>
              <a:ext uri="{FF2B5EF4-FFF2-40B4-BE49-F238E27FC236}">
                <a16:creationId xmlns:a16="http://schemas.microsoft.com/office/drawing/2014/main" id="{3EBA8A5B-A4D5-94DC-6E83-6086625BE5CB}"/>
              </a:ext>
            </a:extLst>
          </p:cNvPr>
          <p:cNvSpPr>
            <a:spLocks noChangeArrowheads="1"/>
          </p:cNvSpPr>
          <p:nvPr/>
        </p:nvSpPr>
        <p:spPr bwMode="auto">
          <a:xfrm>
            <a:off x="182878" y="1720942"/>
            <a:ext cx="6486209" cy="1156599"/>
          </a:xfrm>
          <a:prstGeom prst="rect">
            <a:avLst/>
          </a:prstGeom>
        </p:spPr>
        <p:txBody>
          <a:bodyPr wrap="square" lIns="0" numCol="1">
            <a:spAutoFit/>
          </a:bodyPr>
          <a:lstStyle/>
          <a:p>
            <a:pPr>
              <a:lnSpc>
                <a:spcPts val="1200"/>
              </a:lnSpc>
              <a:spcBef>
                <a:spcPts val="600"/>
              </a:spcBef>
            </a:pPr>
            <a:r>
              <a:rPr lang="fr-FR" altLang="fr-FR" sz="900" dirty="0">
                <a:latin typeface="Century Gothic" panose="020B0502020202020204" pitchFamily="34" charset="0"/>
              </a:rPr>
              <a:t>Si la qualité de l’eau (au sens large) est ressortie en fil directeur tout au long de l’analyse comme un sujet d’attention majeur sur la thématique de l’eau pour le grand public, il n’est alors pas étonnant qu’il ressorte comme le premier sujet cité pour lequel ils souhaiteraient recevoir des informations, et ce, aussi bien sur :</a:t>
            </a:r>
          </a:p>
          <a:p>
            <a:pPr marL="171450" indent="-171450">
              <a:lnSpc>
                <a:spcPts val="1200"/>
              </a:lnSpc>
              <a:spcBef>
                <a:spcPts val="600"/>
              </a:spcBef>
              <a:buClr>
                <a:srgbClr val="3795B5"/>
              </a:buClr>
              <a:buFont typeface="Wingdings" panose="05000000000000000000" pitchFamily="2" charset="2"/>
              <a:buChar char="l"/>
            </a:pPr>
            <a:r>
              <a:rPr lang="fr-FR" altLang="fr-FR" sz="900" b="1" dirty="0">
                <a:solidFill>
                  <a:srgbClr val="3795B5"/>
                </a:solidFill>
                <a:latin typeface="Century Gothic" panose="020B0502020202020204" pitchFamily="34" charset="0"/>
              </a:rPr>
              <a:t>La qualité de l’eau des rivières </a:t>
            </a:r>
            <a:r>
              <a:rPr lang="fr-FR" altLang="fr-FR" sz="900" dirty="0">
                <a:latin typeface="Century Gothic" panose="020B0502020202020204" pitchFamily="34" charset="0"/>
              </a:rPr>
              <a:t>(35% citent les quantités de polluants dans les rivières, </a:t>
            </a:r>
            <a:br>
              <a:rPr lang="fr-FR" altLang="fr-FR" sz="900" dirty="0">
                <a:latin typeface="Century Gothic" panose="020B0502020202020204" pitchFamily="34" charset="0"/>
              </a:rPr>
            </a:br>
            <a:r>
              <a:rPr lang="fr-FR" altLang="fr-FR" sz="900" dirty="0">
                <a:latin typeface="Century Gothic" panose="020B0502020202020204" pitchFamily="34" charset="0"/>
              </a:rPr>
              <a:t>comme les pesticides, nitrates, résidus de médicaments …) ;</a:t>
            </a:r>
          </a:p>
          <a:p>
            <a:pPr marL="171450" indent="-171450">
              <a:lnSpc>
                <a:spcPts val="1200"/>
              </a:lnSpc>
              <a:spcBef>
                <a:spcPts val="600"/>
              </a:spcBef>
              <a:buClr>
                <a:srgbClr val="3795B5"/>
              </a:buClr>
              <a:buFont typeface="Wingdings" panose="05000000000000000000" pitchFamily="2" charset="2"/>
              <a:buChar char="l"/>
            </a:pPr>
            <a:r>
              <a:rPr lang="fr-FR" altLang="fr-FR" sz="900" b="1" dirty="0">
                <a:solidFill>
                  <a:srgbClr val="3795B5"/>
                </a:solidFill>
                <a:latin typeface="Century Gothic" panose="020B0502020202020204" pitchFamily="34" charset="0"/>
              </a:rPr>
              <a:t>La provenance de leur eau potable </a:t>
            </a:r>
            <a:r>
              <a:rPr lang="fr-FR" altLang="fr-FR" sz="900" dirty="0">
                <a:latin typeface="Century Gothic" panose="020B0502020202020204" pitchFamily="34" charset="0"/>
              </a:rPr>
              <a:t>(32%).</a:t>
            </a:r>
          </a:p>
        </p:txBody>
      </p:sp>
      <p:pic>
        <p:nvPicPr>
          <p:cNvPr id="21" name="Graphique 20">
            <a:extLst>
              <a:ext uri="{FF2B5EF4-FFF2-40B4-BE49-F238E27FC236}">
                <a16:creationId xmlns:a16="http://schemas.microsoft.com/office/drawing/2014/main" id="{EEB191C9-EAB6-D24C-FC59-E2AFD198C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066195">
            <a:off x="197032" y="3802776"/>
            <a:ext cx="485775" cy="390525"/>
          </a:xfrm>
          <a:prstGeom prst="rect">
            <a:avLst/>
          </a:prstGeom>
        </p:spPr>
      </p:pic>
      <p:grpSp>
        <p:nvGrpSpPr>
          <p:cNvPr id="26" name="Groupe 25">
            <a:extLst>
              <a:ext uri="{FF2B5EF4-FFF2-40B4-BE49-F238E27FC236}">
                <a16:creationId xmlns:a16="http://schemas.microsoft.com/office/drawing/2014/main" id="{802CB554-40C0-4041-E5E2-DC621EE31D25}"/>
              </a:ext>
            </a:extLst>
          </p:cNvPr>
          <p:cNvGrpSpPr/>
          <p:nvPr/>
        </p:nvGrpSpPr>
        <p:grpSpPr>
          <a:xfrm>
            <a:off x="6234470" y="3565787"/>
            <a:ext cx="220172" cy="646427"/>
            <a:chOff x="-52387" y="1903413"/>
            <a:chExt cx="295275" cy="714375"/>
          </a:xfrm>
        </p:grpSpPr>
        <p:sp>
          <p:nvSpPr>
            <p:cNvPr id="27" name="Freeform 5">
              <a:extLst>
                <a:ext uri="{FF2B5EF4-FFF2-40B4-BE49-F238E27FC236}">
                  <a16:creationId xmlns:a16="http://schemas.microsoft.com/office/drawing/2014/main" id="{7E1C8A2E-54A4-1074-75E9-E4603B41DA17}"/>
                </a:ext>
              </a:extLst>
            </p:cNvPr>
            <p:cNvSpPr>
              <a:spLocks/>
            </p:cNvSpPr>
            <p:nvPr/>
          </p:nvSpPr>
          <p:spPr bwMode="auto">
            <a:xfrm>
              <a:off x="68263" y="1903413"/>
              <a:ext cx="61913" cy="714375"/>
            </a:xfrm>
            <a:custGeom>
              <a:avLst/>
              <a:gdLst>
                <a:gd name="T0" fmla="*/ 15 w 38"/>
                <a:gd name="T1" fmla="*/ 0 h 436"/>
                <a:gd name="T2" fmla="*/ 10 w 38"/>
                <a:gd name="T3" fmla="*/ 338 h 436"/>
                <a:gd name="T4" fmla="*/ 32 w 38"/>
                <a:gd name="T5" fmla="*/ 433 h 436"/>
                <a:gd name="T6" fmla="*/ 37 w 38"/>
                <a:gd name="T7" fmla="*/ 426 h 436"/>
                <a:gd name="T8" fmla="*/ 10 w 38"/>
                <a:gd name="T9" fmla="*/ 246 h 436"/>
                <a:gd name="T10" fmla="*/ 22 w 38"/>
                <a:gd name="T11" fmla="*/ 5 h 436"/>
                <a:gd name="T12" fmla="*/ 15 w 38"/>
                <a:gd name="T13" fmla="*/ 0 h 436"/>
              </a:gdLst>
              <a:ahLst/>
              <a:cxnLst>
                <a:cxn ang="0">
                  <a:pos x="T0" y="T1"/>
                </a:cxn>
                <a:cxn ang="0">
                  <a:pos x="T2" y="T3"/>
                </a:cxn>
                <a:cxn ang="0">
                  <a:pos x="T4" y="T5"/>
                </a:cxn>
                <a:cxn ang="0">
                  <a:pos x="T6" y="T7"/>
                </a:cxn>
                <a:cxn ang="0">
                  <a:pos x="T8" y="T9"/>
                </a:cxn>
                <a:cxn ang="0">
                  <a:pos x="T10" y="T11"/>
                </a:cxn>
                <a:cxn ang="0">
                  <a:pos x="T12" y="T13"/>
                </a:cxn>
              </a:cxnLst>
              <a:rect l="0" t="0" r="r" b="b"/>
              <a:pathLst>
                <a:path w="38" h="436">
                  <a:moveTo>
                    <a:pt x="15" y="0"/>
                  </a:moveTo>
                  <a:cubicBezTo>
                    <a:pt x="13" y="8"/>
                    <a:pt x="0" y="278"/>
                    <a:pt x="10" y="338"/>
                  </a:cubicBezTo>
                  <a:cubicBezTo>
                    <a:pt x="21" y="398"/>
                    <a:pt x="31" y="430"/>
                    <a:pt x="32" y="433"/>
                  </a:cubicBezTo>
                  <a:cubicBezTo>
                    <a:pt x="33" y="436"/>
                    <a:pt x="38" y="429"/>
                    <a:pt x="37" y="426"/>
                  </a:cubicBezTo>
                  <a:cubicBezTo>
                    <a:pt x="36" y="423"/>
                    <a:pt x="10" y="338"/>
                    <a:pt x="10" y="246"/>
                  </a:cubicBezTo>
                  <a:cubicBezTo>
                    <a:pt x="10" y="219"/>
                    <a:pt x="29" y="10"/>
                    <a:pt x="22" y="5"/>
                  </a:cubicBezTo>
                  <a:lnTo>
                    <a:pt x="15"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8" name="Freeform 6">
              <a:extLst>
                <a:ext uri="{FF2B5EF4-FFF2-40B4-BE49-F238E27FC236}">
                  <a16:creationId xmlns:a16="http://schemas.microsoft.com/office/drawing/2014/main" id="{91303C5C-6768-219E-A6EC-423544B1429F}"/>
                </a:ext>
              </a:extLst>
            </p:cNvPr>
            <p:cNvSpPr>
              <a:spLocks/>
            </p:cNvSpPr>
            <p:nvPr/>
          </p:nvSpPr>
          <p:spPr bwMode="auto">
            <a:xfrm>
              <a:off x="65088" y="1947863"/>
              <a:ext cx="60325" cy="180975"/>
            </a:xfrm>
            <a:custGeom>
              <a:avLst/>
              <a:gdLst>
                <a:gd name="T0" fmla="*/ 36 w 37"/>
                <a:gd name="T1" fmla="*/ 56 h 111"/>
                <a:gd name="T2" fmla="*/ 17 w 37"/>
                <a:gd name="T3" fmla="*/ 111 h 111"/>
                <a:gd name="T4" fmla="*/ 2 w 37"/>
                <a:gd name="T5" fmla="*/ 55 h 111"/>
                <a:gd name="T6" fmla="*/ 21 w 37"/>
                <a:gd name="T7" fmla="*/ 1 h 111"/>
                <a:gd name="T8" fmla="*/ 36 w 37"/>
                <a:gd name="T9" fmla="*/ 56 h 111"/>
              </a:gdLst>
              <a:ahLst/>
              <a:cxnLst>
                <a:cxn ang="0">
                  <a:pos x="T0" y="T1"/>
                </a:cxn>
                <a:cxn ang="0">
                  <a:pos x="T2" y="T3"/>
                </a:cxn>
                <a:cxn ang="0">
                  <a:pos x="T4" y="T5"/>
                </a:cxn>
                <a:cxn ang="0">
                  <a:pos x="T6" y="T7"/>
                </a:cxn>
                <a:cxn ang="0">
                  <a:pos x="T8" y="T9"/>
                </a:cxn>
              </a:cxnLst>
              <a:rect l="0" t="0" r="r" b="b"/>
              <a:pathLst>
                <a:path w="37" h="111">
                  <a:moveTo>
                    <a:pt x="36" y="56"/>
                  </a:moveTo>
                  <a:cubicBezTo>
                    <a:pt x="35" y="87"/>
                    <a:pt x="26" y="111"/>
                    <a:pt x="17" y="111"/>
                  </a:cubicBezTo>
                  <a:cubicBezTo>
                    <a:pt x="7" y="110"/>
                    <a:pt x="0" y="85"/>
                    <a:pt x="2" y="55"/>
                  </a:cubicBezTo>
                  <a:cubicBezTo>
                    <a:pt x="3" y="24"/>
                    <a:pt x="12" y="0"/>
                    <a:pt x="21" y="1"/>
                  </a:cubicBezTo>
                  <a:cubicBezTo>
                    <a:pt x="31" y="1"/>
                    <a:pt x="37" y="26"/>
                    <a:pt x="36" y="56"/>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29" name="Freeform 7">
              <a:extLst>
                <a:ext uri="{FF2B5EF4-FFF2-40B4-BE49-F238E27FC236}">
                  <a16:creationId xmlns:a16="http://schemas.microsoft.com/office/drawing/2014/main" id="{7107E969-3096-B324-2E7B-E43D964719BD}"/>
                </a:ext>
              </a:extLst>
            </p:cNvPr>
            <p:cNvSpPr>
              <a:spLocks/>
            </p:cNvSpPr>
            <p:nvPr/>
          </p:nvSpPr>
          <p:spPr bwMode="auto">
            <a:xfrm>
              <a:off x="120651" y="2114550"/>
              <a:ext cx="100013" cy="496888"/>
            </a:xfrm>
            <a:custGeom>
              <a:avLst/>
              <a:gdLst>
                <a:gd name="T0" fmla="*/ 41 w 61"/>
                <a:gd name="T1" fmla="*/ 0 h 304"/>
                <a:gd name="T2" fmla="*/ 0 w 61"/>
                <a:gd name="T3" fmla="*/ 304 h 304"/>
                <a:gd name="T4" fmla="*/ 50 w 61"/>
                <a:gd name="T5" fmla="*/ 33 h 304"/>
                <a:gd name="T6" fmla="*/ 41 w 61"/>
                <a:gd name="T7" fmla="*/ 0 h 304"/>
              </a:gdLst>
              <a:ahLst/>
              <a:cxnLst>
                <a:cxn ang="0">
                  <a:pos x="T0" y="T1"/>
                </a:cxn>
                <a:cxn ang="0">
                  <a:pos x="T2" y="T3"/>
                </a:cxn>
                <a:cxn ang="0">
                  <a:pos x="T4" y="T5"/>
                </a:cxn>
                <a:cxn ang="0">
                  <a:pos x="T6" y="T7"/>
                </a:cxn>
              </a:cxnLst>
              <a:rect l="0" t="0" r="r" b="b"/>
              <a:pathLst>
                <a:path w="61" h="304">
                  <a:moveTo>
                    <a:pt x="41" y="0"/>
                  </a:moveTo>
                  <a:cubicBezTo>
                    <a:pt x="14" y="10"/>
                    <a:pt x="0" y="304"/>
                    <a:pt x="0" y="304"/>
                  </a:cubicBezTo>
                  <a:cubicBezTo>
                    <a:pt x="0" y="304"/>
                    <a:pt x="39" y="38"/>
                    <a:pt x="50" y="33"/>
                  </a:cubicBezTo>
                  <a:cubicBezTo>
                    <a:pt x="61" y="28"/>
                    <a:pt x="41" y="0"/>
                    <a:pt x="41"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0" name="Freeform 8">
              <a:extLst>
                <a:ext uri="{FF2B5EF4-FFF2-40B4-BE49-F238E27FC236}">
                  <a16:creationId xmlns:a16="http://schemas.microsoft.com/office/drawing/2014/main" id="{4A740F3B-EA81-8C0C-AF94-0C8D051D0E75}"/>
                </a:ext>
              </a:extLst>
            </p:cNvPr>
            <p:cNvSpPr>
              <a:spLocks/>
            </p:cNvSpPr>
            <p:nvPr/>
          </p:nvSpPr>
          <p:spPr bwMode="auto">
            <a:xfrm>
              <a:off x="169863" y="2105025"/>
              <a:ext cx="73025" cy="293688"/>
            </a:xfrm>
            <a:custGeom>
              <a:avLst/>
              <a:gdLst>
                <a:gd name="T0" fmla="*/ 24 w 44"/>
                <a:gd name="T1" fmla="*/ 0 h 180"/>
                <a:gd name="T2" fmla="*/ 8 w 44"/>
                <a:gd name="T3" fmla="*/ 34 h 180"/>
                <a:gd name="T4" fmla="*/ 24 w 44"/>
                <a:gd name="T5" fmla="*/ 180 h 180"/>
                <a:gd name="T6" fmla="*/ 32 w 44"/>
                <a:gd name="T7" fmla="*/ 25 h 180"/>
                <a:gd name="T8" fmla="*/ 24 w 44"/>
                <a:gd name="T9" fmla="*/ 0 h 180"/>
              </a:gdLst>
              <a:ahLst/>
              <a:cxnLst>
                <a:cxn ang="0">
                  <a:pos x="T0" y="T1"/>
                </a:cxn>
                <a:cxn ang="0">
                  <a:pos x="T2" y="T3"/>
                </a:cxn>
                <a:cxn ang="0">
                  <a:pos x="T4" y="T5"/>
                </a:cxn>
                <a:cxn ang="0">
                  <a:pos x="T6" y="T7"/>
                </a:cxn>
                <a:cxn ang="0">
                  <a:pos x="T8" y="T9"/>
                </a:cxn>
              </a:cxnLst>
              <a:rect l="0" t="0" r="r" b="b"/>
              <a:pathLst>
                <a:path w="44" h="180">
                  <a:moveTo>
                    <a:pt x="24" y="0"/>
                  </a:moveTo>
                  <a:cubicBezTo>
                    <a:pt x="11" y="6"/>
                    <a:pt x="0" y="3"/>
                    <a:pt x="8" y="34"/>
                  </a:cubicBezTo>
                  <a:cubicBezTo>
                    <a:pt x="17" y="66"/>
                    <a:pt x="30" y="135"/>
                    <a:pt x="24" y="180"/>
                  </a:cubicBezTo>
                  <a:cubicBezTo>
                    <a:pt x="44" y="137"/>
                    <a:pt x="41" y="49"/>
                    <a:pt x="32" y="25"/>
                  </a:cubicBezTo>
                  <a:lnTo>
                    <a:pt x="24"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1" name="Freeform 9">
              <a:extLst>
                <a:ext uri="{FF2B5EF4-FFF2-40B4-BE49-F238E27FC236}">
                  <a16:creationId xmlns:a16="http://schemas.microsoft.com/office/drawing/2014/main" id="{3AEBAD03-630C-EFC2-2CE5-4A5A31E2FBD4}"/>
                </a:ext>
              </a:extLst>
            </p:cNvPr>
            <p:cNvSpPr>
              <a:spLocks/>
            </p:cNvSpPr>
            <p:nvPr/>
          </p:nvSpPr>
          <p:spPr bwMode="auto">
            <a:xfrm>
              <a:off x="9526" y="1911350"/>
              <a:ext cx="228600" cy="706438"/>
            </a:xfrm>
            <a:custGeom>
              <a:avLst/>
              <a:gdLst>
                <a:gd name="T0" fmla="*/ 131 w 140"/>
                <a:gd name="T1" fmla="*/ 0 h 431"/>
                <a:gd name="T2" fmla="*/ 17 w 140"/>
                <a:gd name="T3" fmla="*/ 318 h 431"/>
                <a:gd name="T4" fmla="*/ 35 w 140"/>
                <a:gd name="T5" fmla="*/ 428 h 431"/>
                <a:gd name="T6" fmla="*/ 42 w 140"/>
                <a:gd name="T7" fmla="*/ 423 h 431"/>
                <a:gd name="T8" fmla="*/ 30 w 140"/>
                <a:gd name="T9" fmla="*/ 286 h 431"/>
                <a:gd name="T10" fmla="*/ 136 w 140"/>
                <a:gd name="T11" fmla="*/ 7 h 431"/>
                <a:gd name="T12" fmla="*/ 131 w 140"/>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140" h="431">
                  <a:moveTo>
                    <a:pt x="131" y="0"/>
                  </a:moveTo>
                  <a:cubicBezTo>
                    <a:pt x="127" y="7"/>
                    <a:pt x="26" y="258"/>
                    <a:pt x="17" y="318"/>
                  </a:cubicBezTo>
                  <a:cubicBezTo>
                    <a:pt x="7" y="378"/>
                    <a:pt x="35" y="425"/>
                    <a:pt x="35" y="428"/>
                  </a:cubicBezTo>
                  <a:cubicBezTo>
                    <a:pt x="35" y="431"/>
                    <a:pt x="42" y="426"/>
                    <a:pt x="42" y="423"/>
                  </a:cubicBezTo>
                  <a:cubicBezTo>
                    <a:pt x="42" y="420"/>
                    <a:pt x="0" y="373"/>
                    <a:pt x="30" y="286"/>
                  </a:cubicBezTo>
                  <a:cubicBezTo>
                    <a:pt x="39" y="260"/>
                    <a:pt x="140" y="14"/>
                    <a:pt x="136" y="7"/>
                  </a:cubicBezTo>
                  <a:lnTo>
                    <a:pt x="131"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2" name="Freeform 10">
              <a:extLst>
                <a:ext uri="{FF2B5EF4-FFF2-40B4-BE49-F238E27FC236}">
                  <a16:creationId xmlns:a16="http://schemas.microsoft.com/office/drawing/2014/main" id="{30C74F82-3F3C-86A1-8931-99B0AB6BC929}"/>
                </a:ext>
              </a:extLst>
            </p:cNvPr>
            <p:cNvSpPr>
              <a:spLocks/>
            </p:cNvSpPr>
            <p:nvPr/>
          </p:nvSpPr>
          <p:spPr bwMode="auto">
            <a:xfrm>
              <a:off x="134938" y="1951038"/>
              <a:ext cx="95250" cy="179388"/>
            </a:xfrm>
            <a:custGeom>
              <a:avLst/>
              <a:gdLst>
                <a:gd name="T0" fmla="*/ 45 w 58"/>
                <a:gd name="T1" fmla="*/ 61 h 110"/>
                <a:gd name="T2" fmla="*/ 9 w 58"/>
                <a:gd name="T3" fmla="*/ 106 h 110"/>
                <a:gd name="T4" fmla="*/ 13 w 58"/>
                <a:gd name="T5" fmla="*/ 49 h 110"/>
                <a:gd name="T6" fmla="*/ 49 w 58"/>
                <a:gd name="T7" fmla="*/ 3 h 110"/>
                <a:gd name="T8" fmla="*/ 45 w 58"/>
                <a:gd name="T9" fmla="*/ 61 h 110"/>
              </a:gdLst>
              <a:ahLst/>
              <a:cxnLst>
                <a:cxn ang="0">
                  <a:pos x="T0" y="T1"/>
                </a:cxn>
                <a:cxn ang="0">
                  <a:pos x="T2" y="T3"/>
                </a:cxn>
                <a:cxn ang="0">
                  <a:pos x="T4" y="T5"/>
                </a:cxn>
                <a:cxn ang="0">
                  <a:pos x="T6" y="T7"/>
                </a:cxn>
                <a:cxn ang="0">
                  <a:pos x="T8" y="T9"/>
                </a:cxn>
              </a:cxnLst>
              <a:rect l="0" t="0" r="r" b="b"/>
              <a:pathLst>
                <a:path w="58" h="110">
                  <a:moveTo>
                    <a:pt x="45" y="61"/>
                  </a:moveTo>
                  <a:cubicBezTo>
                    <a:pt x="34" y="89"/>
                    <a:pt x="17" y="110"/>
                    <a:pt x="9" y="106"/>
                  </a:cubicBezTo>
                  <a:cubicBezTo>
                    <a:pt x="0" y="103"/>
                    <a:pt x="2" y="77"/>
                    <a:pt x="13" y="49"/>
                  </a:cubicBezTo>
                  <a:cubicBezTo>
                    <a:pt x="24" y="20"/>
                    <a:pt x="40" y="0"/>
                    <a:pt x="49" y="3"/>
                  </a:cubicBezTo>
                  <a:cubicBezTo>
                    <a:pt x="58" y="7"/>
                    <a:pt x="56" y="33"/>
                    <a:pt x="45" y="61"/>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3" name="Freeform 11">
              <a:extLst>
                <a:ext uri="{FF2B5EF4-FFF2-40B4-BE49-F238E27FC236}">
                  <a16:creationId xmlns:a16="http://schemas.microsoft.com/office/drawing/2014/main" id="{5D073D21-9183-7FD8-F71B-F42CBE974731}"/>
                </a:ext>
              </a:extLst>
            </p:cNvPr>
            <p:cNvSpPr>
              <a:spLocks/>
            </p:cNvSpPr>
            <p:nvPr/>
          </p:nvSpPr>
          <p:spPr bwMode="auto">
            <a:xfrm>
              <a:off x="-33337" y="2114550"/>
              <a:ext cx="101600" cy="496888"/>
            </a:xfrm>
            <a:custGeom>
              <a:avLst/>
              <a:gdLst>
                <a:gd name="T0" fmla="*/ 20 w 62"/>
                <a:gd name="T1" fmla="*/ 0 h 304"/>
                <a:gd name="T2" fmla="*/ 62 w 62"/>
                <a:gd name="T3" fmla="*/ 304 h 304"/>
                <a:gd name="T4" fmla="*/ 11 w 62"/>
                <a:gd name="T5" fmla="*/ 33 h 304"/>
                <a:gd name="T6" fmla="*/ 20 w 62"/>
                <a:gd name="T7" fmla="*/ 0 h 304"/>
              </a:gdLst>
              <a:ahLst/>
              <a:cxnLst>
                <a:cxn ang="0">
                  <a:pos x="T0" y="T1"/>
                </a:cxn>
                <a:cxn ang="0">
                  <a:pos x="T2" y="T3"/>
                </a:cxn>
                <a:cxn ang="0">
                  <a:pos x="T4" y="T5"/>
                </a:cxn>
                <a:cxn ang="0">
                  <a:pos x="T6" y="T7"/>
                </a:cxn>
              </a:cxnLst>
              <a:rect l="0" t="0" r="r" b="b"/>
              <a:pathLst>
                <a:path w="62" h="304">
                  <a:moveTo>
                    <a:pt x="20" y="0"/>
                  </a:moveTo>
                  <a:cubicBezTo>
                    <a:pt x="48" y="10"/>
                    <a:pt x="62" y="304"/>
                    <a:pt x="62" y="304"/>
                  </a:cubicBezTo>
                  <a:cubicBezTo>
                    <a:pt x="62" y="304"/>
                    <a:pt x="22" y="38"/>
                    <a:pt x="11" y="33"/>
                  </a:cubicBezTo>
                  <a:cubicBezTo>
                    <a:pt x="0" y="28"/>
                    <a:pt x="20" y="0"/>
                    <a:pt x="20" y="0"/>
                  </a:cubicBezTo>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sp>
          <p:nvSpPr>
            <p:cNvPr id="34" name="Freeform 12">
              <a:extLst>
                <a:ext uri="{FF2B5EF4-FFF2-40B4-BE49-F238E27FC236}">
                  <a16:creationId xmlns:a16="http://schemas.microsoft.com/office/drawing/2014/main" id="{0670EC0B-A82C-F22D-2D9A-8B0B824F84C0}"/>
                </a:ext>
              </a:extLst>
            </p:cNvPr>
            <p:cNvSpPr>
              <a:spLocks/>
            </p:cNvSpPr>
            <p:nvPr/>
          </p:nvSpPr>
          <p:spPr bwMode="auto">
            <a:xfrm>
              <a:off x="-52387" y="2105025"/>
              <a:ext cx="71438" cy="293688"/>
            </a:xfrm>
            <a:custGeom>
              <a:avLst/>
              <a:gdLst>
                <a:gd name="T0" fmla="*/ 20 w 44"/>
                <a:gd name="T1" fmla="*/ 0 h 180"/>
                <a:gd name="T2" fmla="*/ 35 w 44"/>
                <a:gd name="T3" fmla="*/ 34 h 180"/>
                <a:gd name="T4" fmla="*/ 20 w 44"/>
                <a:gd name="T5" fmla="*/ 180 h 180"/>
                <a:gd name="T6" fmla="*/ 11 w 44"/>
                <a:gd name="T7" fmla="*/ 25 h 180"/>
                <a:gd name="T8" fmla="*/ 20 w 44"/>
                <a:gd name="T9" fmla="*/ 0 h 180"/>
              </a:gdLst>
              <a:ahLst/>
              <a:cxnLst>
                <a:cxn ang="0">
                  <a:pos x="T0" y="T1"/>
                </a:cxn>
                <a:cxn ang="0">
                  <a:pos x="T2" y="T3"/>
                </a:cxn>
                <a:cxn ang="0">
                  <a:pos x="T4" y="T5"/>
                </a:cxn>
                <a:cxn ang="0">
                  <a:pos x="T6" y="T7"/>
                </a:cxn>
                <a:cxn ang="0">
                  <a:pos x="T8" y="T9"/>
                </a:cxn>
              </a:cxnLst>
              <a:rect l="0" t="0" r="r" b="b"/>
              <a:pathLst>
                <a:path w="44" h="180">
                  <a:moveTo>
                    <a:pt x="20" y="0"/>
                  </a:moveTo>
                  <a:cubicBezTo>
                    <a:pt x="32" y="6"/>
                    <a:pt x="44" y="3"/>
                    <a:pt x="35" y="34"/>
                  </a:cubicBezTo>
                  <a:cubicBezTo>
                    <a:pt x="26" y="66"/>
                    <a:pt x="14" y="135"/>
                    <a:pt x="20" y="180"/>
                  </a:cubicBezTo>
                  <a:cubicBezTo>
                    <a:pt x="0" y="137"/>
                    <a:pt x="3" y="49"/>
                    <a:pt x="11" y="25"/>
                  </a:cubicBezTo>
                  <a:lnTo>
                    <a:pt x="20" y="0"/>
                  </a:lnTo>
                  <a:close/>
                </a:path>
              </a:pathLst>
            </a:custGeom>
            <a:solidFill>
              <a:srgbClr val="283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Century Gothic" panose="020B0502020202020204" pitchFamily="34" charset="0"/>
              </a:endParaRPr>
            </a:p>
          </p:txBody>
        </p:sp>
      </p:grpSp>
      <p:pic>
        <p:nvPicPr>
          <p:cNvPr id="36" name="Graphique 35">
            <a:extLst>
              <a:ext uri="{FF2B5EF4-FFF2-40B4-BE49-F238E27FC236}">
                <a16:creationId xmlns:a16="http://schemas.microsoft.com/office/drawing/2014/main" id="{CF2B783E-7B19-3798-C020-BD179C166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7226" y="1794966"/>
            <a:ext cx="2618324" cy="2410932"/>
          </a:xfrm>
          <a:prstGeom prst="rect">
            <a:avLst/>
          </a:prstGeom>
        </p:spPr>
      </p:pic>
      <p:grpSp>
        <p:nvGrpSpPr>
          <p:cNvPr id="42" name="Groupe 41">
            <a:extLst>
              <a:ext uri="{FF2B5EF4-FFF2-40B4-BE49-F238E27FC236}">
                <a16:creationId xmlns:a16="http://schemas.microsoft.com/office/drawing/2014/main" id="{74C1EC7F-E57A-4DE4-50B2-CE722B588740}"/>
              </a:ext>
            </a:extLst>
          </p:cNvPr>
          <p:cNvGrpSpPr/>
          <p:nvPr/>
        </p:nvGrpSpPr>
        <p:grpSpPr>
          <a:xfrm>
            <a:off x="330020" y="3226779"/>
            <a:ext cx="1722518" cy="459616"/>
            <a:chOff x="330020" y="3122223"/>
            <a:chExt cx="1722518" cy="459616"/>
          </a:xfrm>
        </p:grpSpPr>
        <p:grpSp>
          <p:nvGrpSpPr>
            <p:cNvPr id="25" name="Groupe 24">
              <a:extLst>
                <a:ext uri="{FF2B5EF4-FFF2-40B4-BE49-F238E27FC236}">
                  <a16:creationId xmlns:a16="http://schemas.microsoft.com/office/drawing/2014/main" id="{D2183A65-01F6-E481-B28C-A86823492D35}"/>
                </a:ext>
              </a:extLst>
            </p:cNvPr>
            <p:cNvGrpSpPr/>
            <p:nvPr/>
          </p:nvGrpSpPr>
          <p:grpSpPr>
            <a:xfrm>
              <a:off x="330020" y="3122223"/>
              <a:ext cx="1722518" cy="231141"/>
              <a:chOff x="4356030" y="2210056"/>
              <a:chExt cx="2067792" cy="231141"/>
            </a:xfrm>
          </p:grpSpPr>
          <p:sp>
            <p:nvSpPr>
              <p:cNvPr id="22" name="Ellipse 21">
                <a:extLst>
                  <a:ext uri="{FF2B5EF4-FFF2-40B4-BE49-F238E27FC236}">
                    <a16:creationId xmlns:a16="http://schemas.microsoft.com/office/drawing/2014/main" id="{21F54227-9496-B35E-CA6B-184B03F8EE0A}"/>
                  </a:ext>
                </a:extLst>
              </p:cNvPr>
              <p:cNvSpPr/>
              <p:nvPr/>
            </p:nvSpPr>
            <p:spPr>
              <a:xfrm>
                <a:off x="4356030" y="2210056"/>
                <a:ext cx="285103" cy="231141"/>
              </a:xfrm>
              <a:prstGeom prst="ellipse">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23" name="Ellipse 22">
                <a:extLst>
                  <a:ext uri="{FF2B5EF4-FFF2-40B4-BE49-F238E27FC236}">
                    <a16:creationId xmlns:a16="http://schemas.microsoft.com/office/drawing/2014/main" id="{9ED4300F-C289-BC0B-037E-B5567B969F8B}"/>
                  </a:ext>
                </a:extLst>
              </p:cNvPr>
              <p:cNvSpPr/>
              <p:nvPr/>
            </p:nvSpPr>
            <p:spPr>
              <a:xfrm>
                <a:off x="6138719" y="2210056"/>
                <a:ext cx="285103" cy="231141"/>
              </a:xfrm>
              <a:prstGeom prst="ellipse">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24" name="Rectangle 23">
                <a:extLst>
                  <a:ext uri="{FF2B5EF4-FFF2-40B4-BE49-F238E27FC236}">
                    <a16:creationId xmlns:a16="http://schemas.microsoft.com/office/drawing/2014/main" id="{3D8A7094-1D31-963B-F206-5AD079208F28}"/>
                  </a:ext>
                </a:extLst>
              </p:cNvPr>
              <p:cNvSpPr/>
              <p:nvPr/>
            </p:nvSpPr>
            <p:spPr>
              <a:xfrm>
                <a:off x="4493666" y="2210056"/>
                <a:ext cx="1781132" cy="231141"/>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Century Gothic" panose="020B0502020202020204" pitchFamily="34" charset="0"/>
                  </a:rPr>
                  <a:t>Type d’information</a:t>
                </a:r>
              </a:p>
            </p:txBody>
          </p:sp>
        </p:grpSp>
        <p:grpSp>
          <p:nvGrpSpPr>
            <p:cNvPr id="38" name="Groupe 37">
              <a:extLst>
                <a:ext uri="{FF2B5EF4-FFF2-40B4-BE49-F238E27FC236}">
                  <a16:creationId xmlns:a16="http://schemas.microsoft.com/office/drawing/2014/main" id="{1027965C-4C8C-2904-E9E2-2C65F8884610}"/>
                </a:ext>
              </a:extLst>
            </p:cNvPr>
            <p:cNvGrpSpPr/>
            <p:nvPr/>
          </p:nvGrpSpPr>
          <p:grpSpPr>
            <a:xfrm>
              <a:off x="876405" y="3350698"/>
              <a:ext cx="1052413" cy="231141"/>
              <a:chOff x="4356030" y="2210056"/>
              <a:chExt cx="2067792" cy="231141"/>
            </a:xfrm>
          </p:grpSpPr>
          <p:sp>
            <p:nvSpPr>
              <p:cNvPr id="39" name="Ellipse 38">
                <a:extLst>
                  <a:ext uri="{FF2B5EF4-FFF2-40B4-BE49-F238E27FC236}">
                    <a16:creationId xmlns:a16="http://schemas.microsoft.com/office/drawing/2014/main" id="{6DFC00D3-5C50-A0FB-9AED-F89DE8B26877}"/>
                  </a:ext>
                </a:extLst>
              </p:cNvPr>
              <p:cNvSpPr/>
              <p:nvPr/>
            </p:nvSpPr>
            <p:spPr>
              <a:xfrm>
                <a:off x="4356030" y="2210056"/>
                <a:ext cx="285103" cy="231141"/>
              </a:xfrm>
              <a:prstGeom prst="ellipse">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40" name="Ellipse 39">
                <a:extLst>
                  <a:ext uri="{FF2B5EF4-FFF2-40B4-BE49-F238E27FC236}">
                    <a16:creationId xmlns:a16="http://schemas.microsoft.com/office/drawing/2014/main" id="{BB2913B9-9394-AD6C-A62D-4C2233ABBE3B}"/>
                  </a:ext>
                </a:extLst>
              </p:cNvPr>
              <p:cNvSpPr/>
              <p:nvPr/>
            </p:nvSpPr>
            <p:spPr>
              <a:xfrm>
                <a:off x="6138719" y="2210056"/>
                <a:ext cx="285103" cy="231141"/>
              </a:xfrm>
              <a:prstGeom prst="ellipse">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latin typeface="Century Gothic" panose="020B0502020202020204" pitchFamily="34" charset="0"/>
                </a:endParaRPr>
              </a:p>
            </p:txBody>
          </p:sp>
          <p:sp>
            <p:nvSpPr>
              <p:cNvPr id="41" name="Rectangle 40">
                <a:extLst>
                  <a:ext uri="{FF2B5EF4-FFF2-40B4-BE49-F238E27FC236}">
                    <a16:creationId xmlns:a16="http://schemas.microsoft.com/office/drawing/2014/main" id="{C1FD3D87-50A0-B910-9272-779281338060}"/>
                  </a:ext>
                </a:extLst>
              </p:cNvPr>
              <p:cNvSpPr/>
              <p:nvPr/>
            </p:nvSpPr>
            <p:spPr>
              <a:xfrm>
                <a:off x="4493666" y="2210056"/>
                <a:ext cx="1781132" cy="231141"/>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Century Gothic" panose="020B0502020202020204" pitchFamily="34" charset="0"/>
                  </a:rPr>
                  <a:t>souhaité</a:t>
                </a:r>
              </a:p>
            </p:txBody>
          </p:sp>
        </p:grpSp>
      </p:grpSp>
      <p:pic>
        <p:nvPicPr>
          <p:cNvPr id="37" name="Image 36">
            <a:extLst>
              <a:ext uri="{FF2B5EF4-FFF2-40B4-BE49-F238E27FC236}">
                <a16:creationId xmlns:a16="http://schemas.microsoft.com/office/drawing/2014/main" id="{36B59362-05CB-C9E8-73E4-C34D0B9B2E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761561">
            <a:off x="4906945" y="2443911"/>
            <a:ext cx="2129063" cy="2163167"/>
          </a:xfrm>
          <a:prstGeom prst="rect">
            <a:avLst/>
          </a:prstGeom>
        </p:spPr>
      </p:pic>
      <p:pic>
        <p:nvPicPr>
          <p:cNvPr id="19" name="Graphique 18">
            <a:extLst>
              <a:ext uri="{FF2B5EF4-FFF2-40B4-BE49-F238E27FC236}">
                <a16:creationId xmlns:a16="http://schemas.microsoft.com/office/drawing/2014/main" id="{A1333941-620D-907A-9332-0E2C64D68E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5041" y="3049299"/>
            <a:ext cx="4000500" cy="1095375"/>
          </a:xfrm>
          <a:prstGeom prst="rect">
            <a:avLst/>
          </a:prstGeom>
        </p:spPr>
      </p:pic>
      <p:sp>
        <p:nvSpPr>
          <p:cNvPr id="43" name="Rectangle 6">
            <a:extLst>
              <a:ext uri="{FF2B5EF4-FFF2-40B4-BE49-F238E27FC236}">
                <a16:creationId xmlns:a16="http://schemas.microsoft.com/office/drawing/2014/main" id="{93445B40-B5B9-034C-A2CC-D2C43474A6EF}"/>
              </a:ext>
            </a:extLst>
          </p:cNvPr>
          <p:cNvSpPr>
            <a:spLocks noChangeArrowheads="1"/>
          </p:cNvSpPr>
          <p:nvPr/>
        </p:nvSpPr>
        <p:spPr bwMode="auto">
          <a:xfrm>
            <a:off x="173353" y="4464142"/>
            <a:ext cx="6486209" cy="925831"/>
          </a:xfrm>
          <a:prstGeom prst="rect">
            <a:avLst/>
          </a:prstGeom>
        </p:spPr>
        <p:txBody>
          <a:bodyPr wrap="square" lIns="0" numCol="1">
            <a:spAutoFit/>
          </a:bodyPr>
          <a:lstStyle/>
          <a:p>
            <a:pPr>
              <a:lnSpc>
                <a:spcPts val="1200"/>
              </a:lnSpc>
              <a:spcBef>
                <a:spcPts val="600"/>
              </a:spcBef>
            </a:pPr>
            <a:r>
              <a:rPr lang="fr-FR" altLang="fr-FR" sz="900" dirty="0">
                <a:latin typeface="Century Gothic" panose="020B0502020202020204" pitchFamily="34" charset="0"/>
              </a:rPr>
              <a:t>Plus impliquants, ne sont cités que dans un second temps les gestes possibles pour participer à la préservation de la qualité des rivières (22%), devant le prix de l’eau (19%), la qualité des eaux de baignades (18%) et les différentes espèces de poissons dans les rivières (14%). </a:t>
            </a:r>
          </a:p>
          <a:p>
            <a:pPr>
              <a:lnSpc>
                <a:spcPts val="1200"/>
              </a:lnSpc>
              <a:spcBef>
                <a:spcPts val="600"/>
              </a:spcBef>
            </a:pPr>
            <a:r>
              <a:rPr lang="fr-FR" altLang="fr-FR" sz="900" dirty="0">
                <a:latin typeface="Century Gothic" panose="020B0502020202020204" pitchFamily="34" charset="0"/>
              </a:rPr>
              <a:t>Le niveau d’eau des rivières, les restrictions d’eau selon les territoires et les balades qui sont autorisées dans les zones humides génèrent en revanche beaucoup moins d’intérêt (respectivement 13%, 11% et 6 %).</a:t>
            </a:r>
          </a:p>
        </p:txBody>
      </p:sp>
      <p:pic>
        <p:nvPicPr>
          <p:cNvPr id="44" name="Image 43">
            <a:extLst>
              <a:ext uri="{FF2B5EF4-FFF2-40B4-BE49-F238E27FC236}">
                <a16:creationId xmlns:a16="http://schemas.microsoft.com/office/drawing/2014/main" id="{9500F4E8-458B-4FAC-CBCE-858A91CFC8DD}"/>
              </a:ext>
            </a:extLst>
          </p:cNvPr>
          <p:cNvPicPr>
            <a:picLocks noChangeAspect="1"/>
          </p:cNvPicPr>
          <p:nvPr/>
        </p:nvPicPr>
        <p:blipFill>
          <a:blip r:embed="rId10"/>
          <a:stretch>
            <a:fillRect/>
          </a:stretch>
        </p:blipFill>
        <p:spPr>
          <a:xfrm>
            <a:off x="338067" y="5560603"/>
            <a:ext cx="6175829" cy="3573756"/>
          </a:xfrm>
          <a:prstGeom prst="rect">
            <a:avLst/>
          </a:prstGeom>
          <a:ln>
            <a:solidFill>
              <a:srgbClr val="283583"/>
            </a:solidFill>
          </a:ln>
        </p:spPr>
      </p:pic>
    </p:spTree>
    <p:extLst>
      <p:ext uri="{BB962C8B-B14F-4D97-AF65-F5344CB8AC3E}">
        <p14:creationId xmlns:p14="http://schemas.microsoft.com/office/powerpoint/2010/main" val="92645413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19996</TotalTime>
  <Words>3428</Words>
  <Application>Microsoft Office PowerPoint</Application>
  <PresentationFormat>Format A4 (210 x 297 mm)</PresentationFormat>
  <Paragraphs>140</Paragraphs>
  <Slides>11</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11</vt:i4>
      </vt:variant>
    </vt:vector>
  </HeadingPairs>
  <TitlesOfParts>
    <vt:vector size="23" baseType="lpstr">
      <vt:lpstr>Arial</vt:lpstr>
      <vt:lpstr>ArialNarrow</vt:lpstr>
      <vt:lpstr>ArialNarrow,Bold</vt:lpstr>
      <vt:lpstr>Calibri</vt:lpstr>
      <vt:lpstr>Calibri Light</vt:lpstr>
      <vt:lpstr>Century Gothic</vt:lpstr>
      <vt:lpstr>D-DIN</vt:lpstr>
      <vt:lpstr>D-DIN Condensed</vt:lpstr>
      <vt:lpstr>Symbol</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adeline.merceron@ifop.com</dc:creator>
  <cp:lastModifiedBy>Marie-Agathe Deffain</cp:lastModifiedBy>
  <cp:revision>3056</cp:revision>
  <cp:lastPrinted>2023-11-15T13:35:29Z</cp:lastPrinted>
  <dcterms:created xsi:type="dcterms:W3CDTF">2014-03-18T15:34:54Z</dcterms:created>
  <dcterms:modified xsi:type="dcterms:W3CDTF">2023-11-15T17:06:35Z</dcterms:modified>
</cp:coreProperties>
</file>