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14"/>
  </p:notesMasterIdLst>
  <p:handoutMasterIdLst>
    <p:handoutMasterId r:id="rId15"/>
  </p:handoutMasterIdLst>
  <p:sldIdLst>
    <p:sldId id="331" r:id="rId2"/>
    <p:sldId id="329" r:id="rId3"/>
    <p:sldId id="332" r:id="rId4"/>
    <p:sldId id="333" r:id="rId5"/>
    <p:sldId id="334" r:id="rId6"/>
    <p:sldId id="335" r:id="rId7"/>
    <p:sldId id="336" r:id="rId8"/>
    <p:sldId id="337" r:id="rId9"/>
    <p:sldId id="339" r:id="rId10"/>
    <p:sldId id="340" r:id="rId11"/>
    <p:sldId id="341" r:id="rId12"/>
    <p:sldId id="342" r:id="rId13"/>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72" userDrawn="1">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howGuides="1">
      <p:cViewPr varScale="1">
        <p:scale>
          <a:sx n="101" d="100"/>
          <a:sy n="101" d="100"/>
        </p:scale>
        <p:origin x="1758" y="900"/>
      </p:cViewPr>
      <p:guideLst>
        <p:guide orient="horz" pos="1620"/>
        <p:guide orient="horz" pos="191"/>
        <p:guide orient="horz" pos="854"/>
        <p:guide orient="horz" pos="821"/>
        <p:guide orient="horz" pos="3072"/>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118" y="19"/>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A1C04954-C962-4CE3-9016-38A329BB742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F71531F8-7E36-4888-B6FC-BB64C98DFA1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4D1B082-8763-45A2-97A1-B46D7FE7567C}" type="datetimeFigureOut">
              <a:rPr lang="fr-FR" smtClean="0"/>
              <a:t>21/05/2026</a:t>
            </a:fld>
            <a:endParaRPr lang="fr-FR"/>
          </a:p>
        </p:txBody>
      </p:sp>
      <p:sp>
        <p:nvSpPr>
          <p:cNvPr id="4" name="Espace réservé du pied de page 3">
            <a:extLst>
              <a:ext uri="{FF2B5EF4-FFF2-40B4-BE49-F238E27FC236}">
                <a16:creationId xmlns:a16="http://schemas.microsoft.com/office/drawing/2014/main" id="{DE10E2BF-636D-4402-9B85-23AE1C4F1BD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497E2C0B-1A3D-4012-91F9-1EAAD896E0C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8E6C12-38BB-4E46-82EC-A1231C2A79BE}" type="slidenum">
              <a:rPr lang="fr-FR" smtClean="0"/>
              <a:t>‹N°›</a:t>
            </a:fld>
            <a:endParaRPr lang="fr-FR"/>
          </a:p>
        </p:txBody>
      </p:sp>
    </p:spTree>
    <p:extLst>
      <p:ext uri="{BB962C8B-B14F-4D97-AF65-F5344CB8AC3E}">
        <p14:creationId xmlns:p14="http://schemas.microsoft.com/office/powerpoint/2010/main" val="495372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21/05/2026</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5" name="Espace réservé du pied de page 4"/>
          <p:cNvSpPr>
            <a:spLocks noGrp="1"/>
          </p:cNvSpPr>
          <p:nvPr>
            <p:ph type="ftr" sz="quarter" idx="11"/>
          </p:nvPr>
        </p:nvSpPr>
        <p:spPr bwMode="gray">
          <a:xfrm>
            <a:off x="755936" y="3919897"/>
            <a:ext cx="3240000" cy="900000"/>
          </a:xfrm>
        </p:spPr>
        <p:txBody>
          <a:bodyPr anchor="b" anchorCtr="0"/>
          <a:lstStyle>
            <a:lvl1pPr>
              <a:defRPr sz="1150"/>
            </a:lvl1pPr>
          </a:lstStyle>
          <a:p>
            <a:r>
              <a:rPr lang="fr-FR" dirty="0"/>
              <a:t>Intitulé de la direction/service interministérielle</a:t>
            </a:r>
          </a:p>
        </p:txBody>
      </p:sp>
      <p:pic>
        <p:nvPicPr>
          <p:cNvPr id="8" name="Graphique 7" descr="Ministère de la Transition écologique, de la Biodiversité et des Négociations internationales sur le climat et la nature">
            <a:extLst>
              <a:ext uri="{FF2B5EF4-FFF2-40B4-BE49-F238E27FC236}">
                <a16:creationId xmlns:a16="http://schemas.microsoft.com/office/drawing/2014/main" id="{61296EC2-C0A8-1A49-9F11-4238A68389A7}"/>
              </a:ext>
            </a:extLst>
          </p:cNvPr>
          <p:cNvPicPr>
            <a:picLocks/>
          </p:cNvPicPr>
          <p:nvPr userDrawn="1"/>
        </p:nvPicPr>
        <p:blipFill>
          <a:blip r:embed="rId2">
            <a:extLst>
              <a:ext uri="{96DAC541-7B7A-43D3-8B79-37D633B846F1}">
                <asvg:svgBlip xmlns:asvg="http://schemas.microsoft.com/office/drawing/2016/SVG/main" r:embed="rId3"/>
              </a:ext>
            </a:extLst>
          </a:blip>
          <a:stretch>
            <a:fillRect/>
          </a:stretch>
        </p:blipFill>
        <p:spPr>
          <a:xfrm>
            <a:off x="435601" y="864001"/>
            <a:ext cx="6051609" cy="3358805"/>
          </a:xfrm>
          <a:prstGeom prst="rect">
            <a:avLst/>
          </a:prstGeom>
        </p:spPr>
      </p:pic>
    </p:spTree>
    <p:extLst>
      <p:ext uri="{BB962C8B-B14F-4D97-AF65-F5344CB8AC3E}">
        <p14:creationId xmlns:p14="http://schemas.microsoft.com/office/powerpoint/2010/main" val="343261095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a:t>XX/XX/XXXX</a:t>
            </a:r>
            <a:endParaRPr lang="fr-FR" cap="all" dirty="0"/>
          </a:p>
        </p:txBody>
      </p:sp>
      <p:sp>
        <p:nvSpPr>
          <p:cNvPr id="3" name="Espace réservé du pied de page 2"/>
          <p:cNvSpPr>
            <a:spLocks noGrp="1"/>
          </p:cNvSpPr>
          <p:nvPr>
            <p:ph type="ftr" sz="quarter" idx="11"/>
          </p:nvPr>
        </p:nvSpPr>
        <p:spPr bwMode="gray"/>
        <p:txBody>
          <a:bodyPr/>
          <a:lstStyle/>
          <a:p>
            <a:r>
              <a:rPr lang="fr-FR"/>
              <a:t>Intitulé de la direction/service interministérielle</a:t>
            </a:r>
            <a:endParaRPr lang="fr-FR" dirty="0"/>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2499742"/>
            <a:ext cx="8424000" cy="1923504"/>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Graphique 5" descr="Ministère de la Transition écologique, de la Biodiversité et des Négociations internationales sur le climat et la nature">
            <a:extLst>
              <a:ext uri="{FF2B5EF4-FFF2-40B4-BE49-F238E27FC236}">
                <a16:creationId xmlns:a16="http://schemas.microsoft.com/office/drawing/2014/main" id="{AAEA7F4D-CD6C-9AEF-4A1C-2ADBF3448192}"/>
              </a:ext>
            </a:extLst>
          </p:cNvPr>
          <p:cNvPicPr>
            <a:picLocks/>
          </p:cNvPicPr>
          <p:nvPr userDrawn="1"/>
        </p:nvPicPr>
        <p:blipFill>
          <a:blip r:embed="rId2">
            <a:extLst>
              <a:ext uri="{96DAC541-7B7A-43D3-8B79-37D633B846F1}">
                <asvg:svgBlip xmlns:asvg="http://schemas.microsoft.com/office/drawing/2016/SVG/main" r:embed="rId3"/>
              </a:ext>
            </a:extLst>
          </a:blip>
          <a:stretch>
            <a:fillRect/>
          </a:stretch>
        </p:blipFill>
        <p:spPr>
          <a:xfrm>
            <a:off x="248400" y="554401"/>
            <a:ext cx="3092405" cy="1717203"/>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a:t>Intitulé de la direction/service interministérielle</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843558"/>
            <a:ext cx="9144000" cy="4300842"/>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6000" indent="-39600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a:t>Intitulé de la direction/service interministérielle</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a:t>Intitulé de la direction/service interministérielle</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XX/XX/XXXX</a:t>
            </a:r>
            <a:endParaRPr lang="fr-FR" cap="all" dirty="0"/>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Intitulé de la direction/service interministérielle</a:t>
            </a:r>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Graphique 8" descr="Ministère de la Transition écologique, de la Biodiversité et des Négociations internationales sur le climat et la nature">
            <a:extLst>
              <a:ext uri="{FF2B5EF4-FFF2-40B4-BE49-F238E27FC236}">
                <a16:creationId xmlns:a16="http://schemas.microsoft.com/office/drawing/2014/main" id="{31FA71B9-112C-63A2-28AC-97AE6C0350EA}"/>
              </a:ext>
            </a:extLst>
          </p:cNvPr>
          <p:cNvPicPr>
            <a:picLocks/>
          </p:cNvPicPr>
          <p:nvPr userDrawn="1"/>
        </p:nvPicPr>
        <p:blipFill>
          <a:blip r:embed="rId7">
            <a:extLst>
              <a:ext uri="{96DAC541-7B7A-43D3-8B79-37D633B846F1}">
                <asvg:svgBlip xmlns:asvg="http://schemas.microsoft.com/office/drawing/2016/SVG/main" r:embed="rId8"/>
              </a:ext>
            </a:extLst>
          </a:blip>
          <a:stretch>
            <a:fillRect/>
          </a:stretch>
        </p:blipFill>
        <p:spPr>
          <a:xfrm>
            <a:off x="306000" y="122400"/>
            <a:ext cx="1375202" cy="763201"/>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Lst>
  <p:hf hdr="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hyperlink" Target="https://www.demarches-simplifiees.fr/" TargetMode="External"/><Relationship Id="rId3" Type="http://schemas.openxmlformats.org/officeDocument/2006/relationships/hyperlink" Target="https://demarche.numerique.gouv.fr/commencer/paiements-pour-services-environnementaux-annee1" TargetMode="External"/><Relationship Id="rId7" Type="http://schemas.openxmlformats.org/officeDocument/2006/relationships/hyperlink" Target="https://demarche.numerique.gouv.fr/commencer/paiements-pour-services-environnementaux-annee5" TargetMode="External"/><Relationship Id="rId2" Type="http://schemas.openxmlformats.org/officeDocument/2006/relationships/hyperlink" Target="https://demarche.numerique.gouv.fr/commencer/paiements-pour-services-environnementaux-annee0" TargetMode="External"/><Relationship Id="rId1" Type="http://schemas.openxmlformats.org/officeDocument/2006/relationships/slideLayout" Target="../slideLayouts/slideLayout5.xml"/><Relationship Id="rId6" Type="http://schemas.openxmlformats.org/officeDocument/2006/relationships/hyperlink" Target="https://demarche.numerique.gouv.fr/commencer/paiements-pour-services-environnementaux-annee4" TargetMode="External"/><Relationship Id="rId5" Type="http://schemas.openxmlformats.org/officeDocument/2006/relationships/hyperlink" Target="https://demarche.numerique.gouv.fr/commencer/paiements-pour-services-environnementaux-annee3" TargetMode="External"/><Relationship Id="rId4" Type="http://schemas.openxmlformats.org/officeDocument/2006/relationships/hyperlink" Target="https://demarche.numerique.gouv.fr/commencer/paiements-pour-services-environnementaux-annee2"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p:txBody>
          <a:bodyPr/>
          <a:lstStyle/>
          <a:p>
            <a:r>
              <a:rPr lang="fr-FR" dirty="0"/>
              <a:t>PSE : outils informatiques</a:t>
            </a:r>
          </a:p>
          <a:p>
            <a:endParaRPr lang="fr-FR" dirty="0"/>
          </a:p>
          <a:p>
            <a:pPr marL="0" marR="0" lvl="1" indent="0" algn="l" defTabSz="914400" rtl="0" eaLnBrk="1" fontAlgn="auto" latinLnBrk="0" hangingPunct="1">
              <a:lnSpc>
                <a:spcPct val="100000"/>
              </a:lnSpc>
              <a:spcBef>
                <a:spcPts val="500"/>
              </a:spcBef>
              <a:spcAft>
                <a:spcPts val="0"/>
              </a:spcAft>
              <a:buClrTx/>
              <a:buSzTx/>
              <a:buFont typeface="Arial" pitchFamily="34" charset="0"/>
              <a:buNone/>
              <a:tabLst/>
              <a:defRPr/>
            </a:pPr>
            <a:r>
              <a:rPr kumimoji="0" lang="fr-FR" sz="1600" b="0" i="1" u="none" strike="noStrike" kern="1200" cap="none" spc="0" normalizeH="0" baseline="0" noProof="0" dirty="0">
                <a:ln>
                  <a:noFill/>
                </a:ln>
                <a:solidFill>
                  <a:srgbClr val="000000"/>
                </a:solidFill>
                <a:effectLst/>
                <a:uLnTx/>
                <a:uFillTx/>
                <a:latin typeface="Marianne"/>
                <a:ea typeface="+mn-ea"/>
                <a:cs typeface="+mn-cs"/>
              </a:rPr>
              <a:t>Esther </a:t>
            </a:r>
            <a:r>
              <a:rPr kumimoji="0" lang="fr-FR" sz="1600" b="0" i="1" u="none" strike="noStrike" kern="1200" cap="none" spc="0" normalizeH="0" baseline="0" noProof="0" dirty="0" err="1">
                <a:ln>
                  <a:noFill/>
                </a:ln>
                <a:solidFill>
                  <a:srgbClr val="000000"/>
                </a:solidFill>
                <a:effectLst/>
                <a:uLnTx/>
                <a:uFillTx/>
                <a:latin typeface="Marianne"/>
                <a:ea typeface="+mn-ea"/>
                <a:cs typeface="+mn-cs"/>
              </a:rPr>
              <a:t>Souzan</a:t>
            </a:r>
            <a:r>
              <a:rPr kumimoji="0" lang="fr-FR" sz="1600" b="0" i="1" u="none" strike="noStrike" kern="1200" cap="none" spc="0" normalizeH="0" baseline="0" noProof="0" dirty="0">
                <a:ln>
                  <a:noFill/>
                </a:ln>
                <a:solidFill>
                  <a:srgbClr val="000000"/>
                </a:solidFill>
                <a:effectLst/>
                <a:uLnTx/>
                <a:uFillTx/>
                <a:latin typeface="Marianne"/>
                <a:ea typeface="+mn-ea"/>
                <a:cs typeface="+mn-cs"/>
              </a:rPr>
              <a:t> – CGDD/Bureau de l’Agriculture et de l’Alimentation Durables</a:t>
            </a:r>
          </a:p>
          <a:p>
            <a:pPr marL="0" marR="0" lvl="1" indent="0" algn="l" defTabSz="914400" rtl="0" eaLnBrk="1" fontAlgn="auto" latinLnBrk="0" hangingPunct="1">
              <a:lnSpc>
                <a:spcPct val="100000"/>
              </a:lnSpc>
              <a:spcBef>
                <a:spcPts val="500"/>
              </a:spcBef>
              <a:spcAft>
                <a:spcPts val="0"/>
              </a:spcAft>
              <a:buClrTx/>
              <a:buSzTx/>
              <a:buFont typeface="Arial" pitchFamily="34" charset="0"/>
              <a:buNone/>
              <a:tabLst/>
              <a:defRPr/>
            </a:pPr>
            <a:r>
              <a:rPr lang="fr-FR" sz="1200" i="1" dirty="0">
                <a:solidFill>
                  <a:srgbClr val="000000"/>
                </a:solidFill>
                <a:latin typeface="Marianne"/>
              </a:rPr>
              <a:t>Esther.souzan@developpement-durable.gouv.fr</a:t>
            </a:r>
            <a:endParaRPr kumimoji="0" lang="fr-FR" sz="1200" b="0" i="1" u="none" strike="noStrike" kern="1200" cap="none" spc="0" normalizeH="0" baseline="0" noProof="0" dirty="0">
              <a:ln>
                <a:noFill/>
              </a:ln>
              <a:solidFill>
                <a:srgbClr val="000000"/>
              </a:solidFill>
              <a:effectLst/>
              <a:uLnTx/>
              <a:uFillTx/>
              <a:latin typeface="Marianne"/>
              <a:ea typeface="+mn-ea"/>
              <a:cs typeface="+mn-cs"/>
            </a:endParaRPr>
          </a:p>
          <a:p>
            <a:endParaRPr lang="fr-FR" dirty="0"/>
          </a:p>
        </p:txBody>
      </p:sp>
      <p:sp>
        <p:nvSpPr>
          <p:cNvPr id="7" name="Espace réservé de la date 6"/>
          <p:cNvSpPr>
            <a:spLocks noGrp="1"/>
          </p:cNvSpPr>
          <p:nvPr>
            <p:ph type="dt" sz="half" idx="10"/>
          </p:nvPr>
        </p:nvSpPr>
        <p:spPr/>
        <p:txBody>
          <a:bodyPr/>
          <a:lstStyle/>
          <a:p>
            <a:pPr algn="r"/>
            <a:r>
              <a:rPr lang="fr-FR" cap="all" dirty="0"/>
              <a:t>21/05/2026</a:t>
            </a:r>
          </a:p>
        </p:txBody>
      </p:sp>
      <p:sp>
        <p:nvSpPr>
          <p:cNvPr id="8" name="Espace réservé du pied de page 7"/>
          <p:cNvSpPr>
            <a:spLocks noGrp="1"/>
          </p:cNvSpPr>
          <p:nvPr>
            <p:ph type="ftr" sz="quarter" idx="11"/>
          </p:nvPr>
        </p:nvSpPr>
        <p:spPr/>
        <p:txBody>
          <a:bodyPr/>
          <a:lstStyle/>
          <a:p>
            <a:r>
              <a:rPr lang="fr-FR" dirty="0"/>
              <a:t>CGDD/Bureau Agriculture et Alimentation Durables</a:t>
            </a:r>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1</a:t>
            </a:fld>
            <a:endParaRPr lang="fr-FR" dirty="0"/>
          </a:p>
        </p:txBody>
      </p:sp>
    </p:spTree>
    <p:extLst>
      <p:ext uri="{BB962C8B-B14F-4D97-AF65-F5344CB8AC3E}">
        <p14:creationId xmlns:p14="http://schemas.microsoft.com/office/powerpoint/2010/main" val="4181515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1979712" y="302428"/>
            <a:ext cx="8424000" cy="720000"/>
          </a:xfrm>
        </p:spPr>
        <p:txBody>
          <a:bodyPr/>
          <a:lstStyle/>
          <a:p>
            <a:r>
              <a:rPr lang="fr-FR" dirty="0"/>
              <a:t>Différents statuts de simulations</a:t>
            </a:r>
          </a:p>
        </p:txBody>
      </p:sp>
      <p:sp>
        <p:nvSpPr>
          <p:cNvPr id="2" name="Espace réservé de la date 1"/>
          <p:cNvSpPr>
            <a:spLocks noGrp="1"/>
          </p:cNvSpPr>
          <p:nvPr>
            <p:ph type="dt" sz="half" idx="10"/>
          </p:nvPr>
        </p:nvSpPr>
        <p:spPr/>
        <p:txBody>
          <a:bodyPr/>
          <a:lstStyle/>
          <a:p>
            <a:pPr algn="r"/>
            <a:r>
              <a:rPr lang="fr-FR" cap="all" dirty="0"/>
              <a:t>21/05/2026</a:t>
            </a:r>
          </a:p>
          <a:p>
            <a:pPr algn="r"/>
            <a:endParaRPr lang="fr-FR" cap="all" dirty="0"/>
          </a:p>
        </p:txBody>
      </p:sp>
      <p:sp>
        <p:nvSpPr>
          <p:cNvPr id="3" name="Espace réservé du pied de page 2"/>
          <p:cNvSpPr>
            <a:spLocks noGrp="1"/>
          </p:cNvSpPr>
          <p:nvPr>
            <p:ph type="ftr" sz="quarter" idx="11"/>
          </p:nvPr>
        </p:nvSpPr>
        <p:spPr/>
        <p:txBody>
          <a:bodyPr/>
          <a:lstStyle/>
          <a:p>
            <a:r>
              <a:rPr lang="fr-FR" dirty="0"/>
              <a:t>CGDD/Bureau Agriculture et Alimentation Durables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10</a:t>
            </a:fld>
            <a:endParaRPr lang="fr-FR" dirty="0"/>
          </a:p>
        </p:txBody>
      </p:sp>
      <p:sp>
        <p:nvSpPr>
          <p:cNvPr id="9" name="ZoneTexte 8">
            <a:extLst>
              <a:ext uri="{FF2B5EF4-FFF2-40B4-BE49-F238E27FC236}">
                <a16:creationId xmlns:a16="http://schemas.microsoft.com/office/drawing/2014/main" id="{80A80F7C-3045-4E70-B3F6-B109331507BA}"/>
              </a:ext>
            </a:extLst>
          </p:cNvPr>
          <p:cNvSpPr txBox="1"/>
          <p:nvPr/>
        </p:nvSpPr>
        <p:spPr>
          <a:xfrm>
            <a:off x="1259632" y="1419622"/>
            <a:ext cx="6120212" cy="1892826"/>
          </a:xfrm>
          <a:prstGeom prst="rect">
            <a:avLst/>
          </a:prstGeom>
          <a:noFill/>
        </p:spPr>
        <p:txBody>
          <a:bodyPr wrap="square" rtlCol="0">
            <a:spAutoFit/>
          </a:bodyPr>
          <a:lstStyle/>
          <a:p>
            <a:endParaRPr lang="fr-FR" sz="1100" u="sng" dirty="0"/>
          </a:p>
          <a:p>
            <a:pPr marL="171450" indent="-171450">
              <a:buFont typeface="Arial" panose="020B0604020202020204" pitchFamily="34" charset="0"/>
              <a:buChar char="•"/>
            </a:pPr>
            <a:r>
              <a:rPr lang="fr-FR" sz="1100" u="sng" dirty="0"/>
              <a:t>Statut brouillon </a:t>
            </a:r>
            <a:r>
              <a:rPr lang="fr-FR" sz="1100" dirty="0"/>
              <a:t>: dès que la simulation est crée et enregistrée</a:t>
            </a:r>
          </a:p>
          <a:p>
            <a:endParaRPr lang="fr-FR" sz="1100" dirty="0"/>
          </a:p>
          <a:p>
            <a:pPr marL="171450" indent="-171450">
              <a:buFont typeface="Arial" panose="020B0604020202020204" pitchFamily="34" charset="0"/>
              <a:buChar char="•"/>
            </a:pPr>
            <a:r>
              <a:rPr lang="fr-FR" sz="1100" u="sng" dirty="0"/>
              <a:t>Statut validé </a:t>
            </a:r>
            <a:r>
              <a:rPr lang="fr-FR" sz="1100" dirty="0"/>
              <a:t>: après avoir cliqué sur le bouton « validé » depuis la page de résultat. Ce statut permet d’indiquer que la simulation est celle de référence pour l’exploitant agricole pour l’année sélectionnée. Une simulation validée peut être dévalidée. </a:t>
            </a:r>
          </a:p>
          <a:p>
            <a:endParaRPr lang="fr-FR" sz="1100" dirty="0"/>
          </a:p>
          <a:p>
            <a:pPr marL="171450" indent="-171450">
              <a:buFont typeface="Arial" panose="020B0604020202020204" pitchFamily="34" charset="0"/>
              <a:buChar char="•"/>
            </a:pPr>
            <a:r>
              <a:rPr lang="fr-FR" sz="1100" u="sng" dirty="0"/>
              <a:t>Statut vérifié </a:t>
            </a:r>
            <a:r>
              <a:rPr lang="fr-FR" sz="1100" dirty="0"/>
              <a:t>: dès lors qu’une simulation est validée elle peut être marquée comme étant “vérifiée” par un instructeur.</a:t>
            </a:r>
            <a:endParaRPr lang="fr-FR" sz="1100" b="1" dirty="0"/>
          </a:p>
          <a:p>
            <a:endParaRPr lang="fr-FR" dirty="0"/>
          </a:p>
        </p:txBody>
      </p:sp>
    </p:spTree>
    <p:extLst>
      <p:ext uri="{BB962C8B-B14F-4D97-AF65-F5344CB8AC3E}">
        <p14:creationId xmlns:p14="http://schemas.microsoft.com/office/powerpoint/2010/main" val="2779470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 coins arrondis 10">
            <a:extLst>
              <a:ext uri="{FF2B5EF4-FFF2-40B4-BE49-F238E27FC236}">
                <a16:creationId xmlns:a16="http://schemas.microsoft.com/office/drawing/2014/main" id="{51F7A21E-015D-468F-BA8D-C91D9BFB7DD5}"/>
              </a:ext>
            </a:extLst>
          </p:cNvPr>
          <p:cNvSpPr/>
          <p:nvPr/>
        </p:nvSpPr>
        <p:spPr>
          <a:xfrm>
            <a:off x="945000" y="678712"/>
            <a:ext cx="7200800" cy="720000"/>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7" name="Titre 6"/>
          <p:cNvSpPr>
            <a:spLocks noGrp="1"/>
          </p:cNvSpPr>
          <p:nvPr>
            <p:ph type="title"/>
          </p:nvPr>
        </p:nvSpPr>
        <p:spPr>
          <a:xfrm>
            <a:off x="2267744" y="259811"/>
            <a:ext cx="8424000" cy="720000"/>
          </a:xfrm>
        </p:spPr>
        <p:txBody>
          <a:bodyPr/>
          <a:lstStyle/>
          <a:p>
            <a:r>
              <a:rPr lang="fr-FR" dirty="0"/>
              <a:t>Démarches Numériques</a:t>
            </a:r>
          </a:p>
        </p:txBody>
      </p:sp>
      <p:sp>
        <p:nvSpPr>
          <p:cNvPr id="2" name="Espace réservé de la date 1"/>
          <p:cNvSpPr>
            <a:spLocks noGrp="1"/>
          </p:cNvSpPr>
          <p:nvPr>
            <p:ph type="dt" sz="half" idx="10"/>
          </p:nvPr>
        </p:nvSpPr>
        <p:spPr/>
        <p:txBody>
          <a:bodyPr/>
          <a:lstStyle/>
          <a:p>
            <a:pPr algn="r"/>
            <a:r>
              <a:rPr lang="fr-FR" cap="all" dirty="0"/>
              <a:t>21/05/2026</a:t>
            </a:r>
          </a:p>
          <a:p>
            <a:pPr algn="r"/>
            <a:endParaRPr lang="fr-FR" cap="all" dirty="0"/>
          </a:p>
        </p:txBody>
      </p:sp>
      <p:sp>
        <p:nvSpPr>
          <p:cNvPr id="3" name="Espace réservé du pied de page 2"/>
          <p:cNvSpPr>
            <a:spLocks noGrp="1"/>
          </p:cNvSpPr>
          <p:nvPr>
            <p:ph type="ftr" sz="quarter" idx="11"/>
          </p:nvPr>
        </p:nvSpPr>
        <p:spPr/>
        <p:txBody>
          <a:bodyPr/>
          <a:lstStyle/>
          <a:p>
            <a:r>
              <a:rPr lang="fr-FR" dirty="0"/>
              <a:t>CGDD/Bureau Agriculture et Alimentation Durables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11</a:t>
            </a:fld>
            <a:endParaRPr lang="fr-FR" dirty="0"/>
          </a:p>
        </p:txBody>
      </p:sp>
      <p:sp>
        <p:nvSpPr>
          <p:cNvPr id="9" name="ZoneTexte 8">
            <a:extLst>
              <a:ext uri="{FF2B5EF4-FFF2-40B4-BE49-F238E27FC236}">
                <a16:creationId xmlns:a16="http://schemas.microsoft.com/office/drawing/2014/main" id="{80A80F7C-3045-4E70-B3F6-B109331507BA}"/>
              </a:ext>
            </a:extLst>
          </p:cNvPr>
          <p:cNvSpPr txBox="1"/>
          <p:nvPr/>
        </p:nvSpPr>
        <p:spPr>
          <a:xfrm>
            <a:off x="395536" y="1460404"/>
            <a:ext cx="7596376" cy="3323987"/>
          </a:xfrm>
          <a:prstGeom prst="rect">
            <a:avLst/>
          </a:prstGeom>
          <a:noFill/>
        </p:spPr>
        <p:txBody>
          <a:bodyPr wrap="square" rtlCol="0">
            <a:spAutoFit/>
          </a:bodyPr>
          <a:lstStyle/>
          <a:p>
            <a:r>
              <a:rPr lang="fr-FR" sz="1000" dirty="0"/>
              <a:t>Un lien par démarche (donc par année) à transmettre à l’agriculteur : </a:t>
            </a:r>
          </a:p>
          <a:p>
            <a:pPr marL="171450" indent="-171450">
              <a:buFontTx/>
              <a:buChar char="-"/>
            </a:pPr>
            <a:r>
              <a:rPr lang="fr-FR" sz="1000" dirty="0"/>
              <a:t>Dépôt du dossier de demande d'engagement :</a:t>
            </a:r>
            <a:br>
              <a:rPr lang="fr-FR" sz="1000" dirty="0"/>
            </a:br>
            <a:r>
              <a:rPr lang="fr-FR" sz="1000" dirty="0">
                <a:hlinkClick r:id="rId2"/>
              </a:rPr>
              <a:t>https://demarche.numerique.gouv.fr/commencer/paiements-pour-services-environnementaux-annee0</a:t>
            </a:r>
            <a:br>
              <a:rPr lang="fr-FR" sz="1000" dirty="0"/>
            </a:br>
            <a:r>
              <a:rPr lang="fr-FR" sz="1000" dirty="0"/>
              <a:t>- Dépôt du dossier de paiement année 1 :</a:t>
            </a:r>
            <a:br>
              <a:rPr lang="fr-FR" sz="1000" dirty="0"/>
            </a:br>
            <a:r>
              <a:rPr lang="fr-FR" sz="1000" dirty="0">
                <a:hlinkClick r:id="rId3"/>
              </a:rPr>
              <a:t>https://demarche.numerique.gouv.fr/commencer/paiements-pour-services-environnementaux-annee1</a:t>
            </a:r>
            <a:br>
              <a:rPr lang="fr-FR" sz="1000" dirty="0"/>
            </a:br>
            <a:r>
              <a:rPr lang="fr-FR" sz="1000" dirty="0"/>
              <a:t>- Dépôt du dossier de paiement année 2 :</a:t>
            </a:r>
            <a:br>
              <a:rPr lang="fr-FR" sz="1000" dirty="0"/>
            </a:br>
            <a:r>
              <a:rPr lang="fr-FR" sz="1000" dirty="0">
                <a:hlinkClick r:id="rId4"/>
              </a:rPr>
              <a:t>https://demarche.numerique.gouv.fr/commencer/paiements-pour-services-environnementaux-annee2</a:t>
            </a:r>
            <a:br>
              <a:rPr lang="fr-FR" sz="1000" dirty="0"/>
            </a:br>
            <a:r>
              <a:rPr lang="fr-FR" sz="1000" dirty="0"/>
              <a:t>- Dépôt du dossier de paiement année 3 :</a:t>
            </a:r>
            <a:br>
              <a:rPr lang="fr-FR" sz="1000" dirty="0"/>
            </a:br>
            <a:r>
              <a:rPr lang="fr-FR" sz="1000" dirty="0">
                <a:hlinkClick r:id="rId5"/>
              </a:rPr>
              <a:t>https://demarche.numerique.gouv.fr/commencer/paiements-pour-services-environnementaux-annee3</a:t>
            </a:r>
            <a:br>
              <a:rPr lang="fr-FR" sz="1000" dirty="0"/>
            </a:br>
            <a:r>
              <a:rPr lang="fr-FR" sz="1000" dirty="0"/>
              <a:t>- Dépôt du dossier de paiement année 4 :</a:t>
            </a:r>
            <a:br>
              <a:rPr lang="fr-FR" sz="1000" dirty="0"/>
            </a:br>
            <a:r>
              <a:rPr lang="fr-FR" sz="1000" dirty="0">
                <a:hlinkClick r:id="rId6"/>
              </a:rPr>
              <a:t>https://demarche.numerique.gouv.fr/commencer/paiements-pour-services-environnementaux-annee4</a:t>
            </a:r>
            <a:br>
              <a:rPr lang="fr-FR" sz="1000" dirty="0"/>
            </a:br>
            <a:r>
              <a:rPr lang="fr-FR" sz="1000" dirty="0"/>
              <a:t>- dépôt du dossier de paiement année 5 :</a:t>
            </a:r>
            <a:br>
              <a:rPr lang="fr-FR" sz="1000" dirty="0"/>
            </a:br>
            <a:r>
              <a:rPr lang="fr-FR" sz="1000" dirty="0">
                <a:hlinkClick r:id="rId7"/>
              </a:rPr>
              <a:t>https://demarche.numerique.gouv.fr/commencer/paiements-pour-services-environnementaux-annee5</a:t>
            </a:r>
            <a:endParaRPr lang="fr-FR" sz="1000" dirty="0"/>
          </a:p>
          <a:p>
            <a:endParaRPr lang="fr-FR" sz="1000" dirty="0"/>
          </a:p>
          <a:p>
            <a:pPr marL="171450" indent="-171450">
              <a:buFont typeface="Wingdings" panose="05000000000000000000" pitchFamily="2" charset="2"/>
              <a:buChar char="v"/>
            </a:pPr>
            <a:r>
              <a:rPr lang="fr-FR" sz="1000" dirty="0"/>
              <a:t>L’agriculteur devra créer un compte « usager ». </a:t>
            </a:r>
          </a:p>
          <a:p>
            <a:pPr marL="171450" indent="-171450">
              <a:buFont typeface="Wingdings" panose="05000000000000000000" pitchFamily="2" charset="2"/>
              <a:buChar char="v"/>
            </a:pPr>
            <a:r>
              <a:rPr lang="fr-FR" sz="1000" dirty="0"/>
              <a:t>Vous, en tant que porteur de projet, devrez vous créer un compte également. L’Agence de l’eau doit me transmettre les emails des instructeurs pour que le ministère puisse vous associer à la démarche en tant qu’instructeur. </a:t>
            </a:r>
          </a:p>
          <a:p>
            <a:pPr marL="171450" indent="-171450">
              <a:buFont typeface="Wingdings" panose="05000000000000000000" pitchFamily="2" charset="2"/>
              <a:buChar char="v"/>
            </a:pPr>
            <a:r>
              <a:rPr lang="fr-FR" sz="1000" dirty="0"/>
              <a:t>L’agriculteur pourra vous inviter à modifier la démarche pour que vous puissiez l’aider à la remplir. </a:t>
            </a:r>
          </a:p>
          <a:p>
            <a:pPr marL="171450" indent="-171450">
              <a:buFont typeface="Wingdings" panose="05000000000000000000" pitchFamily="2" charset="2"/>
              <a:buChar char="v"/>
            </a:pPr>
            <a:r>
              <a:rPr lang="fr-FR" sz="1000" dirty="0"/>
              <a:t>L’agriculteur devra ensuite déposer le dossier. </a:t>
            </a:r>
            <a:br>
              <a:rPr lang="fr-FR" sz="1000" dirty="0"/>
            </a:br>
            <a:endParaRPr lang="fr-FR" sz="1000" dirty="0"/>
          </a:p>
          <a:p>
            <a:r>
              <a:rPr lang="fr-FR" sz="1000" dirty="0"/>
              <a:t>A noter : il existe une messagerie pour échanger entre agriculteur et instructeur. </a:t>
            </a:r>
          </a:p>
        </p:txBody>
      </p:sp>
      <p:sp>
        <p:nvSpPr>
          <p:cNvPr id="10" name="ZoneTexte 9">
            <a:extLst>
              <a:ext uri="{FF2B5EF4-FFF2-40B4-BE49-F238E27FC236}">
                <a16:creationId xmlns:a16="http://schemas.microsoft.com/office/drawing/2014/main" id="{84AA99A2-3405-435D-A9C4-ECFA391AD0DD}"/>
              </a:ext>
            </a:extLst>
          </p:cNvPr>
          <p:cNvSpPr txBox="1"/>
          <p:nvPr/>
        </p:nvSpPr>
        <p:spPr>
          <a:xfrm>
            <a:off x="998200" y="798472"/>
            <a:ext cx="7200800" cy="523220"/>
          </a:xfrm>
          <a:prstGeom prst="rect">
            <a:avLst/>
          </a:prstGeom>
          <a:noFill/>
        </p:spPr>
        <p:txBody>
          <a:bodyPr wrap="square">
            <a:spAutoFit/>
          </a:bodyPr>
          <a:lstStyle/>
          <a:p>
            <a:r>
              <a:rPr lang="fr-FR" sz="1400" dirty="0">
                <a:effectLst/>
                <a:latin typeface="+mj-lt"/>
                <a:ea typeface="Arial" panose="020B0604020202020204" pitchFamily="34" charset="0"/>
              </a:rPr>
              <a:t>Chaque année d’engagement doit faire l’objet d’une demande de paiement par l’agriculteur via les démarches dédiées </a:t>
            </a:r>
            <a:r>
              <a:rPr lang="fr-FR" sz="1400" dirty="0">
                <a:latin typeface="+mj-lt"/>
                <a:ea typeface="Arial" panose="020B0604020202020204" pitchFamily="34" charset="0"/>
              </a:rPr>
              <a:t>sur</a:t>
            </a:r>
            <a:r>
              <a:rPr lang="fr-FR" sz="1400" dirty="0">
                <a:effectLst/>
                <a:latin typeface="+mj-lt"/>
                <a:ea typeface="Arial" panose="020B0604020202020204" pitchFamily="34" charset="0"/>
              </a:rPr>
              <a:t> </a:t>
            </a:r>
            <a:r>
              <a:rPr lang="fr-FR" sz="1400" u="sng" dirty="0">
                <a:solidFill>
                  <a:srgbClr val="0000FF"/>
                </a:solidFill>
                <a:effectLst/>
                <a:latin typeface="+mj-lt"/>
                <a:ea typeface="Arial" panose="020B0604020202020204" pitchFamily="34" charset="0"/>
                <a:hlinkClick r:id="rId8"/>
              </a:rPr>
              <a:t>Démarches </a:t>
            </a:r>
            <a:r>
              <a:rPr lang="fr-FR" sz="1400" u="sng" dirty="0">
                <a:effectLst/>
                <a:latin typeface="+mj-lt"/>
                <a:ea typeface="Arial" panose="020B0604020202020204" pitchFamily="34" charset="0"/>
              </a:rPr>
              <a:t>Numériques</a:t>
            </a:r>
            <a:endParaRPr lang="fr-FR" sz="1400" dirty="0">
              <a:latin typeface="+mj-lt"/>
            </a:endParaRPr>
          </a:p>
        </p:txBody>
      </p:sp>
    </p:spTree>
    <p:extLst>
      <p:ext uri="{BB962C8B-B14F-4D97-AF65-F5344CB8AC3E}">
        <p14:creationId xmlns:p14="http://schemas.microsoft.com/office/powerpoint/2010/main" val="3255451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 coins arrondis 10">
            <a:extLst>
              <a:ext uri="{FF2B5EF4-FFF2-40B4-BE49-F238E27FC236}">
                <a16:creationId xmlns:a16="http://schemas.microsoft.com/office/drawing/2014/main" id="{51F7A21E-015D-468F-BA8D-C91D9BFB7DD5}"/>
              </a:ext>
            </a:extLst>
          </p:cNvPr>
          <p:cNvSpPr/>
          <p:nvPr/>
        </p:nvSpPr>
        <p:spPr>
          <a:xfrm>
            <a:off x="467544" y="1770175"/>
            <a:ext cx="4339408" cy="1821030"/>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7" name="Titre 6"/>
          <p:cNvSpPr>
            <a:spLocks noGrp="1"/>
          </p:cNvSpPr>
          <p:nvPr>
            <p:ph type="title"/>
          </p:nvPr>
        </p:nvSpPr>
        <p:spPr>
          <a:xfrm>
            <a:off x="1907704" y="239424"/>
            <a:ext cx="8424000" cy="720000"/>
          </a:xfrm>
        </p:spPr>
        <p:txBody>
          <a:bodyPr/>
          <a:lstStyle/>
          <a:p>
            <a:r>
              <a:rPr lang="fr-FR" dirty="0"/>
              <a:t>Guides d’utilisation des plateformes </a:t>
            </a:r>
          </a:p>
        </p:txBody>
      </p:sp>
      <p:sp>
        <p:nvSpPr>
          <p:cNvPr id="2" name="Espace réservé de la date 1"/>
          <p:cNvSpPr>
            <a:spLocks noGrp="1"/>
          </p:cNvSpPr>
          <p:nvPr>
            <p:ph type="dt" sz="half" idx="10"/>
          </p:nvPr>
        </p:nvSpPr>
        <p:spPr/>
        <p:txBody>
          <a:bodyPr/>
          <a:lstStyle/>
          <a:p>
            <a:pPr algn="r"/>
            <a:r>
              <a:rPr lang="fr-FR" cap="all" dirty="0"/>
              <a:t>21/05/2026</a:t>
            </a:r>
          </a:p>
          <a:p>
            <a:pPr algn="r"/>
            <a:endParaRPr lang="fr-FR" cap="all" dirty="0"/>
          </a:p>
        </p:txBody>
      </p:sp>
      <p:sp>
        <p:nvSpPr>
          <p:cNvPr id="3" name="Espace réservé du pied de page 2"/>
          <p:cNvSpPr>
            <a:spLocks noGrp="1"/>
          </p:cNvSpPr>
          <p:nvPr>
            <p:ph type="ftr" sz="quarter" idx="11"/>
          </p:nvPr>
        </p:nvSpPr>
        <p:spPr/>
        <p:txBody>
          <a:bodyPr/>
          <a:lstStyle/>
          <a:p>
            <a:r>
              <a:rPr lang="fr-FR" dirty="0"/>
              <a:t>CGDD/Bureau Agriculture et Alimentation Durables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12</a:t>
            </a:fld>
            <a:endParaRPr lang="fr-FR" dirty="0"/>
          </a:p>
        </p:txBody>
      </p:sp>
      <p:sp>
        <p:nvSpPr>
          <p:cNvPr id="10" name="ZoneTexte 9">
            <a:extLst>
              <a:ext uri="{FF2B5EF4-FFF2-40B4-BE49-F238E27FC236}">
                <a16:creationId xmlns:a16="http://schemas.microsoft.com/office/drawing/2014/main" id="{84AA99A2-3405-435D-A9C4-ECFA391AD0DD}"/>
              </a:ext>
            </a:extLst>
          </p:cNvPr>
          <p:cNvSpPr txBox="1"/>
          <p:nvPr/>
        </p:nvSpPr>
        <p:spPr>
          <a:xfrm>
            <a:off x="539552" y="1880471"/>
            <a:ext cx="6454120" cy="1600438"/>
          </a:xfrm>
          <a:prstGeom prst="rect">
            <a:avLst/>
          </a:prstGeom>
          <a:noFill/>
        </p:spPr>
        <p:txBody>
          <a:bodyPr wrap="square">
            <a:spAutoFit/>
          </a:bodyPr>
          <a:lstStyle/>
          <a:p>
            <a:r>
              <a:rPr lang="fr-FR" sz="1400" dirty="0">
                <a:effectLst/>
                <a:latin typeface="+mj-lt"/>
                <a:ea typeface="Arial" panose="020B0604020202020204" pitchFamily="34" charset="0"/>
              </a:rPr>
              <a:t>Plusieurs guides sont à votre disposition : </a:t>
            </a:r>
          </a:p>
          <a:p>
            <a:pPr marL="285750" indent="-285750">
              <a:buFontTx/>
              <a:buChar char="-"/>
            </a:pPr>
            <a:r>
              <a:rPr lang="fr-FR" sz="1400" dirty="0">
                <a:latin typeface="+mj-lt"/>
              </a:rPr>
              <a:t>Guide d’utilisation de PSE Environnement</a:t>
            </a:r>
          </a:p>
          <a:p>
            <a:pPr marL="742950" lvl="1" indent="-285750">
              <a:buFont typeface="Arial" panose="020B0604020202020204" pitchFamily="34" charset="0"/>
              <a:buChar char="•"/>
            </a:pPr>
            <a:r>
              <a:rPr lang="fr-FR" sz="1400" dirty="0">
                <a:latin typeface="+mj-lt"/>
              </a:rPr>
              <a:t>Agence de l’eau</a:t>
            </a:r>
          </a:p>
          <a:p>
            <a:pPr marL="742950" lvl="1" indent="-285750">
              <a:buFont typeface="Arial" panose="020B0604020202020204" pitchFamily="34" charset="0"/>
              <a:buChar char="•"/>
            </a:pPr>
            <a:r>
              <a:rPr lang="fr-FR" sz="1400" dirty="0">
                <a:latin typeface="+mj-lt"/>
              </a:rPr>
              <a:t>Porteur de projet</a:t>
            </a:r>
          </a:p>
          <a:p>
            <a:pPr marL="285750" indent="-285750">
              <a:buFontTx/>
              <a:buChar char="-"/>
            </a:pPr>
            <a:r>
              <a:rPr lang="fr-FR" sz="1400" dirty="0">
                <a:latin typeface="+mj-lt"/>
              </a:rPr>
              <a:t>Guide d’utilisation de Démarche Numérique</a:t>
            </a:r>
          </a:p>
          <a:p>
            <a:pPr marL="742950" lvl="1" indent="-285750">
              <a:buFont typeface="Arial" panose="020B0604020202020204" pitchFamily="34" charset="0"/>
              <a:buChar char="•"/>
            </a:pPr>
            <a:r>
              <a:rPr lang="fr-FR" sz="1400" dirty="0">
                <a:latin typeface="+mj-lt"/>
              </a:rPr>
              <a:t>Agriculteur</a:t>
            </a:r>
          </a:p>
          <a:p>
            <a:pPr marL="742950" lvl="1" indent="-285750">
              <a:buFont typeface="Arial" panose="020B0604020202020204" pitchFamily="34" charset="0"/>
              <a:buChar char="•"/>
            </a:pPr>
            <a:r>
              <a:rPr lang="fr-FR" sz="1400" dirty="0">
                <a:latin typeface="+mj-lt"/>
              </a:rPr>
              <a:t>Instructeur </a:t>
            </a:r>
          </a:p>
        </p:txBody>
      </p:sp>
      <p:pic>
        <p:nvPicPr>
          <p:cNvPr id="6" name="Image 5">
            <a:extLst>
              <a:ext uri="{FF2B5EF4-FFF2-40B4-BE49-F238E27FC236}">
                <a16:creationId xmlns:a16="http://schemas.microsoft.com/office/drawing/2014/main" id="{236DC37C-16A0-4542-9986-71DF58B478A3}"/>
              </a:ext>
            </a:extLst>
          </p:cNvPr>
          <p:cNvPicPr>
            <a:picLocks noChangeAspect="1"/>
          </p:cNvPicPr>
          <p:nvPr/>
        </p:nvPicPr>
        <p:blipFill>
          <a:blip r:embed="rId2"/>
          <a:stretch>
            <a:fillRect/>
          </a:stretch>
        </p:blipFill>
        <p:spPr>
          <a:xfrm>
            <a:off x="5065181" y="959424"/>
            <a:ext cx="3706528" cy="3507894"/>
          </a:xfrm>
          <a:prstGeom prst="rect">
            <a:avLst/>
          </a:prstGeom>
        </p:spPr>
      </p:pic>
    </p:spTree>
    <p:extLst>
      <p:ext uri="{BB962C8B-B14F-4D97-AF65-F5344CB8AC3E}">
        <p14:creationId xmlns:p14="http://schemas.microsoft.com/office/powerpoint/2010/main" val="3408281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2483768" y="191544"/>
            <a:ext cx="8424000" cy="720000"/>
          </a:xfrm>
        </p:spPr>
        <p:txBody>
          <a:bodyPr/>
          <a:lstStyle/>
          <a:p>
            <a:r>
              <a:rPr lang="fr-FR" dirty="0"/>
              <a:t>Deux outils informatiques </a:t>
            </a:r>
          </a:p>
        </p:txBody>
      </p:sp>
      <p:sp>
        <p:nvSpPr>
          <p:cNvPr id="2" name="Espace réservé de la date 1"/>
          <p:cNvSpPr>
            <a:spLocks noGrp="1"/>
          </p:cNvSpPr>
          <p:nvPr>
            <p:ph type="dt" sz="half" idx="10"/>
          </p:nvPr>
        </p:nvSpPr>
        <p:spPr/>
        <p:txBody>
          <a:bodyPr/>
          <a:lstStyle/>
          <a:p>
            <a:pPr algn="r"/>
            <a:r>
              <a:rPr lang="fr-FR" cap="all" dirty="0"/>
              <a:t>21/05/2026</a:t>
            </a:r>
          </a:p>
          <a:p>
            <a:pPr algn="r"/>
            <a:endParaRPr lang="fr-FR" cap="all" dirty="0"/>
          </a:p>
        </p:txBody>
      </p:sp>
      <p:sp>
        <p:nvSpPr>
          <p:cNvPr id="3" name="Espace réservé du pied de page 2"/>
          <p:cNvSpPr>
            <a:spLocks noGrp="1"/>
          </p:cNvSpPr>
          <p:nvPr>
            <p:ph type="ftr" sz="quarter" idx="11"/>
          </p:nvPr>
        </p:nvSpPr>
        <p:spPr/>
        <p:txBody>
          <a:bodyPr/>
          <a:lstStyle/>
          <a:p>
            <a:r>
              <a:rPr lang="fr-FR" dirty="0"/>
              <a:t>CGDD/Bureau Agriculture et Alimentation Durables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2</a:t>
            </a:fld>
            <a:endParaRPr lang="fr-FR" dirty="0"/>
          </a:p>
        </p:txBody>
      </p:sp>
      <p:pic>
        <p:nvPicPr>
          <p:cNvPr id="16" name="Image 15">
            <a:extLst>
              <a:ext uri="{FF2B5EF4-FFF2-40B4-BE49-F238E27FC236}">
                <a16:creationId xmlns:a16="http://schemas.microsoft.com/office/drawing/2014/main" id="{EC9C9411-B781-4C97-8AF5-877818321457}"/>
              </a:ext>
            </a:extLst>
          </p:cNvPr>
          <p:cNvPicPr>
            <a:picLocks noChangeAspect="1"/>
          </p:cNvPicPr>
          <p:nvPr/>
        </p:nvPicPr>
        <p:blipFill>
          <a:blip r:embed="rId2"/>
          <a:stretch>
            <a:fillRect/>
          </a:stretch>
        </p:blipFill>
        <p:spPr>
          <a:xfrm>
            <a:off x="1115616" y="1620000"/>
            <a:ext cx="2882714" cy="3033217"/>
          </a:xfrm>
          <a:prstGeom prst="rect">
            <a:avLst/>
          </a:prstGeom>
        </p:spPr>
      </p:pic>
      <p:sp>
        <p:nvSpPr>
          <p:cNvPr id="17" name="Titre 6">
            <a:extLst>
              <a:ext uri="{FF2B5EF4-FFF2-40B4-BE49-F238E27FC236}">
                <a16:creationId xmlns:a16="http://schemas.microsoft.com/office/drawing/2014/main" id="{F4EA94BA-1CAB-49CF-AF9D-F28661F08893}"/>
              </a:ext>
            </a:extLst>
          </p:cNvPr>
          <p:cNvSpPr txBox="1">
            <a:spLocks/>
          </p:cNvSpPr>
          <p:nvPr/>
        </p:nvSpPr>
        <p:spPr bwMode="gray">
          <a:xfrm>
            <a:off x="1043608" y="1051688"/>
            <a:ext cx="2808312" cy="29592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marL="171450" indent="-171450">
              <a:buFont typeface="Wingdings" panose="05000000000000000000" pitchFamily="2" charset="2"/>
              <a:buChar char="v"/>
            </a:pPr>
            <a:r>
              <a:rPr lang="fr-FR" sz="1000" dirty="0"/>
              <a:t> Plateforme nationale PSE Environnement : </a:t>
            </a:r>
            <a:r>
              <a:rPr lang="fr-FR" sz="1000" b="0" dirty="0"/>
              <a:t>outil de construction de projet pour le porteur de projet</a:t>
            </a:r>
          </a:p>
        </p:txBody>
      </p:sp>
      <p:sp>
        <p:nvSpPr>
          <p:cNvPr id="18" name="Titre 6">
            <a:extLst>
              <a:ext uri="{FF2B5EF4-FFF2-40B4-BE49-F238E27FC236}">
                <a16:creationId xmlns:a16="http://schemas.microsoft.com/office/drawing/2014/main" id="{9CEA1B34-2DA4-4FD3-A71E-1A64A8213BF4}"/>
              </a:ext>
            </a:extLst>
          </p:cNvPr>
          <p:cNvSpPr txBox="1">
            <a:spLocks/>
          </p:cNvSpPr>
          <p:nvPr/>
        </p:nvSpPr>
        <p:spPr bwMode="gray">
          <a:xfrm>
            <a:off x="5436096" y="1051688"/>
            <a:ext cx="2268392" cy="29592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marL="171450" indent="-171450">
              <a:buFont typeface="Wingdings" panose="05000000000000000000" pitchFamily="2" charset="2"/>
              <a:buChar char="v"/>
            </a:pPr>
            <a:r>
              <a:rPr lang="fr-FR" sz="1000" dirty="0"/>
              <a:t> Démarches Simplifiées : </a:t>
            </a:r>
            <a:r>
              <a:rPr lang="fr-FR" sz="1000" b="0" dirty="0"/>
              <a:t>instruction administrative des dossiers</a:t>
            </a:r>
          </a:p>
        </p:txBody>
      </p:sp>
      <p:pic>
        <p:nvPicPr>
          <p:cNvPr id="19" name="Image 18">
            <a:extLst>
              <a:ext uri="{FF2B5EF4-FFF2-40B4-BE49-F238E27FC236}">
                <a16:creationId xmlns:a16="http://schemas.microsoft.com/office/drawing/2014/main" id="{750935D0-4EAE-4E75-9E84-8E9CC4935214}"/>
              </a:ext>
            </a:extLst>
          </p:cNvPr>
          <p:cNvPicPr>
            <a:picLocks noChangeAspect="1"/>
          </p:cNvPicPr>
          <p:nvPr/>
        </p:nvPicPr>
        <p:blipFill>
          <a:blip r:embed="rId3"/>
          <a:stretch>
            <a:fillRect/>
          </a:stretch>
        </p:blipFill>
        <p:spPr>
          <a:xfrm>
            <a:off x="5056883" y="1579057"/>
            <a:ext cx="3727117" cy="2842419"/>
          </a:xfrm>
          <a:prstGeom prst="rect">
            <a:avLst/>
          </a:prstGeom>
        </p:spPr>
      </p:pic>
    </p:spTree>
    <p:extLst>
      <p:ext uri="{BB962C8B-B14F-4D97-AF65-F5344CB8AC3E}">
        <p14:creationId xmlns:p14="http://schemas.microsoft.com/office/powerpoint/2010/main" val="308264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 coins arrondis 20">
            <a:extLst>
              <a:ext uri="{FF2B5EF4-FFF2-40B4-BE49-F238E27FC236}">
                <a16:creationId xmlns:a16="http://schemas.microsoft.com/office/drawing/2014/main" id="{CBEC5295-1144-4AAC-A984-9357B9C53A51}"/>
              </a:ext>
            </a:extLst>
          </p:cNvPr>
          <p:cNvSpPr/>
          <p:nvPr/>
        </p:nvSpPr>
        <p:spPr>
          <a:xfrm>
            <a:off x="360000" y="930729"/>
            <a:ext cx="4094554" cy="635782"/>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7" name="Titre 6"/>
          <p:cNvSpPr>
            <a:spLocks noGrp="1"/>
          </p:cNvSpPr>
          <p:nvPr>
            <p:ph type="title"/>
          </p:nvPr>
        </p:nvSpPr>
        <p:spPr>
          <a:xfrm>
            <a:off x="2195736" y="205815"/>
            <a:ext cx="8424000" cy="720000"/>
          </a:xfrm>
        </p:spPr>
        <p:txBody>
          <a:bodyPr/>
          <a:lstStyle/>
          <a:p>
            <a:r>
              <a:rPr lang="fr-FR" dirty="0"/>
              <a:t>Plateforme PSE Environnement</a:t>
            </a:r>
          </a:p>
        </p:txBody>
      </p:sp>
      <p:sp>
        <p:nvSpPr>
          <p:cNvPr id="2" name="Espace réservé de la date 1"/>
          <p:cNvSpPr>
            <a:spLocks noGrp="1"/>
          </p:cNvSpPr>
          <p:nvPr>
            <p:ph type="dt" sz="half" idx="10"/>
          </p:nvPr>
        </p:nvSpPr>
        <p:spPr/>
        <p:txBody>
          <a:bodyPr/>
          <a:lstStyle/>
          <a:p>
            <a:pPr algn="r"/>
            <a:r>
              <a:rPr lang="fr-FR" cap="all" dirty="0"/>
              <a:t>21/05/2026</a:t>
            </a:r>
          </a:p>
          <a:p>
            <a:pPr algn="r"/>
            <a:endParaRPr lang="fr-FR" cap="all" dirty="0"/>
          </a:p>
        </p:txBody>
      </p:sp>
      <p:sp>
        <p:nvSpPr>
          <p:cNvPr id="3" name="Espace réservé du pied de page 2"/>
          <p:cNvSpPr>
            <a:spLocks noGrp="1"/>
          </p:cNvSpPr>
          <p:nvPr>
            <p:ph type="ftr" sz="quarter" idx="11"/>
          </p:nvPr>
        </p:nvSpPr>
        <p:spPr/>
        <p:txBody>
          <a:bodyPr/>
          <a:lstStyle/>
          <a:p>
            <a:r>
              <a:rPr lang="fr-FR" dirty="0"/>
              <a:t>CGDD/Bureau Agriculture et Alimentation Durables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3</a:t>
            </a:fld>
            <a:endParaRPr lang="fr-FR" dirty="0"/>
          </a:p>
        </p:txBody>
      </p:sp>
      <p:sp>
        <p:nvSpPr>
          <p:cNvPr id="17" name="Titre 6">
            <a:extLst>
              <a:ext uri="{FF2B5EF4-FFF2-40B4-BE49-F238E27FC236}">
                <a16:creationId xmlns:a16="http://schemas.microsoft.com/office/drawing/2014/main" id="{F4EA94BA-1CAB-49CF-AF9D-F28661F08893}"/>
              </a:ext>
            </a:extLst>
          </p:cNvPr>
          <p:cNvSpPr txBox="1">
            <a:spLocks/>
          </p:cNvSpPr>
          <p:nvPr/>
        </p:nvSpPr>
        <p:spPr bwMode="gray">
          <a:xfrm>
            <a:off x="4790378" y="840934"/>
            <a:ext cx="4176464" cy="180282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sz="1000" b="0" u="sng" dirty="0"/>
              <a:t>Pourquoi utiliser PSE Environnement ? </a:t>
            </a:r>
          </a:p>
          <a:p>
            <a:endParaRPr lang="fr-FR" sz="1000" b="0" dirty="0"/>
          </a:p>
          <a:p>
            <a:pPr marL="171450" indent="-171450">
              <a:buFont typeface="Wingdings" panose="05000000000000000000" pitchFamily="2" charset="2"/>
              <a:buChar char="v"/>
            </a:pPr>
            <a:r>
              <a:rPr lang="fr-FR" sz="1000" b="0" dirty="0"/>
              <a:t>Permet d’assurer des modalités de calcul de la subvention conformes au régime d’aide d’Etat approuvé par la Commission européenne ;</a:t>
            </a:r>
          </a:p>
          <a:p>
            <a:pPr marL="171450" indent="-171450">
              <a:buFont typeface="Wingdings" panose="05000000000000000000" pitchFamily="2" charset="2"/>
              <a:buChar char="v"/>
            </a:pPr>
            <a:r>
              <a:rPr lang="fr-FR" sz="1000" b="0" dirty="0"/>
              <a:t>Permet de garantir l’accès aux informations nécessaires au rapportage européen et aux contrôles européens ;</a:t>
            </a:r>
          </a:p>
          <a:p>
            <a:pPr marL="171450" indent="-171450">
              <a:buFont typeface="Wingdings" panose="05000000000000000000" pitchFamily="2" charset="2"/>
              <a:buChar char="v"/>
            </a:pPr>
            <a:r>
              <a:rPr lang="fr-FR" sz="1000" b="0" dirty="0"/>
              <a:t>Permet d’être accompagné pour la mise en œuvre d’un dispositif nouveau ;</a:t>
            </a:r>
          </a:p>
          <a:p>
            <a:pPr marL="171450" indent="-171450">
              <a:buFont typeface="Wingdings" panose="05000000000000000000" pitchFamily="2" charset="2"/>
              <a:buChar char="v"/>
            </a:pPr>
            <a:r>
              <a:rPr lang="fr-FR" sz="1000" b="0" dirty="0"/>
              <a:t>Facilite l’échange et le stockage d’informations pour les différents niveaux (national, bassin hydrographique, projet territorial, exploitation agricole).</a:t>
            </a:r>
          </a:p>
        </p:txBody>
      </p:sp>
      <p:pic>
        <p:nvPicPr>
          <p:cNvPr id="11" name="Image 10" descr="Capture d’écran">
            <a:extLst>
              <a:ext uri="{FF2B5EF4-FFF2-40B4-BE49-F238E27FC236}">
                <a16:creationId xmlns:a16="http://schemas.microsoft.com/office/drawing/2014/main" id="{361AB218-AAAB-40A4-98AC-14BD109EDE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000" y="1916075"/>
            <a:ext cx="3952909" cy="2090122"/>
          </a:xfrm>
          <a:prstGeom prst="rect">
            <a:avLst/>
          </a:prstGeom>
        </p:spPr>
      </p:pic>
      <p:sp>
        <p:nvSpPr>
          <p:cNvPr id="15" name="Titre 6">
            <a:extLst>
              <a:ext uri="{FF2B5EF4-FFF2-40B4-BE49-F238E27FC236}">
                <a16:creationId xmlns:a16="http://schemas.microsoft.com/office/drawing/2014/main" id="{6524E20C-BAD9-4F5E-8854-F703CB6BD48B}"/>
              </a:ext>
            </a:extLst>
          </p:cNvPr>
          <p:cNvSpPr txBox="1">
            <a:spLocks/>
          </p:cNvSpPr>
          <p:nvPr/>
        </p:nvSpPr>
        <p:spPr bwMode="gray">
          <a:xfrm>
            <a:off x="4790378" y="2840838"/>
            <a:ext cx="3888433" cy="129243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sz="1000" b="0" u="sng" dirty="0"/>
              <a:t>Plus concrètement </a:t>
            </a:r>
          </a:p>
          <a:p>
            <a:endParaRPr lang="fr-FR" sz="1000" dirty="0"/>
          </a:p>
          <a:p>
            <a:pPr algn="l"/>
            <a:r>
              <a:rPr lang="fr-FR" sz="1000" b="0" i="0" u="none" strike="noStrike" baseline="0" dirty="0">
                <a:solidFill>
                  <a:srgbClr val="000000"/>
                </a:solidFill>
              </a:rPr>
              <a:t>La création du projet PSE consiste à configurer les objets suivants : </a:t>
            </a:r>
          </a:p>
          <a:p>
            <a:pPr marL="171450" indent="-171450" algn="l">
              <a:buFont typeface="Wingdings" panose="05000000000000000000" pitchFamily="2" charset="2"/>
              <a:buChar char="v"/>
            </a:pPr>
            <a:r>
              <a:rPr lang="fr-FR" sz="1000" i="0" u="none" strike="noStrike" baseline="0" dirty="0">
                <a:solidFill>
                  <a:srgbClr val="000000"/>
                </a:solidFill>
              </a:rPr>
              <a:t>Le système d’indicateurs</a:t>
            </a:r>
            <a:r>
              <a:rPr lang="fr-FR" sz="1000" b="0" i="0" u="none" strike="noStrike" baseline="0" dirty="0">
                <a:solidFill>
                  <a:srgbClr val="000000"/>
                </a:solidFill>
              </a:rPr>
              <a:t>, plus précisément : </a:t>
            </a:r>
          </a:p>
          <a:p>
            <a:pPr algn="l"/>
            <a:r>
              <a:rPr lang="fr-FR" sz="1000" b="0" i="0" u="none" strike="noStrike" baseline="0" dirty="0">
                <a:solidFill>
                  <a:srgbClr val="000000"/>
                </a:solidFill>
              </a:rPr>
              <a:t>○ </a:t>
            </a:r>
            <a:r>
              <a:rPr lang="fr-FR" sz="1000" b="0" i="0" u="sng" strike="noStrike" baseline="0" dirty="0">
                <a:solidFill>
                  <a:srgbClr val="000000"/>
                </a:solidFill>
              </a:rPr>
              <a:t>Le choix des indicateurs</a:t>
            </a:r>
            <a:r>
              <a:rPr lang="fr-FR" sz="1000" b="0" i="0" u="none" strike="noStrike" baseline="0" dirty="0">
                <a:solidFill>
                  <a:srgbClr val="000000"/>
                </a:solidFill>
              </a:rPr>
              <a:t>, issus soit du catalogue national soit à créer pour l’inclure dans le catalogue national ; </a:t>
            </a:r>
          </a:p>
          <a:p>
            <a:pPr algn="l"/>
            <a:r>
              <a:rPr lang="fr-FR" sz="1000" b="0" i="0" u="none" strike="noStrike" baseline="0" dirty="0">
                <a:solidFill>
                  <a:srgbClr val="000000"/>
                </a:solidFill>
              </a:rPr>
              <a:t>○ </a:t>
            </a:r>
            <a:r>
              <a:rPr lang="fr-FR" sz="1000" b="0" i="0" u="sng" strike="noStrike" baseline="0" dirty="0">
                <a:solidFill>
                  <a:srgbClr val="000000"/>
                </a:solidFill>
              </a:rPr>
              <a:t>La configuration du système d’indicateur </a:t>
            </a:r>
            <a:r>
              <a:rPr lang="fr-FR" sz="1000" b="0" i="0" u="none" strike="noStrike" baseline="0" dirty="0">
                <a:solidFill>
                  <a:srgbClr val="000000"/>
                </a:solidFill>
              </a:rPr>
              <a:t>: les valeurs bornes ou seuils de ces indicateurs ; les plafonds, la pondération des indicateurs entre eux, etc.. </a:t>
            </a:r>
          </a:p>
          <a:p>
            <a:pPr marL="171450" indent="-171450" algn="l">
              <a:buFont typeface="Wingdings" panose="05000000000000000000" pitchFamily="2" charset="2"/>
              <a:buChar char="v"/>
            </a:pPr>
            <a:r>
              <a:rPr lang="fr-FR" sz="1000" i="0" u="none" strike="noStrike" baseline="0" dirty="0">
                <a:solidFill>
                  <a:srgbClr val="000000"/>
                </a:solidFill>
              </a:rPr>
              <a:t>La fiche PSE</a:t>
            </a:r>
            <a:r>
              <a:rPr lang="fr-FR" sz="1000" b="0" i="0" u="none" strike="noStrike" baseline="0" dirty="0">
                <a:solidFill>
                  <a:srgbClr val="000000"/>
                </a:solidFill>
              </a:rPr>
              <a:t>, publiée sur le site public pour valoriser le projet PSE, contenant des blocs textes à remplir et des éléments à importer</a:t>
            </a:r>
          </a:p>
        </p:txBody>
      </p:sp>
      <p:sp>
        <p:nvSpPr>
          <p:cNvPr id="9" name="ZoneTexte 8">
            <a:extLst>
              <a:ext uri="{FF2B5EF4-FFF2-40B4-BE49-F238E27FC236}">
                <a16:creationId xmlns:a16="http://schemas.microsoft.com/office/drawing/2014/main" id="{80A80F7C-3045-4E70-B3F6-B109331507BA}"/>
              </a:ext>
            </a:extLst>
          </p:cNvPr>
          <p:cNvSpPr txBox="1"/>
          <p:nvPr/>
        </p:nvSpPr>
        <p:spPr>
          <a:xfrm>
            <a:off x="611559" y="959280"/>
            <a:ext cx="3701349" cy="877163"/>
          </a:xfrm>
          <a:prstGeom prst="rect">
            <a:avLst/>
          </a:prstGeom>
          <a:noFill/>
        </p:spPr>
        <p:txBody>
          <a:bodyPr wrap="square" rtlCol="0">
            <a:spAutoFit/>
          </a:bodyPr>
          <a:lstStyle/>
          <a:p>
            <a:r>
              <a:rPr lang="fr-FR" sz="1100" b="1" dirty="0"/>
              <a:t>Son utilisation est désormais </a:t>
            </a:r>
            <a:r>
              <a:rPr lang="fr-FR" sz="1100" b="1" u="sng" dirty="0"/>
              <a:t>obligatoire</a:t>
            </a:r>
            <a:r>
              <a:rPr lang="fr-FR" sz="1100" b="1" dirty="0"/>
              <a:t> pour les autorités d’octroi et les porteurs de projet (plus d’accès pour les agriculteurs). </a:t>
            </a:r>
            <a:endParaRPr lang="fr-FR" sz="1100" b="1" i="0" u="none" strike="noStrike" baseline="0" dirty="0">
              <a:solidFill>
                <a:srgbClr val="000000"/>
              </a:solidFill>
            </a:endParaRPr>
          </a:p>
          <a:p>
            <a:endParaRPr lang="fr-FR" dirty="0"/>
          </a:p>
        </p:txBody>
      </p:sp>
    </p:spTree>
    <p:extLst>
      <p:ext uri="{BB962C8B-B14F-4D97-AF65-F5344CB8AC3E}">
        <p14:creationId xmlns:p14="http://schemas.microsoft.com/office/powerpoint/2010/main" val="2289912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 coins arrondis 20">
            <a:extLst>
              <a:ext uri="{FF2B5EF4-FFF2-40B4-BE49-F238E27FC236}">
                <a16:creationId xmlns:a16="http://schemas.microsoft.com/office/drawing/2014/main" id="{CBEC5295-1144-4AAC-A984-9357B9C53A51}"/>
              </a:ext>
            </a:extLst>
          </p:cNvPr>
          <p:cNvSpPr/>
          <p:nvPr/>
        </p:nvSpPr>
        <p:spPr>
          <a:xfrm>
            <a:off x="359999" y="1229985"/>
            <a:ext cx="4094554" cy="635782"/>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7" name="Titre 6"/>
          <p:cNvSpPr>
            <a:spLocks noGrp="1"/>
          </p:cNvSpPr>
          <p:nvPr>
            <p:ph type="title"/>
          </p:nvPr>
        </p:nvSpPr>
        <p:spPr>
          <a:xfrm>
            <a:off x="2843808" y="196616"/>
            <a:ext cx="8424000" cy="720000"/>
          </a:xfrm>
        </p:spPr>
        <p:txBody>
          <a:bodyPr/>
          <a:lstStyle/>
          <a:p>
            <a:r>
              <a:rPr lang="fr-FR" dirty="0"/>
              <a:t>Compte utilisateur</a:t>
            </a:r>
          </a:p>
        </p:txBody>
      </p:sp>
      <p:sp>
        <p:nvSpPr>
          <p:cNvPr id="2" name="Espace réservé de la date 1"/>
          <p:cNvSpPr>
            <a:spLocks noGrp="1"/>
          </p:cNvSpPr>
          <p:nvPr>
            <p:ph type="dt" sz="half" idx="10"/>
          </p:nvPr>
        </p:nvSpPr>
        <p:spPr/>
        <p:txBody>
          <a:bodyPr/>
          <a:lstStyle/>
          <a:p>
            <a:pPr algn="r"/>
            <a:r>
              <a:rPr lang="fr-FR" cap="all" dirty="0"/>
              <a:t>21/05/2026</a:t>
            </a:r>
          </a:p>
          <a:p>
            <a:pPr algn="r"/>
            <a:endParaRPr lang="fr-FR" cap="all" dirty="0"/>
          </a:p>
        </p:txBody>
      </p:sp>
      <p:sp>
        <p:nvSpPr>
          <p:cNvPr id="3" name="Espace réservé du pied de page 2"/>
          <p:cNvSpPr>
            <a:spLocks noGrp="1"/>
          </p:cNvSpPr>
          <p:nvPr>
            <p:ph type="ftr" sz="quarter" idx="11"/>
          </p:nvPr>
        </p:nvSpPr>
        <p:spPr/>
        <p:txBody>
          <a:bodyPr/>
          <a:lstStyle/>
          <a:p>
            <a:r>
              <a:rPr lang="fr-FR" dirty="0"/>
              <a:t>CGDD/Bureau Agriculture et Alimentation Durables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4</a:t>
            </a:fld>
            <a:endParaRPr lang="fr-FR" dirty="0"/>
          </a:p>
        </p:txBody>
      </p:sp>
      <p:sp>
        <p:nvSpPr>
          <p:cNvPr id="9" name="ZoneTexte 8">
            <a:extLst>
              <a:ext uri="{FF2B5EF4-FFF2-40B4-BE49-F238E27FC236}">
                <a16:creationId xmlns:a16="http://schemas.microsoft.com/office/drawing/2014/main" id="{80A80F7C-3045-4E70-B3F6-B109331507BA}"/>
              </a:ext>
            </a:extLst>
          </p:cNvPr>
          <p:cNvSpPr txBox="1"/>
          <p:nvPr/>
        </p:nvSpPr>
        <p:spPr>
          <a:xfrm>
            <a:off x="556602" y="1266429"/>
            <a:ext cx="3701349" cy="600164"/>
          </a:xfrm>
          <a:prstGeom prst="rect">
            <a:avLst/>
          </a:prstGeom>
          <a:noFill/>
        </p:spPr>
        <p:txBody>
          <a:bodyPr wrap="square" rtlCol="0">
            <a:spAutoFit/>
          </a:bodyPr>
          <a:lstStyle/>
          <a:p>
            <a:r>
              <a:rPr lang="fr-FR" sz="1100" b="1" dirty="0"/>
              <a:t>L’inscription au site se fait par invitation : rapprochez-vous de votre référent Agence de l’eau pour créer votre compte et le territoire du PSE.  </a:t>
            </a:r>
            <a:endParaRPr lang="fr-FR" dirty="0"/>
          </a:p>
        </p:txBody>
      </p:sp>
      <p:pic>
        <p:nvPicPr>
          <p:cNvPr id="6" name="Image 5">
            <a:extLst>
              <a:ext uri="{FF2B5EF4-FFF2-40B4-BE49-F238E27FC236}">
                <a16:creationId xmlns:a16="http://schemas.microsoft.com/office/drawing/2014/main" id="{413EC8A7-B024-48C5-889D-090D4717D2F0}"/>
              </a:ext>
            </a:extLst>
          </p:cNvPr>
          <p:cNvPicPr>
            <a:picLocks noChangeAspect="1"/>
          </p:cNvPicPr>
          <p:nvPr/>
        </p:nvPicPr>
        <p:blipFill>
          <a:blip r:embed="rId2"/>
          <a:stretch>
            <a:fillRect/>
          </a:stretch>
        </p:blipFill>
        <p:spPr>
          <a:xfrm>
            <a:off x="359998" y="2081672"/>
            <a:ext cx="4223659" cy="1391687"/>
          </a:xfrm>
          <a:prstGeom prst="rect">
            <a:avLst/>
          </a:prstGeom>
        </p:spPr>
      </p:pic>
      <p:pic>
        <p:nvPicPr>
          <p:cNvPr id="14" name="Image 13">
            <a:extLst>
              <a:ext uri="{FF2B5EF4-FFF2-40B4-BE49-F238E27FC236}">
                <a16:creationId xmlns:a16="http://schemas.microsoft.com/office/drawing/2014/main" id="{BE2779A0-7FF8-4BBB-8DAD-596E63B04292}"/>
              </a:ext>
            </a:extLst>
          </p:cNvPr>
          <p:cNvPicPr>
            <a:picLocks noChangeAspect="1"/>
          </p:cNvPicPr>
          <p:nvPr/>
        </p:nvPicPr>
        <p:blipFill>
          <a:blip r:embed="rId3"/>
          <a:stretch>
            <a:fillRect/>
          </a:stretch>
        </p:blipFill>
        <p:spPr>
          <a:xfrm>
            <a:off x="4908001" y="1229985"/>
            <a:ext cx="3195560" cy="2139702"/>
          </a:xfrm>
          <a:prstGeom prst="rect">
            <a:avLst/>
          </a:prstGeom>
        </p:spPr>
      </p:pic>
      <p:sp>
        <p:nvSpPr>
          <p:cNvPr id="18" name="Rectangle : coins arrondis 17">
            <a:extLst>
              <a:ext uri="{FF2B5EF4-FFF2-40B4-BE49-F238E27FC236}">
                <a16:creationId xmlns:a16="http://schemas.microsoft.com/office/drawing/2014/main" id="{665EFFF8-E78E-4293-B28C-257ADEA8137D}"/>
              </a:ext>
            </a:extLst>
          </p:cNvPr>
          <p:cNvSpPr/>
          <p:nvPr/>
        </p:nvSpPr>
        <p:spPr>
          <a:xfrm>
            <a:off x="359998" y="3800001"/>
            <a:ext cx="8100433" cy="859981"/>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9" name="ZoneTexte 18">
            <a:extLst>
              <a:ext uri="{FF2B5EF4-FFF2-40B4-BE49-F238E27FC236}">
                <a16:creationId xmlns:a16="http://schemas.microsoft.com/office/drawing/2014/main" id="{B9123274-7ECE-496D-89F6-B4398EF15B95}"/>
              </a:ext>
            </a:extLst>
          </p:cNvPr>
          <p:cNvSpPr txBox="1"/>
          <p:nvPr/>
        </p:nvSpPr>
        <p:spPr>
          <a:xfrm>
            <a:off x="528918" y="3849975"/>
            <a:ext cx="8003521" cy="769441"/>
          </a:xfrm>
          <a:prstGeom prst="rect">
            <a:avLst/>
          </a:prstGeom>
          <a:noFill/>
        </p:spPr>
        <p:txBody>
          <a:bodyPr wrap="square" rtlCol="0">
            <a:spAutoFit/>
          </a:bodyPr>
          <a:lstStyle/>
          <a:p>
            <a:r>
              <a:rPr lang="fr-FR" sz="1100" b="1" dirty="0"/>
              <a:t>Vous pouvez créer des comptes tiers « Animateur territorial », « Instructeur » (passe les simulations au statut de « vérifiée ») et « Contrôleur » (a seulement un accès pour voir le système d’indicateur d’un projet, les simulations). </a:t>
            </a:r>
          </a:p>
          <a:p>
            <a:br>
              <a:rPr lang="fr-FR" sz="1100" b="1" dirty="0"/>
            </a:br>
            <a:r>
              <a:rPr lang="fr-FR" sz="1100" b="1" dirty="0"/>
              <a:t>A noter que « animateur territorial » et « instructeur » peuvent être cumulés pour un même compte utilisateur.</a:t>
            </a:r>
            <a:endParaRPr lang="fr-FR" dirty="0"/>
          </a:p>
        </p:txBody>
      </p:sp>
    </p:spTree>
    <p:extLst>
      <p:ext uri="{BB962C8B-B14F-4D97-AF65-F5344CB8AC3E}">
        <p14:creationId xmlns:p14="http://schemas.microsoft.com/office/powerpoint/2010/main" val="1661555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 coins arrondis 20">
            <a:extLst>
              <a:ext uri="{FF2B5EF4-FFF2-40B4-BE49-F238E27FC236}">
                <a16:creationId xmlns:a16="http://schemas.microsoft.com/office/drawing/2014/main" id="{CBEC5295-1144-4AAC-A984-9357B9C53A51}"/>
              </a:ext>
            </a:extLst>
          </p:cNvPr>
          <p:cNvSpPr/>
          <p:nvPr/>
        </p:nvSpPr>
        <p:spPr>
          <a:xfrm>
            <a:off x="373002" y="849965"/>
            <a:ext cx="8227399" cy="720000"/>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7" name="Titre 6"/>
          <p:cNvSpPr>
            <a:spLocks noGrp="1"/>
          </p:cNvSpPr>
          <p:nvPr>
            <p:ph type="title"/>
          </p:nvPr>
        </p:nvSpPr>
        <p:spPr>
          <a:xfrm>
            <a:off x="2407276" y="229974"/>
            <a:ext cx="8424000" cy="720000"/>
          </a:xfrm>
        </p:spPr>
        <p:txBody>
          <a:bodyPr/>
          <a:lstStyle/>
          <a:p>
            <a:r>
              <a:rPr lang="fr-FR" dirty="0"/>
              <a:t>Imiter un compte utilisateur</a:t>
            </a:r>
          </a:p>
        </p:txBody>
      </p:sp>
      <p:sp>
        <p:nvSpPr>
          <p:cNvPr id="2" name="Espace réservé de la date 1"/>
          <p:cNvSpPr>
            <a:spLocks noGrp="1"/>
          </p:cNvSpPr>
          <p:nvPr>
            <p:ph type="dt" sz="half" idx="10"/>
          </p:nvPr>
        </p:nvSpPr>
        <p:spPr/>
        <p:txBody>
          <a:bodyPr/>
          <a:lstStyle/>
          <a:p>
            <a:pPr algn="r"/>
            <a:r>
              <a:rPr lang="fr-FR" cap="all" dirty="0"/>
              <a:t>21/05/2026</a:t>
            </a:r>
          </a:p>
          <a:p>
            <a:pPr algn="r"/>
            <a:endParaRPr lang="fr-FR" cap="all" dirty="0"/>
          </a:p>
        </p:txBody>
      </p:sp>
      <p:sp>
        <p:nvSpPr>
          <p:cNvPr id="3" name="Espace réservé du pied de page 2"/>
          <p:cNvSpPr>
            <a:spLocks noGrp="1"/>
          </p:cNvSpPr>
          <p:nvPr>
            <p:ph type="ftr" sz="quarter" idx="11"/>
          </p:nvPr>
        </p:nvSpPr>
        <p:spPr/>
        <p:txBody>
          <a:bodyPr/>
          <a:lstStyle/>
          <a:p>
            <a:r>
              <a:rPr lang="fr-FR" dirty="0"/>
              <a:t>CGDD/Bureau Agriculture et Alimentation Durables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5</a:t>
            </a:fld>
            <a:endParaRPr lang="fr-FR" dirty="0"/>
          </a:p>
        </p:txBody>
      </p:sp>
      <p:sp>
        <p:nvSpPr>
          <p:cNvPr id="9" name="ZoneTexte 8">
            <a:extLst>
              <a:ext uri="{FF2B5EF4-FFF2-40B4-BE49-F238E27FC236}">
                <a16:creationId xmlns:a16="http://schemas.microsoft.com/office/drawing/2014/main" id="{80A80F7C-3045-4E70-B3F6-B109331507BA}"/>
              </a:ext>
            </a:extLst>
          </p:cNvPr>
          <p:cNvSpPr txBox="1"/>
          <p:nvPr/>
        </p:nvSpPr>
        <p:spPr>
          <a:xfrm>
            <a:off x="570791" y="914803"/>
            <a:ext cx="7831822" cy="600164"/>
          </a:xfrm>
          <a:prstGeom prst="rect">
            <a:avLst/>
          </a:prstGeom>
          <a:noFill/>
        </p:spPr>
        <p:txBody>
          <a:bodyPr wrap="square" rtlCol="0">
            <a:spAutoFit/>
          </a:bodyPr>
          <a:lstStyle/>
          <a:p>
            <a:r>
              <a:rPr lang="fr-FR" sz="1100" b="1" dirty="0"/>
              <a:t>Depuis la liste des utilisateurs, la fonctionnalité "Imiter" est proposée pour chaque utilisateur. En cliquant sur le bouton, cela vous permet de simuler l’emprunt d’un compte utilisateur et vous permet de voir le site comme si vous étiez connecté avec son compte sans connaître son mot de passe.</a:t>
            </a:r>
            <a:endParaRPr lang="fr-FR" dirty="0"/>
          </a:p>
        </p:txBody>
      </p:sp>
      <p:pic>
        <p:nvPicPr>
          <p:cNvPr id="10" name="Image 9">
            <a:extLst>
              <a:ext uri="{FF2B5EF4-FFF2-40B4-BE49-F238E27FC236}">
                <a16:creationId xmlns:a16="http://schemas.microsoft.com/office/drawing/2014/main" id="{4F966A27-8FB1-480B-A468-1ABFC2995363}"/>
              </a:ext>
            </a:extLst>
          </p:cNvPr>
          <p:cNvPicPr>
            <a:picLocks noChangeAspect="1"/>
          </p:cNvPicPr>
          <p:nvPr/>
        </p:nvPicPr>
        <p:blipFill>
          <a:blip r:embed="rId2"/>
          <a:stretch>
            <a:fillRect/>
          </a:stretch>
        </p:blipFill>
        <p:spPr>
          <a:xfrm>
            <a:off x="1129805" y="1711637"/>
            <a:ext cx="6372200" cy="1720226"/>
          </a:xfrm>
          <a:prstGeom prst="rect">
            <a:avLst/>
          </a:prstGeom>
        </p:spPr>
      </p:pic>
      <p:pic>
        <p:nvPicPr>
          <p:cNvPr id="12" name="Image 11">
            <a:extLst>
              <a:ext uri="{FF2B5EF4-FFF2-40B4-BE49-F238E27FC236}">
                <a16:creationId xmlns:a16="http://schemas.microsoft.com/office/drawing/2014/main" id="{53193159-B030-4F8A-A440-6FF99F25846D}"/>
              </a:ext>
            </a:extLst>
          </p:cNvPr>
          <p:cNvPicPr>
            <a:picLocks noChangeAspect="1"/>
          </p:cNvPicPr>
          <p:nvPr/>
        </p:nvPicPr>
        <p:blipFill>
          <a:blip r:embed="rId3"/>
          <a:stretch>
            <a:fillRect/>
          </a:stretch>
        </p:blipFill>
        <p:spPr>
          <a:xfrm>
            <a:off x="251520" y="3573535"/>
            <a:ext cx="6886328" cy="940087"/>
          </a:xfrm>
          <a:prstGeom prst="rect">
            <a:avLst/>
          </a:prstGeom>
        </p:spPr>
      </p:pic>
      <p:sp>
        <p:nvSpPr>
          <p:cNvPr id="13" name="Rectangle 12">
            <a:extLst>
              <a:ext uri="{FF2B5EF4-FFF2-40B4-BE49-F238E27FC236}">
                <a16:creationId xmlns:a16="http://schemas.microsoft.com/office/drawing/2014/main" id="{403CC19C-10FA-49BA-AA87-A5605D862156}"/>
              </a:ext>
            </a:extLst>
          </p:cNvPr>
          <p:cNvSpPr/>
          <p:nvPr/>
        </p:nvSpPr>
        <p:spPr>
          <a:xfrm>
            <a:off x="899592" y="3899180"/>
            <a:ext cx="720080" cy="288795"/>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Image 15">
            <a:extLst>
              <a:ext uri="{FF2B5EF4-FFF2-40B4-BE49-F238E27FC236}">
                <a16:creationId xmlns:a16="http://schemas.microsoft.com/office/drawing/2014/main" id="{28C5CB84-16A2-4DBC-803B-0DD645E5FA12}"/>
              </a:ext>
            </a:extLst>
          </p:cNvPr>
          <p:cNvPicPr>
            <a:picLocks noChangeAspect="1"/>
          </p:cNvPicPr>
          <p:nvPr/>
        </p:nvPicPr>
        <p:blipFill>
          <a:blip r:embed="rId4"/>
          <a:stretch>
            <a:fillRect/>
          </a:stretch>
        </p:blipFill>
        <p:spPr>
          <a:xfrm>
            <a:off x="7614000" y="3347071"/>
            <a:ext cx="1187884" cy="1296147"/>
          </a:xfrm>
          <a:prstGeom prst="rect">
            <a:avLst/>
          </a:prstGeom>
        </p:spPr>
      </p:pic>
      <p:sp>
        <p:nvSpPr>
          <p:cNvPr id="20" name="Rectangle 19">
            <a:extLst>
              <a:ext uri="{FF2B5EF4-FFF2-40B4-BE49-F238E27FC236}">
                <a16:creationId xmlns:a16="http://schemas.microsoft.com/office/drawing/2014/main" id="{3A367B51-DFB7-4AE3-B3FC-B396BDDE25A8}"/>
              </a:ext>
            </a:extLst>
          </p:cNvPr>
          <p:cNvSpPr/>
          <p:nvPr/>
        </p:nvSpPr>
        <p:spPr>
          <a:xfrm>
            <a:off x="7682533" y="3560432"/>
            <a:ext cx="720080" cy="288795"/>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36711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 coins arrondis 20">
            <a:extLst>
              <a:ext uri="{FF2B5EF4-FFF2-40B4-BE49-F238E27FC236}">
                <a16:creationId xmlns:a16="http://schemas.microsoft.com/office/drawing/2014/main" id="{CBEC5295-1144-4AAC-A984-9357B9C53A51}"/>
              </a:ext>
            </a:extLst>
          </p:cNvPr>
          <p:cNvSpPr/>
          <p:nvPr/>
        </p:nvSpPr>
        <p:spPr>
          <a:xfrm>
            <a:off x="363076" y="2534608"/>
            <a:ext cx="3848884" cy="2012536"/>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7" name="Titre 6"/>
          <p:cNvSpPr>
            <a:spLocks noGrp="1"/>
          </p:cNvSpPr>
          <p:nvPr>
            <p:ph type="title"/>
          </p:nvPr>
        </p:nvSpPr>
        <p:spPr>
          <a:xfrm>
            <a:off x="2407276" y="229974"/>
            <a:ext cx="8424000" cy="720000"/>
          </a:xfrm>
        </p:spPr>
        <p:txBody>
          <a:bodyPr/>
          <a:lstStyle/>
          <a:p>
            <a:r>
              <a:rPr lang="fr-FR" dirty="0"/>
              <a:t>Création d’un projet PSE</a:t>
            </a:r>
          </a:p>
        </p:txBody>
      </p:sp>
      <p:sp>
        <p:nvSpPr>
          <p:cNvPr id="2" name="Espace réservé de la date 1"/>
          <p:cNvSpPr>
            <a:spLocks noGrp="1"/>
          </p:cNvSpPr>
          <p:nvPr>
            <p:ph type="dt" sz="half" idx="10"/>
          </p:nvPr>
        </p:nvSpPr>
        <p:spPr/>
        <p:txBody>
          <a:bodyPr/>
          <a:lstStyle/>
          <a:p>
            <a:pPr algn="r"/>
            <a:r>
              <a:rPr lang="fr-FR" cap="all" dirty="0"/>
              <a:t>21/05/2026</a:t>
            </a:r>
          </a:p>
          <a:p>
            <a:pPr algn="r"/>
            <a:endParaRPr lang="fr-FR" cap="all" dirty="0"/>
          </a:p>
        </p:txBody>
      </p:sp>
      <p:sp>
        <p:nvSpPr>
          <p:cNvPr id="3" name="Espace réservé du pied de page 2"/>
          <p:cNvSpPr>
            <a:spLocks noGrp="1"/>
          </p:cNvSpPr>
          <p:nvPr>
            <p:ph type="ftr" sz="quarter" idx="11"/>
          </p:nvPr>
        </p:nvSpPr>
        <p:spPr/>
        <p:txBody>
          <a:bodyPr/>
          <a:lstStyle/>
          <a:p>
            <a:r>
              <a:rPr lang="fr-FR" dirty="0"/>
              <a:t>CGDD/Bureau Agriculture et Alimentation Durables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6</a:t>
            </a:fld>
            <a:endParaRPr lang="fr-FR" dirty="0"/>
          </a:p>
        </p:txBody>
      </p:sp>
      <p:sp>
        <p:nvSpPr>
          <p:cNvPr id="9" name="ZoneTexte 8">
            <a:extLst>
              <a:ext uri="{FF2B5EF4-FFF2-40B4-BE49-F238E27FC236}">
                <a16:creationId xmlns:a16="http://schemas.microsoft.com/office/drawing/2014/main" id="{80A80F7C-3045-4E70-B3F6-B109331507BA}"/>
              </a:ext>
            </a:extLst>
          </p:cNvPr>
          <p:cNvSpPr txBox="1"/>
          <p:nvPr/>
        </p:nvSpPr>
        <p:spPr>
          <a:xfrm>
            <a:off x="482354" y="2571750"/>
            <a:ext cx="3585589" cy="2062103"/>
          </a:xfrm>
          <a:prstGeom prst="rect">
            <a:avLst/>
          </a:prstGeom>
          <a:noFill/>
        </p:spPr>
        <p:txBody>
          <a:bodyPr wrap="square" rtlCol="0">
            <a:spAutoFit/>
          </a:bodyPr>
          <a:lstStyle/>
          <a:p>
            <a:r>
              <a:rPr lang="fr-FR" sz="1100" dirty="0"/>
              <a:t>Une fois créé il sera consultable par les utilisateurs associés au même territoire.</a:t>
            </a:r>
            <a:br>
              <a:rPr lang="fr-FR" sz="1100" dirty="0"/>
            </a:br>
            <a:r>
              <a:rPr lang="fr-FR" sz="1100" u="sng" dirty="0"/>
              <a:t>Première étape </a:t>
            </a:r>
            <a:r>
              <a:rPr lang="fr-FR" sz="1100" dirty="0"/>
              <a:t>: saisir le formulaire de création d’un projet PSE, toutes les informations pourront être modifiées après la création du PSE </a:t>
            </a:r>
            <a:r>
              <a:rPr lang="fr-FR" sz="1100" b="1" dirty="0"/>
              <a:t>excepté le nombre d'années engagées</a:t>
            </a:r>
            <a:r>
              <a:rPr lang="fr-FR" sz="1100" dirty="0"/>
              <a:t>. </a:t>
            </a:r>
          </a:p>
          <a:p>
            <a:r>
              <a:rPr lang="fr-FR" sz="1100" dirty="0"/>
              <a:t>Au clic sur le bouton « Enregistrer » le projet est créé, il a le statut « initialisé » et peut commencer à être configuré par le ou les animateurs territoriaux du territoire.</a:t>
            </a:r>
          </a:p>
          <a:p>
            <a:endParaRPr lang="fr-FR" dirty="0"/>
          </a:p>
        </p:txBody>
      </p:sp>
      <p:pic>
        <p:nvPicPr>
          <p:cNvPr id="6" name="Image 5">
            <a:extLst>
              <a:ext uri="{FF2B5EF4-FFF2-40B4-BE49-F238E27FC236}">
                <a16:creationId xmlns:a16="http://schemas.microsoft.com/office/drawing/2014/main" id="{358220E8-7727-4567-A9CB-E572225AC716}"/>
              </a:ext>
            </a:extLst>
          </p:cNvPr>
          <p:cNvPicPr>
            <a:picLocks noChangeAspect="1"/>
          </p:cNvPicPr>
          <p:nvPr/>
        </p:nvPicPr>
        <p:blipFill>
          <a:blip r:embed="rId2"/>
          <a:stretch>
            <a:fillRect/>
          </a:stretch>
        </p:blipFill>
        <p:spPr>
          <a:xfrm>
            <a:off x="1218436" y="768091"/>
            <a:ext cx="6264696" cy="1655955"/>
          </a:xfrm>
          <a:prstGeom prst="rect">
            <a:avLst/>
          </a:prstGeom>
        </p:spPr>
      </p:pic>
      <p:pic>
        <p:nvPicPr>
          <p:cNvPr id="14" name="Image 13">
            <a:extLst>
              <a:ext uri="{FF2B5EF4-FFF2-40B4-BE49-F238E27FC236}">
                <a16:creationId xmlns:a16="http://schemas.microsoft.com/office/drawing/2014/main" id="{8DA60A74-9894-45DF-B646-F8F30DD6E95B}"/>
              </a:ext>
            </a:extLst>
          </p:cNvPr>
          <p:cNvPicPr>
            <a:picLocks noChangeAspect="1"/>
          </p:cNvPicPr>
          <p:nvPr/>
        </p:nvPicPr>
        <p:blipFill>
          <a:blip r:embed="rId3"/>
          <a:stretch>
            <a:fillRect/>
          </a:stretch>
        </p:blipFill>
        <p:spPr>
          <a:xfrm>
            <a:off x="5017194" y="2424046"/>
            <a:ext cx="2908370" cy="2231380"/>
          </a:xfrm>
          <a:prstGeom prst="rect">
            <a:avLst/>
          </a:prstGeom>
        </p:spPr>
      </p:pic>
    </p:spTree>
    <p:extLst>
      <p:ext uri="{BB962C8B-B14F-4D97-AF65-F5344CB8AC3E}">
        <p14:creationId xmlns:p14="http://schemas.microsoft.com/office/powerpoint/2010/main" val="705224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2407276" y="229974"/>
            <a:ext cx="8424000" cy="720000"/>
          </a:xfrm>
        </p:spPr>
        <p:txBody>
          <a:bodyPr/>
          <a:lstStyle/>
          <a:p>
            <a:r>
              <a:rPr lang="fr-FR" dirty="0"/>
              <a:t>Gestion d’un projet PSE</a:t>
            </a:r>
          </a:p>
        </p:txBody>
      </p:sp>
      <p:sp>
        <p:nvSpPr>
          <p:cNvPr id="2" name="Espace réservé de la date 1"/>
          <p:cNvSpPr>
            <a:spLocks noGrp="1"/>
          </p:cNvSpPr>
          <p:nvPr>
            <p:ph type="dt" sz="half" idx="10"/>
          </p:nvPr>
        </p:nvSpPr>
        <p:spPr/>
        <p:txBody>
          <a:bodyPr/>
          <a:lstStyle/>
          <a:p>
            <a:pPr algn="r"/>
            <a:r>
              <a:rPr lang="fr-FR" cap="all" dirty="0"/>
              <a:t>21/05/2026</a:t>
            </a:r>
          </a:p>
          <a:p>
            <a:pPr algn="r"/>
            <a:endParaRPr lang="fr-FR" cap="all" dirty="0"/>
          </a:p>
        </p:txBody>
      </p:sp>
      <p:sp>
        <p:nvSpPr>
          <p:cNvPr id="3" name="Espace réservé du pied de page 2"/>
          <p:cNvSpPr>
            <a:spLocks noGrp="1"/>
          </p:cNvSpPr>
          <p:nvPr>
            <p:ph type="ftr" sz="quarter" idx="11"/>
          </p:nvPr>
        </p:nvSpPr>
        <p:spPr/>
        <p:txBody>
          <a:bodyPr/>
          <a:lstStyle/>
          <a:p>
            <a:r>
              <a:rPr lang="fr-FR" dirty="0"/>
              <a:t>CGDD/Bureau Agriculture et Alimentation Durables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7</a:t>
            </a:fld>
            <a:endParaRPr lang="fr-FR" dirty="0"/>
          </a:p>
        </p:txBody>
      </p:sp>
      <p:pic>
        <p:nvPicPr>
          <p:cNvPr id="10" name="Image 9">
            <a:extLst>
              <a:ext uri="{FF2B5EF4-FFF2-40B4-BE49-F238E27FC236}">
                <a16:creationId xmlns:a16="http://schemas.microsoft.com/office/drawing/2014/main" id="{9F2D3F32-DE8E-4355-88F6-EEE84F4610F8}"/>
              </a:ext>
            </a:extLst>
          </p:cNvPr>
          <p:cNvPicPr>
            <a:picLocks noChangeAspect="1"/>
          </p:cNvPicPr>
          <p:nvPr/>
        </p:nvPicPr>
        <p:blipFill>
          <a:blip r:embed="rId2"/>
          <a:stretch>
            <a:fillRect/>
          </a:stretch>
        </p:blipFill>
        <p:spPr>
          <a:xfrm>
            <a:off x="6264000" y="949974"/>
            <a:ext cx="1831580" cy="2877195"/>
          </a:xfrm>
          <a:prstGeom prst="rect">
            <a:avLst/>
          </a:prstGeom>
        </p:spPr>
      </p:pic>
      <p:sp>
        <p:nvSpPr>
          <p:cNvPr id="15" name="ZoneTexte 14">
            <a:extLst>
              <a:ext uri="{FF2B5EF4-FFF2-40B4-BE49-F238E27FC236}">
                <a16:creationId xmlns:a16="http://schemas.microsoft.com/office/drawing/2014/main" id="{6A1CBC9F-0228-4B2A-A82E-14EC5515D011}"/>
              </a:ext>
            </a:extLst>
          </p:cNvPr>
          <p:cNvSpPr txBox="1"/>
          <p:nvPr/>
        </p:nvSpPr>
        <p:spPr>
          <a:xfrm>
            <a:off x="360000" y="1377903"/>
            <a:ext cx="3816424" cy="3247043"/>
          </a:xfrm>
          <a:prstGeom prst="rect">
            <a:avLst/>
          </a:prstGeom>
          <a:noFill/>
        </p:spPr>
        <p:txBody>
          <a:bodyPr wrap="square" rtlCol="0">
            <a:spAutoFit/>
          </a:bodyPr>
          <a:lstStyle/>
          <a:p>
            <a:pPr marL="171450" indent="-171450">
              <a:buFontTx/>
              <a:buChar char="-"/>
            </a:pPr>
            <a:r>
              <a:rPr lang="fr-FR" sz="1100" u="sng" dirty="0"/>
              <a:t>Edition de la fiche PSE </a:t>
            </a:r>
            <a:r>
              <a:rPr lang="fr-FR" sz="1100" dirty="0"/>
              <a:t>: une fois l’édition finalisée, vous pouvez contacter votre agence de l’eau référente qui vous suit, hors application, afin de demander la vérification et publication de la fiche.</a:t>
            </a:r>
          </a:p>
          <a:p>
            <a:pPr marL="171450" indent="-171450">
              <a:buFontTx/>
              <a:buChar char="-"/>
            </a:pPr>
            <a:r>
              <a:rPr lang="fr-FR" sz="1100" u="sng" dirty="0"/>
              <a:t>Lise des indicateurs</a:t>
            </a:r>
            <a:r>
              <a:rPr lang="fr-FR" sz="1100" dirty="0"/>
              <a:t> : il ne peut y avoir qu’un seul système d’indicateur publié par projet PSE. Il peut y avoir plusieurs systèmes d’indicateur « brouillons ». </a:t>
            </a:r>
            <a:br>
              <a:rPr lang="fr-FR" sz="1100" dirty="0"/>
            </a:br>
            <a:r>
              <a:rPr lang="fr-FR" sz="1100" dirty="0"/>
              <a:t>A noter : un projet PSE passe du statut initialisé au statut activé, automatiquement, dès lors qu’un de ses systèmes d’indicateurs est publié.</a:t>
            </a:r>
          </a:p>
          <a:p>
            <a:pPr marL="171450" indent="-171450">
              <a:buFontTx/>
              <a:buChar char="-"/>
            </a:pPr>
            <a:r>
              <a:rPr lang="fr-FR" sz="1100" u="sng" dirty="0"/>
              <a:t>Liste des simulations : </a:t>
            </a:r>
            <a:r>
              <a:rPr lang="fr-FR" sz="1100" dirty="0"/>
              <a:t>vous pouvez voir les résultats, modifier ou supprimer)</a:t>
            </a:r>
          </a:p>
          <a:p>
            <a:pPr marL="171450" indent="-171450">
              <a:buFontTx/>
              <a:buChar char="-"/>
            </a:pPr>
            <a:r>
              <a:rPr lang="fr-FR" sz="1100" u="sng" dirty="0"/>
              <a:t>Liste des exploitants agricoles </a:t>
            </a:r>
            <a:r>
              <a:rPr lang="fr-FR" sz="1100" dirty="0"/>
              <a:t>: vous pouvez créer un exploitant, associer un exploitant ou importer des exploitants)</a:t>
            </a:r>
          </a:p>
          <a:p>
            <a:r>
              <a:rPr lang="fr-FR" sz="1100" dirty="0"/>
              <a:t> </a:t>
            </a:r>
          </a:p>
          <a:p>
            <a:endParaRPr lang="fr-FR" dirty="0"/>
          </a:p>
        </p:txBody>
      </p:sp>
    </p:spTree>
    <p:extLst>
      <p:ext uri="{BB962C8B-B14F-4D97-AF65-F5344CB8AC3E}">
        <p14:creationId xmlns:p14="http://schemas.microsoft.com/office/powerpoint/2010/main" val="251847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2159732" y="229974"/>
            <a:ext cx="8424000" cy="720000"/>
          </a:xfrm>
        </p:spPr>
        <p:txBody>
          <a:bodyPr/>
          <a:lstStyle/>
          <a:p>
            <a:r>
              <a:rPr lang="fr-FR" dirty="0"/>
              <a:t>Vue profil d’un exploitant agricole</a:t>
            </a:r>
          </a:p>
        </p:txBody>
      </p:sp>
      <p:sp>
        <p:nvSpPr>
          <p:cNvPr id="2" name="Espace réservé de la date 1"/>
          <p:cNvSpPr>
            <a:spLocks noGrp="1"/>
          </p:cNvSpPr>
          <p:nvPr>
            <p:ph type="dt" sz="half" idx="10"/>
          </p:nvPr>
        </p:nvSpPr>
        <p:spPr/>
        <p:txBody>
          <a:bodyPr/>
          <a:lstStyle/>
          <a:p>
            <a:pPr algn="r"/>
            <a:r>
              <a:rPr lang="fr-FR" cap="all" dirty="0"/>
              <a:t>21/05/2026</a:t>
            </a:r>
          </a:p>
          <a:p>
            <a:pPr algn="r"/>
            <a:endParaRPr lang="fr-FR" cap="all" dirty="0"/>
          </a:p>
        </p:txBody>
      </p:sp>
      <p:sp>
        <p:nvSpPr>
          <p:cNvPr id="3" name="Espace réservé du pied de page 2"/>
          <p:cNvSpPr>
            <a:spLocks noGrp="1"/>
          </p:cNvSpPr>
          <p:nvPr>
            <p:ph type="ftr" sz="quarter" idx="11"/>
          </p:nvPr>
        </p:nvSpPr>
        <p:spPr/>
        <p:txBody>
          <a:bodyPr/>
          <a:lstStyle/>
          <a:p>
            <a:r>
              <a:rPr lang="fr-FR" dirty="0"/>
              <a:t>CGDD/Bureau Agriculture et Alimentation Durables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8</a:t>
            </a:fld>
            <a:endParaRPr lang="fr-FR" dirty="0"/>
          </a:p>
        </p:txBody>
      </p:sp>
      <p:sp>
        <p:nvSpPr>
          <p:cNvPr id="9" name="ZoneTexte 8">
            <a:extLst>
              <a:ext uri="{FF2B5EF4-FFF2-40B4-BE49-F238E27FC236}">
                <a16:creationId xmlns:a16="http://schemas.microsoft.com/office/drawing/2014/main" id="{80A80F7C-3045-4E70-B3F6-B109331507BA}"/>
              </a:ext>
            </a:extLst>
          </p:cNvPr>
          <p:cNvSpPr txBox="1"/>
          <p:nvPr/>
        </p:nvSpPr>
        <p:spPr>
          <a:xfrm>
            <a:off x="829141" y="1456060"/>
            <a:ext cx="3816424" cy="2231380"/>
          </a:xfrm>
          <a:prstGeom prst="rect">
            <a:avLst/>
          </a:prstGeom>
          <a:noFill/>
        </p:spPr>
        <p:txBody>
          <a:bodyPr wrap="square" rtlCol="0">
            <a:spAutoFit/>
          </a:bodyPr>
          <a:lstStyle/>
          <a:p>
            <a:r>
              <a:rPr lang="fr-FR" sz="1100" dirty="0"/>
              <a:t>Cette page propose de retrouver :</a:t>
            </a:r>
          </a:p>
          <a:p>
            <a:pPr marL="171450" indent="-171450">
              <a:buFontTx/>
              <a:buChar char="-"/>
            </a:pPr>
            <a:r>
              <a:rPr lang="fr-FR" sz="1100" dirty="0"/>
              <a:t>Les informations du profil, modifiables</a:t>
            </a:r>
          </a:p>
          <a:p>
            <a:pPr marL="171450" indent="-171450">
              <a:buFontTx/>
              <a:buChar char="-"/>
            </a:pPr>
            <a:r>
              <a:rPr lang="fr-FR" sz="1100" dirty="0"/>
              <a:t>Le tableau des rémunérations : le tableau de rémunération aide à suivre l’évolution des revenus de l'exploitant agricole à travers les différentes années du projet en comparant la projection initiale (ligne trajectoire initiale) avec les montants effectivement validés pour chaque année :</a:t>
            </a:r>
          </a:p>
          <a:p>
            <a:pPr marL="171450" indent="-171450">
              <a:buFontTx/>
              <a:buChar char="-"/>
            </a:pPr>
            <a:r>
              <a:rPr lang="fr-FR" sz="1100" dirty="0"/>
              <a:t>La liste des simulations associées : directement affichée sur le profil de l’exploitant concerné.</a:t>
            </a:r>
          </a:p>
          <a:p>
            <a:r>
              <a:rPr lang="fr-FR" sz="1100" dirty="0"/>
              <a:t> </a:t>
            </a:r>
          </a:p>
          <a:p>
            <a:endParaRPr lang="fr-FR" dirty="0"/>
          </a:p>
        </p:txBody>
      </p:sp>
      <p:pic>
        <p:nvPicPr>
          <p:cNvPr id="11" name="Image 10">
            <a:extLst>
              <a:ext uri="{FF2B5EF4-FFF2-40B4-BE49-F238E27FC236}">
                <a16:creationId xmlns:a16="http://schemas.microsoft.com/office/drawing/2014/main" id="{8DF758E7-2B27-4D3C-AB95-7ACCDAA22C56}"/>
              </a:ext>
            </a:extLst>
          </p:cNvPr>
          <p:cNvPicPr>
            <a:picLocks noChangeAspect="1"/>
          </p:cNvPicPr>
          <p:nvPr/>
        </p:nvPicPr>
        <p:blipFill>
          <a:blip r:embed="rId2"/>
          <a:stretch>
            <a:fillRect/>
          </a:stretch>
        </p:blipFill>
        <p:spPr>
          <a:xfrm>
            <a:off x="5356748" y="699542"/>
            <a:ext cx="2607589" cy="3950892"/>
          </a:xfrm>
          <a:prstGeom prst="rect">
            <a:avLst/>
          </a:prstGeom>
        </p:spPr>
      </p:pic>
    </p:spTree>
    <p:extLst>
      <p:ext uri="{BB962C8B-B14F-4D97-AF65-F5344CB8AC3E}">
        <p14:creationId xmlns:p14="http://schemas.microsoft.com/office/powerpoint/2010/main" val="3833331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 coins arrondis 13">
            <a:extLst>
              <a:ext uri="{FF2B5EF4-FFF2-40B4-BE49-F238E27FC236}">
                <a16:creationId xmlns:a16="http://schemas.microsoft.com/office/drawing/2014/main" id="{CCEC8D39-0C7D-40CA-A1BA-074FEC9F9A63}"/>
              </a:ext>
            </a:extLst>
          </p:cNvPr>
          <p:cNvSpPr/>
          <p:nvPr/>
        </p:nvSpPr>
        <p:spPr>
          <a:xfrm>
            <a:off x="1187624" y="668312"/>
            <a:ext cx="7056784" cy="720000"/>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7" name="Titre 6"/>
          <p:cNvSpPr>
            <a:spLocks noGrp="1"/>
          </p:cNvSpPr>
          <p:nvPr>
            <p:ph type="title"/>
          </p:nvPr>
        </p:nvSpPr>
        <p:spPr>
          <a:xfrm>
            <a:off x="2483768" y="201548"/>
            <a:ext cx="8424000" cy="720000"/>
          </a:xfrm>
        </p:spPr>
        <p:txBody>
          <a:bodyPr/>
          <a:lstStyle/>
          <a:p>
            <a:r>
              <a:rPr lang="fr-FR" dirty="0"/>
              <a:t>Créer une simulation</a:t>
            </a:r>
          </a:p>
        </p:txBody>
      </p:sp>
      <p:sp>
        <p:nvSpPr>
          <p:cNvPr id="2" name="Espace réservé de la date 1"/>
          <p:cNvSpPr>
            <a:spLocks noGrp="1"/>
          </p:cNvSpPr>
          <p:nvPr>
            <p:ph type="dt" sz="half" idx="10"/>
          </p:nvPr>
        </p:nvSpPr>
        <p:spPr/>
        <p:txBody>
          <a:bodyPr/>
          <a:lstStyle/>
          <a:p>
            <a:pPr algn="r"/>
            <a:r>
              <a:rPr lang="fr-FR" cap="all" dirty="0"/>
              <a:t>21/05/2026</a:t>
            </a:r>
          </a:p>
          <a:p>
            <a:pPr algn="r"/>
            <a:endParaRPr lang="fr-FR" cap="all" dirty="0"/>
          </a:p>
        </p:txBody>
      </p:sp>
      <p:sp>
        <p:nvSpPr>
          <p:cNvPr id="3" name="Espace réservé du pied de page 2"/>
          <p:cNvSpPr>
            <a:spLocks noGrp="1"/>
          </p:cNvSpPr>
          <p:nvPr>
            <p:ph type="ftr" sz="quarter" idx="11"/>
          </p:nvPr>
        </p:nvSpPr>
        <p:spPr/>
        <p:txBody>
          <a:bodyPr/>
          <a:lstStyle/>
          <a:p>
            <a:r>
              <a:rPr lang="fr-FR" dirty="0"/>
              <a:t>CGDD/Bureau Agriculture et Alimentation Durables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9</a:t>
            </a:fld>
            <a:endParaRPr lang="fr-FR" dirty="0"/>
          </a:p>
        </p:txBody>
      </p:sp>
      <p:sp>
        <p:nvSpPr>
          <p:cNvPr id="9" name="ZoneTexte 8">
            <a:extLst>
              <a:ext uri="{FF2B5EF4-FFF2-40B4-BE49-F238E27FC236}">
                <a16:creationId xmlns:a16="http://schemas.microsoft.com/office/drawing/2014/main" id="{80A80F7C-3045-4E70-B3F6-B109331507BA}"/>
              </a:ext>
            </a:extLst>
          </p:cNvPr>
          <p:cNvSpPr txBox="1"/>
          <p:nvPr/>
        </p:nvSpPr>
        <p:spPr>
          <a:xfrm>
            <a:off x="323528" y="2139702"/>
            <a:ext cx="3816424" cy="2400657"/>
          </a:xfrm>
          <a:prstGeom prst="rect">
            <a:avLst/>
          </a:prstGeom>
          <a:noFill/>
        </p:spPr>
        <p:txBody>
          <a:bodyPr wrap="square" rtlCol="0">
            <a:spAutoFit/>
          </a:bodyPr>
          <a:lstStyle/>
          <a:p>
            <a:r>
              <a:rPr lang="fr-FR" sz="1100" dirty="0"/>
              <a:t>Différentes étapes à suivre :</a:t>
            </a:r>
          </a:p>
          <a:p>
            <a:pPr marL="171450" indent="-171450">
              <a:buFontTx/>
              <a:buChar char="-"/>
            </a:pPr>
            <a:r>
              <a:rPr lang="fr-FR" sz="1100" u="sng" dirty="0"/>
              <a:t>Remplir les informations générales</a:t>
            </a:r>
          </a:p>
          <a:p>
            <a:pPr marL="171450" indent="-171450">
              <a:buFontTx/>
              <a:buChar char="-"/>
            </a:pPr>
            <a:r>
              <a:rPr lang="fr-FR" sz="1100" dirty="0"/>
              <a:t>Saisir les </a:t>
            </a:r>
            <a:r>
              <a:rPr lang="fr-FR" sz="1100" u="sng" dirty="0"/>
              <a:t>données des indicateurs </a:t>
            </a:r>
            <a:r>
              <a:rPr lang="fr-FR" sz="1100" dirty="0"/>
              <a:t>: </a:t>
            </a:r>
            <a:r>
              <a:rPr lang="fr-FR" sz="1100" b="1" dirty="0"/>
              <a:t>toutes les années de chaque indicateur doivent être remplies. </a:t>
            </a:r>
            <a:r>
              <a:rPr lang="fr-FR" sz="1100" dirty="0"/>
              <a:t>Néanmoins, le résultat de la simulation fera un focus sur l’année de déclaration indiquée.  </a:t>
            </a:r>
          </a:p>
          <a:p>
            <a:pPr marL="171450" indent="-171450">
              <a:buFontTx/>
              <a:buChar char="-"/>
            </a:pPr>
            <a:r>
              <a:rPr lang="fr-FR" sz="1100" u="sng" dirty="0"/>
              <a:t>Enregistrer</a:t>
            </a:r>
            <a:r>
              <a:rPr lang="fr-FR" sz="1100" dirty="0"/>
              <a:t> et </a:t>
            </a:r>
            <a:r>
              <a:rPr lang="fr-FR" sz="1100" u="sng" dirty="0"/>
              <a:t>lancer le calcul </a:t>
            </a:r>
            <a:r>
              <a:rPr lang="fr-FR" sz="1100" dirty="0"/>
              <a:t>de la simulation </a:t>
            </a:r>
          </a:p>
          <a:p>
            <a:pPr marL="171450" indent="-171450">
              <a:buFontTx/>
              <a:buChar char="-"/>
            </a:pPr>
            <a:r>
              <a:rPr lang="fr-FR" sz="1100" u="sng" dirty="0"/>
              <a:t>Résultat de la simulation </a:t>
            </a:r>
            <a:r>
              <a:rPr lang="fr-FR" sz="1100" dirty="0"/>
              <a:t>: il est possible de télécharger sa simulation au format PDF pour obtenir la vue détaillée du calcul. </a:t>
            </a:r>
            <a:r>
              <a:rPr lang="fr-FR" sz="1100" b="1" dirty="0"/>
              <a:t>C’est ce document qui est à transmettre à l’exploitant agricole et à déposer sur Démarches Numériques.</a:t>
            </a:r>
          </a:p>
          <a:p>
            <a:endParaRPr lang="fr-FR" dirty="0"/>
          </a:p>
        </p:txBody>
      </p:sp>
      <p:pic>
        <p:nvPicPr>
          <p:cNvPr id="6" name="Image 5">
            <a:extLst>
              <a:ext uri="{FF2B5EF4-FFF2-40B4-BE49-F238E27FC236}">
                <a16:creationId xmlns:a16="http://schemas.microsoft.com/office/drawing/2014/main" id="{183EA2E0-5085-48C4-976A-56BD0D65B035}"/>
              </a:ext>
            </a:extLst>
          </p:cNvPr>
          <p:cNvPicPr>
            <a:picLocks noChangeAspect="1"/>
          </p:cNvPicPr>
          <p:nvPr/>
        </p:nvPicPr>
        <p:blipFill>
          <a:blip r:embed="rId2"/>
          <a:stretch>
            <a:fillRect/>
          </a:stretch>
        </p:blipFill>
        <p:spPr>
          <a:xfrm>
            <a:off x="4499992" y="1632625"/>
            <a:ext cx="3867864" cy="2962174"/>
          </a:xfrm>
          <a:prstGeom prst="rect">
            <a:avLst/>
          </a:prstGeom>
        </p:spPr>
      </p:pic>
      <p:sp>
        <p:nvSpPr>
          <p:cNvPr id="16" name="ZoneTexte 15">
            <a:extLst>
              <a:ext uri="{FF2B5EF4-FFF2-40B4-BE49-F238E27FC236}">
                <a16:creationId xmlns:a16="http://schemas.microsoft.com/office/drawing/2014/main" id="{0C05101D-B16F-4F7E-BE14-024CBD8DC3D0}"/>
              </a:ext>
            </a:extLst>
          </p:cNvPr>
          <p:cNvSpPr txBox="1"/>
          <p:nvPr/>
        </p:nvSpPr>
        <p:spPr>
          <a:xfrm>
            <a:off x="1331640" y="786760"/>
            <a:ext cx="6768752" cy="523220"/>
          </a:xfrm>
          <a:prstGeom prst="rect">
            <a:avLst/>
          </a:prstGeom>
          <a:noFill/>
        </p:spPr>
        <p:txBody>
          <a:bodyPr wrap="square">
            <a:spAutoFit/>
          </a:bodyPr>
          <a:lstStyle/>
          <a:p>
            <a:r>
              <a:rPr lang="fr-FR" sz="1400" b="1" i="0" u="none" strike="noStrike" baseline="0" dirty="0">
                <a:solidFill>
                  <a:srgbClr val="000000"/>
                </a:solidFill>
                <a:latin typeface="+mj-lt"/>
              </a:rPr>
              <a:t>Le principe de PSE Environnement est de générer une simulation par an et par exploitant agricole.</a:t>
            </a:r>
            <a:endParaRPr lang="fr-FR" sz="1400" dirty="0">
              <a:latin typeface="+mj-lt"/>
            </a:endParaRPr>
          </a:p>
        </p:txBody>
      </p:sp>
    </p:spTree>
    <p:extLst>
      <p:ext uri="{BB962C8B-B14F-4D97-AF65-F5344CB8AC3E}">
        <p14:creationId xmlns:p14="http://schemas.microsoft.com/office/powerpoint/2010/main" val="4143814655"/>
      </p:ext>
    </p:extLst>
  </p:cSld>
  <p:clrMapOvr>
    <a:masterClrMapping/>
  </p:clrMapOvr>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GOUVERNEMENT PPT">
      <a:majorFont>
        <a:latin typeface="Marianne"/>
        <a:ea typeface=""/>
        <a:cs typeface=""/>
      </a:majorFont>
      <a:minorFont>
        <a:latin typeface="Mariann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presentation.potx" id="{A49307EC-E821-4B93-80F4-6FEEC43D3438}" vid="{BB5197B6-FCDC-4AC1-BEB4-A671CE94E05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mtebnicn-presentation (1)</Template>
  <TotalTime>1208</TotalTime>
  <Words>1274</Words>
  <Application>Microsoft Office PowerPoint</Application>
  <PresentationFormat>Affichage à l'écran (16:9)</PresentationFormat>
  <Paragraphs>111</Paragraphs>
  <Slides>12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12</vt:i4>
      </vt:variant>
    </vt:vector>
  </HeadingPairs>
  <TitlesOfParts>
    <vt:vector size="17" baseType="lpstr">
      <vt:lpstr>Arial</vt:lpstr>
      <vt:lpstr>Calibri</vt:lpstr>
      <vt:lpstr>Marianne</vt:lpstr>
      <vt:lpstr>Wingdings</vt:lpstr>
      <vt:lpstr>MINISTÈRIEL</vt:lpstr>
      <vt:lpstr>Présentation PowerPoint</vt:lpstr>
      <vt:lpstr>Deux outils informatiques </vt:lpstr>
      <vt:lpstr>Plateforme PSE Environnement</vt:lpstr>
      <vt:lpstr>Compte utilisateur</vt:lpstr>
      <vt:lpstr>Imiter un compte utilisateur</vt:lpstr>
      <vt:lpstr>Création d’un projet PSE</vt:lpstr>
      <vt:lpstr>Gestion d’un projet PSE</vt:lpstr>
      <vt:lpstr>Vue profil d’un exploitant agricole</vt:lpstr>
      <vt:lpstr>Créer une simulation</vt:lpstr>
      <vt:lpstr>Différents statuts de simulations</vt:lpstr>
      <vt:lpstr>Démarches Numériques</vt:lpstr>
      <vt:lpstr>Guides d’utilisation des plateformes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SOUZAN Esther</dc:creator>
  <cp:lastModifiedBy>SOUZAN Esther</cp:lastModifiedBy>
  <cp:revision>28</cp:revision>
  <dcterms:created xsi:type="dcterms:W3CDTF">2025-11-06T15:48:14Z</dcterms:created>
  <dcterms:modified xsi:type="dcterms:W3CDTF">2026-05-21T11:53:40Z</dcterms:modified>
</cp:coreProperties>
</file>